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6.xml" ContentType="application/vnd.openxmlformats-officedocument.presentationml.tags+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tags/tag8.xml" ContentType="application/vnd.openxmlformats-officedocument.presentationml.tags+xml"/>
  <Override PartName="/ppt/notesSlides/notesSlide13.xml" ContentType="application/vnd.openxmlformats-officedocument.presentationml.notesSlide+xml"/>
  <Override PartName="/ppt/tags/tag9.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0.xml" ContentType="application/vnd.openxmlformats-officedocument.presentationml.tags+xml"/>
  <Override PartName="/ppt/notesSlides/notesSlide16.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7.xml" ContentType="application/vnd.openxmlformats-officedocument.presentationml.notesSlide+xml"/>
  <Override PartName="/ppt/tags/tag14.xml" ContentType="application/vnd.openxmlformats-officedocument.presentationml.tags+xml"/>
  <Override PartName="/ppt/notesSlides/notesSlide18.xml" ContentType="application/vnd.openxmlformats-officedocument.presentationml.notesSlide+xml"/>
  <Override PartName="/ppt/tags/tag15.xml" ContentType="application/vnd.openxmlformats-officedocument.presentationml.tags+xml"/>
  <Override PartName="/ppt/notesSlides/notesSlide19.xml" ContentType="application/vnd.openxmlformats-officedocument.presentationml.notesSlide+xml"/>
  <Override PartName="/ppt/tags/tag16.xml" ContentType="application/vnd.openxmlformats-officedocument.presentationml.tags+xml"/>
  <Override PartName="/ppt/notesSlides/notesSlide20.xml" ContentType="application/vnd.openxmlformats-officedocument.presentationml.notesSlide+xml"/>
  <Override PartName="/ppt/tags/tag17.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8.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9" r:id="rId5"/>
    <p:sldMasterId id="2147483743" r:id="rId6"/>
    <p:sldMasterId id="2147483746" r:id="rId7"/>
    <p:sldMasterId id="2147483749" r:id="rId8"/>
    <p:sldMasterId id="2147483752" r:id="rId9"/>
    <p:sldMasterId id="2147483785" r:id="rId10"/>
  </p:sldMasterIdLst>
  <p:notesMasterIdLst>
    <p:notesMasterId r:id="rId35"/>
  </p:notesMasterIdLst>
  <p:handoutMasterIdLst>
    <p:handoutMasterId r:id="rId36"/>
  </p:handoutMasterIdLst>
  <p:sldIdLst>
    <p:sldId id="258" r:id="rId11"/>
    <p:sldId id="345" r:id="rId12"/>
    <p:sldId id="348" r:id="rId13"/>
    <p:sldId id="372" r:id="rId14"/>
    <p:sldId id="374" r:id="rId15"/>
    <p:sldId id="375" r:id="rId16"/>
    <p:sldId id="376" r:id="rId17"/>
    <p:sldId id="377" r:id="rId18"/>
    <p:sldId id="378" r:id="rId19"/>
    <p:sldId id="371" r:id="rId20"/>
    <p:sldId id="367" r:id="rId21"/>
    <p:sldId id="368" r:id="rId22"/>
    <p:sldId id="369" r:id="rId23"/>
    <p:sldId id="373" r:id="rId24"/>
    <p:sldId id="352" r:id="rId25"/>
    <p:sldId id="275" r:id="rId26"/>
    <p:sldId id="276" r:id="rId27"/>
    <p:sldId id="384" r:id="rId28"/>
    <p:sldId id="386" r:id="rId29"/>
    <p:sldId id="387" r:id="rId30"/>
    <p:sldId id="381" r:id="rId31"/>
    <p:sldId id="382" r:id="rId32"/>
    <p:sldId id="297" r:id="rId33"/>
    <p:sldId id="383" r:id="rId34"/>
  </p:sldIdLst>
  <p:sldSz cx="9144000" cy="6858000" type="screen4x3"/>
  <p:notesSz cx="7023100" cy="9309100"/>
  <p:custDataLst>
    <p:tags r:id="rId3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67E58F3-357C-4C7E-B3D0-1B54F18A3A27}">
          <p14:sldIdLst>
            <p14:sldId id="258"/>
            <p14:sldId id="345"/>
            <p14:sldId id="348"/>
            <p14:sldId id="372"/>
            <p14:sldId id="374"/>
            <p14:sldId id="375"/>
            <p14:sldId id="376"/>
            <p14:sldId id="377"/>
            <p14:sldId id="378"/>
            <p14:sldId id="371"/>
            <p14:sldId id="367"/>
            <p14:sldId id="368"/>
            <p14:sldId id="369"/>
            <p14:sldId id="373"/>
          </p14:sldIdLst>
        </p14:section>
        <p14:section name="Teaching Procedures" id="{AAF2F283-D457-4F02-996F-58616B000A20}">
          <p14:sldIdLst>
            <p14:sldId id="352"/>
            <p14:sldId id="275"/>
            <p14:sldId id="276"/>
            <p14:sldId id="384"/>
            <p14:sldId id="386"/>
            <p14:sldId id="387"/>
            <p14:sldId id="381"/>
            <p14:sldId id="382"/>
            <p14:sldId id="297"/>
            <p14:sldId id="383"/>
          </p14:sldIdLst>
        </p14:section>
      </p14:sectionLst>
    </p:ext>
    <p:ext uri="{EFAFB233-063F-42B5-8137-9DF3F51BA10A}">
      <p15:sldGuideLst xmlns:p15="http://schemas.microsoft.com/office/powerpoint/2012/main" xmlns=""/>
    </p:ext>
    <p:ext uri="{2D200454-40CA-4A62-9FC3-DE9A4176ACB9}">
      <p15:notesGuideLst xmlns:p15="http://schemas.microsoft.com/office/powerpoint/2012/main" xmlns="">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ent Smith" initials="" lastIdx="16" clrIdx="0"/>
  <p:cmAuthor id="1" name="Milaney Leverson" initials="" lastIdx="1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8609"/>
    <a:srgbClr val="000000"/>
    <a:srgbClr val="9FE4B8"/>
    <a:srgbClr val="C0DCE3"/>
    <a:srgbClr val="85B6DF"/>
    <a:srgbClr val="3A6A92"/>
    <a:srgbClr val="55ACA6"/>
    <a:srgbClr val="796718"/>
    <a:srgbClr val="DFBC85"/>
    <a:srgbClr val="AC9C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18" autoAdjust="0"/>
    <p:restoredTop sz="74600" autoAdjust="0"/>
  </p:normalViewPr>
  <p:slideViewPr>
    <p:cSldViewPr>
      <p:cViewPr>
        <p:scale>
          <a:sx n="70" d="100"/>
          <a:sy n="70" d="100"/>
        </p:scale>
        <p:origin x="-1248" y="-72"/>
      </p:cViewPr>
      <p:guideLst>
        <p:guide orient="horz" pos="2160"/>
        <p:guide pos="2880"/>
      </p:guideLst>
    </p:cSldViewPr>
  </p:slideViewPr>
  <p:notesTextViewPr>
    <p:cViewPr>
      <p:scale>
        <a:sx n="125" d="100"/>
        <a:sy n="125" d="100"/>
      </p:scale>
      <p:origin x="0" y="0"/>
    </p:cViewPr>
  </p:notesTextViewPr>
  <p:sorterViewPr>
    <p:cViewPr>
      <p:scale>
        <a:sx n="100" d="100"/>
        <a:sy n="100" d="100"/>
      </p:scale>
      <p:origin x="0" y="-5040"/>
    </p:cViewPr>
  </p:sorterViewPr>
  <p:notesViewPr>
    <p:cSldViewPr>
      <p:cViewPr>
        <p:scale>
          <a:sx n="90" d="100"/>
          <a:sy n="90" d="100"/>
        </p:scale>
        <p:origin x="-2604" y="63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tableStyles" Target="tableStyles.xml"/><Relationship Id="rId7"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handoutMaster" Target="handoutMasters/handoutMaster1.xml"/><Relationship Id="rId10" Type="http://schemas.openxmlformats.org/officeDocument/2006/relationships/slideMaster" Target="slideMasters/slideMaster6.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43649" cy="464839"/>
          </a:xfrm>
          <a:prstGeom prst="rect">
            <a:avLst/>
          </a:prstGeom>
        </p:spPr>
        <p:txBody>
          <a:bodyPr vert="horz" lIns="88276" tIns="44138" rIns="88276" bIns="44138" rtlCol="0"/>
          <a:lstStyle>
            <a:lvl1pPr algn="l">
              <a:defRPr sz="1200"/>
            </a:lvl1pPr>
          </a:lstStyle>
          <a:p>
            <a:endParaRPr lang="en-US"/>
          </a:p>
        </p:txBody>
      </p:sp>
      <p:sp>
        <p:nvSpPr>
          <p:cNvPr id="3" name="Date Placeholder 2"/>
          <p:cNvSpPr>
            <a:spLocks noGrp="1"/>
          </p:cNvSpPr>
          <p:nvPr>
            <p:ph type="dt" sz="quarter" idx="1"/>
          </p:nvPr>
        </p:nvSpPr>
        <p:spPr>
          <a:xfrm>
            <a:off x="3977928" y="1"/>
            <a:ext cx="3043649" cy="464839"/>
          </a:xfrm>
          <a:prstGeom prst="rect">
            <a:avLst/>
          </a:prstGeom>
        </p:spPr>
        <p:txBody>
          <a:bodyPr vert="horz" lIns="88276" tIns="44138" rIns="88276" bIns="44138" rtlCol="0"/>
          <a:lstStyle>
            <a:lvl1pPr algn="r">
              <a:defRPr sz="1200"/>
            </a:lvl1pPr>
          </a:lstStyle>
          <a:p>
            <a:fld id="{284ECA9E-E768-43FD-A89A-319ED76F216F}" type="datetimeFigureOut">
              <a:rPr lang="en-US" smtClean="0"/>
              <a:pPr/>
              <a:t>5/2/2017</a:t>
            </a:fld>
            <a:endParaRPr lang="en-US"/>
          </a:p>
        </p:txBody>
      </p:sp>
      <p:sp>
        <p:nvSpPr>
          <p:cNvPr id="4" name="Footer Placeholder 3"/>
          <p:cNvSpPr>
            <a:spLocks noGrp="1"/>
          </p:cNvSpPr>
          <p:nvPr>
            <p:ph type="ftr" sz="quarter" idx="2"/>
          </p:nvPr>
        </p:nvSpPr>
        <p:spPr>
          <a:xfrm>
            <a:off x="0" y="8842723"/>
            <a:ext cx="3043649" cy="464839"/>
          </a:xfrm>
          <a:prstGeom prst="rect">
            <a:avLst/>
          </a:prstGeom>
        </p:spPr>
        <p:txBody>
          <a:bodyPr vert="horz" lIns="88276" tIns="44138" rIns="88276" bIns="44138" rtlCol="0" anchor="b"/>
          <a:lstStyle>
            <a:lvl1pPr algn="l">
              <a:defRPr sz="1200"/>
            </a:lvl1pPr>
          </a:lstStyle>
          <a:p>
            <a:endParaRPr lang="en-US"/>
          </a:p>
        </p:txBody>
      </p:sp>
      <p:sp>
        <p:nvSpPr>
          <p:cNvPr id="5" name="Slide Number Placeholder 4"/>
          <p:cNvSpPr>
            <a:spLocks noGrp="1"/>
          </p:cNvSpPr>
          <p:nvPr>
            <p:ph type="sldNum" sz="quarter" idx="3"/>
          </p:nvPr>
        </p:nvSpPr>
        <p:spPr>
          <a:xfrm>
            <a:off x="3977928" y="8842723"/>
            <a:ext cx="3043649" cy="464839"/>
          </a:xfrm>
          <a:prstGeom prst="rect">
            <a:avLst/>
          </a:prstGeom>
        </p:spPr>
        <p:txBody>
          <a:bodyPr vert="horz" lIns="88276" tIns="44138" rIns="88276" bIns="44138" rtlCol="0" anchor="b"/>
          <a:lstStyle>
            <a:lvl1pPr algn="r">
              <a:defRPr sz="1200"/>
            </a:lvl1pPr>
          </a:lstStyle>
          <a:p>
            <a:fld id="{B792D25A-2785-4CA1-94BD-CD05D3CEB2C1}" type="slidenum">
              <a:rPr lang="en-US" smtClean="0"/>
              <a:pPr/>
              <a:t>‹#›</a:t>
            </a:fld>
            <a:endParaRPr lang="en-US"/>
          </a:p>
        </p:txBody>
      </p:sp>
    </p:spTree>
    <p:extLst>
      <p:ext uri="{BB962C8B-B14F-4D97-AF65-F5344CB8AC3E}">
        <p14:creationId xmlns:p14="http://schemas.microsoft.com/office/powerpoint/2010/main" val="26258858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18" tIns="46660" rIns="93318" bIns="46660" rtlCol="0"/>
          <a:lstStyle>
            <a:lvl1pPr algn="l">
              <a:defRPr sz="13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18" tIns="46660" rIns="93318" bIns="46660" rtlCol="0"/>
          <a:lstStyle>
            <a:lvl1pPr algn="r">
              <a:defRPr sz="1300"/>
            </a:lvl1pPr>
          </a:lstStyle>
          <a:p>
            <a:fld id="{B9F19C42-9933-4152-AD59-4AF0A0372034}" type="datetimeFigureOut">
              <a:rPr lang="en-US" smtClean="0"/>
              <a:pPr/>
              <a:t>5/2/2017</a:t>
            </a:fld>
            <a:endParaRPr lang="en-US"/>
          </a:p>
        </p:txBody>
      </p:sp>
      <p:sp>
        <p:nvSpPr>
          <p:cNvPr id="4" name="Slide Image Placeholder 3"/>
          <p:cNvSpPr>
            <a:spLocks noGrp="1" noRot="1" noChangeAspect="1"/>
          </p:cNvSpPr>
          <p:nvPr>
            <p:ph type="sldImg" idx="2"/>
          </p:nvPr>
        </p:nvSpPr>
        <p:spPr>
          <a:xfrm>
            <a:off x="1184275" y="696913"/>
            <a:ext cx="4654550" cy="3490912"/>
          </a:xfrm>
          <a:prstGeom prst="rect">
            <a:avLst/>
          </a:prstGeom>
          <a:noFill/>
          <a:ln w="12700">
            <a:solidFill>
              <a:prstClr val="black"/>
            </a:solidFill>
          </a:ln>
        </p:spPr>
        <p:txBody>
          <a:bodyPr vert="horz" lIns="93318" tIns="46660" rIns="93318" bIns="46660" rtlCol="0" anchor="ctr"/>
          <a:lstStyle/>
          <a:p>
            <a:endParaRPr lang="en-US"/>
          </a:p>
        </p:txBody>
      </p:sp>
      <p:sp>
        <p:nvSpPr>
          <p:cNvPr id="5" name="Notes Placeholder 4"/>
          <p:cNvSpPr>
            <a:spLocks noGrp="1"/>
          </p:cNvSpPr>
          <p:nvPr>
            <p:ph type="body" sz="quarter" idx="3"/>
          </p:nvPr>
        </p:nvSpPr>
        <p:spPr>
          <a:xfrm>
            <a:off x="702311" y="4421823"/>
            <a:ext cx="5618480" cy="4189095"/>
          </a:xfrm>
          <a:prstGeom prst="rect">
            <a:avLst/>
          </a:prstGeom>
        </p:spPr>
        <p:txBody>
          <a:bodyPr vert="horz" lIns="93318" tIns="46660" rIns="93318" bIns="4666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42029"/>
            <a:ext cx="3043343" cy="465455"/>
          </a:xfrm>
          <a:prstGeom prst="rect">
            <a:avLst/>
          </a:prstGeom>
        </p:spPr>
        <p:txBody>
          <a:bodyPr vert="horz" lIns="93318" tIns="46660" rIns="93318" bIns="46660" rtlCol="0" anchor="b"/>
          <a:lstStyle>
            <a:lvl1pPr algn="l">
              <a:defRPr sz="13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18" tIns="46660" rIns="93318" bIns="46660" rtlCol="0" anchor="b"/>
          <a:lstStyle>
            <a:lvl1pPr algn="r">
              <a:defRPr sz="1300"/>
            </a:lvl1pPr>
          </a:lstStyle>
          <a:p>
            <a:fld id="{460A0A1F-5C8A-4E97-AEA1-EABC0DEB4AFE}" type="slidenum">
              <a:rPr lang="en-US" smtClean="0"/>
              <a:pPr/>
              <a:t>‹#›</a:t>
            </a:fld>
            <a:endParaRPr lang="en-US"/>
          </a:p>
        </p:txBody>
      </p:sp>
    </p:spTree>
    <p:extLst>
      <p:ext uri="{BB962C8B-B14F-4D97-AF65-F5344CB8AC3E}">
        <p14:creationId xmlns:p14="http://schemas.microsoft.com/office/powerpoint/2010/main" val="3932337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 to the</a:t>
            </a:r>
            <a:r>
              <a:rPr lang="en-US" baseline="0" dirty="0" smtClean="0"/>
              <a:t> PBIS in the classroom module training from the Georgia Department of Education.   The content from this module was adopted from the Wisconsin Department of Public Instruction. This module is designed to support schools as they implement PBIS at the classroom level.  The module can be used as a group learning experience or by individuals to refine their classroom practices and learn how to use PBIS in their classrooms.  The modules will cover material in the order in which they appear on the Benchmarks Of Quality, the premier PBIS implementation survey.  This is also a good order for building solid systems in the classroom.</a:t>
            </a:r>
          </a:p>
          <a:p>
            <a:endParaRPr lang="en-US" baseline="0" dirty="0" smtClean="0"/>
          </a:p>
          <a:p>
            <a:r>
              <a:rPr lang="en-US" dirty="0" smtClean="0"/>
              <a:t>We</a:t>
            </a:r>
            <a:r>
              <a:rPr lang="en-US" baseline="0" dirty="0" smtClean="0"/>
              <a:t> begin with Developing and Teaching Rules and Routines, the basis for all effective classroom management systems. With module 1, you will begin to create a climate in each classroom that promotes learning.</a:t>
            </a:r>
          </a:p>
          <a:p>
            <a:endParaRPr lang="en-US" baseline="0" dirty="0" smtClean="0"/>
          </a:p>
          <a:p>
            <a:pPr defTabSz="882762"/>
            <a:r>
              <a:rPr lang="en-US" dirty="0" smtClean="0"/>
              <a:t>In this module, you will learn about: d</a:t>
            </a:r>
            <a:r>
              <a:rPr lang="en-US" dirty="0" smtClean="0">
                <a:effectLst/>
              </a:rPr>
              <a:t>eveloping a classroom matrix, routines, teaching signals for getting class attention, teaching procedures</a:t>
            </a:r>
            <a:r>
              <a:rPr lang="en-US" baseline="0" dirty="0" smtClean="0">
                <a:effectLst/>
              </a:rPr>
              <a:t> and pre-correcting. </a:t>
            </a:r>
            <a:endParaRPr lang="en-US" dirty="0" smtClean="0"/>
          </a:p>
          <a:p>
            <a:endParaRPr lang="en-US" baseline="0" dirty="0" smtClean="0"/>
          </a:p>
          <a:p>
            <a:pPr defTabSz="933185">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5B5554E7-6BA3-4FF8-89CE-39EB6FD37560}" type="slidenum">
              <a:rPr lang="en-US" smtClean="0"/>
              <a:pPr/>
              <a:t>1</a:t>
            </a:fld>
            <a:endParaRPr lang="en-US"/>
          </a:p>
        </p:txBody>
      </p:sp>
    </p:spTree>
    <p:extLst>
      <p:ext uri="{BB962C8B-B14F-4D97-AF65-F5344CB8AC3E}">
        <p14:creationId xmlns:p14="http://schemas.microsoft.com/office/powerpoint/2010/main" val="86473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a:ln/>
        </p:spPr>
      </p:sp>
      <p:sp>
        <p:nvSpPr>
          <p:cNvPr id="1157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a:p>
            <a:r>
              <a:rPr lang="en-US" altLang="en-US" smtClean="0"/>
              <a:t>Rita Pierson – Mama rules</a:t>
            </a:r>
          </a:p>
          <a:p>
            <a:endParaRPr lang="en-US" altLang="en-US" smtClean="0"/>
          </a:p>
        </p:txBody>
      </p:sp>
      <p:sp>
        <p:nvSpPr>
          <p:cNvPr id="1157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1918D95D-01D9-4EB8-B7BD-939E9D1F87D6}" type="slidenum">
              <a:rPr lang="en-US" altLang="en-US" sz="1200">
                <a:solidFill>
                  <a:srgbClr val="000000"/>
                </a:solidFill>
              </a:rPr>
              <a:pPr/>
              <a:t>10</a:t>
            </a:fld>
            <a:endParaRPr lang="en-US" altLang="en-US" sz="1200">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marL="233274" defTabSz="933102">
              <a:defRPr/>
            </a:pPr>
            <a:r>
              <a:rPr lang="en-US" dirty="0" smtClean="0"/>
              <a:t>The</a:t>
            </a:r>
            <a:r>
              <a:rPr lang="en-US" baseline="0" dirty="0" smtClean="0"/>
              <a:t> classroom matrix is similar in format and design to the school-wide matrix.  </a:t>
            </a:r>
            <a:r>
              <a:rPr lang="en-US" dirty="0" smtClean="0"/>
              <a:t>Across</a:t>
            </a:r>
            <a:r>
              <a:rPr lang="en-US" baseline="0" dirty="0" smtClean="0"/>
              <a:t> the top row are all of the environments/ activities that happen within a particular class. These activities vary from class to class.</a:t>
            </a:r>
          </a:p>
          <a:p>
            <a:pPr marL="233274" defTabSz="933102">
              <a:defRPr/>
            </a:pPr>
            <a:r>
              <a:rPr lang="en-US" baseline="0" dirty="0" smtClean="0"/>
              <a:t>Sometimes these environments are decided at grade level or subject area meetings. However, there should be flexibility for individual teachers to include activities where they typically loose instructional time.</a:t>
            </a:r>
          </a:p>
          <a:p>
            <a:pPr marL="233274" defTabSz="933102">
              <a:defRPr/>
            </a:pPr>
            <a:endParaRPr lang="en-US" baseline="0" dirty="0" smtClean="0"/>
          </a:p>
          <a:p>
            <a:pPr marL="233274" indent="-233274"/>
            <a:endParaRPr lang="en-US" baseline="0"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9BBD95BB-4B98-4531-86B9-83E813967067}" type="slidenum">
              <a:rPr lang="en-US"/>
              <a:pPr/>
              <a:t>11</a:t>
            </a:fld>
            <a:endParaRPr lang="en-US"/>
          </a:p>
        </p:txBody>
      </p:sp>
    </p:spTree>
    <p:extLst>
      <p:ext uri="{BB962C8B-B14F-4D97-AF65-F5344CB8AC3E}">
        <p14:creationId xmlns:p14="http://schemas.microsoft.com/office/powerpoint/2010/main" val="25473240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marL="233274" defTabSz="933102">
              <a:defRPr/>
            </a:pPr>
            <a:r>
              <a:rPr lang="en-US" baseline="0" dirty="0" smtClean="0"/>
              <a:t>Bullet points under arrival clarify the specific rules that are expected of students when they arrive to the classroom.   cooperative learning groups highlight key points that teachers will refer to when they pre-correct prior to an activity and when they redirect during a lesson.  These bullet points are reminders of the key pieces of the class procedures in this area.</a:t>
            </a:r>
          </a:p>
          <a:p>
            <a:pPr marL="233274" defTabSz="933102">
              <a:defRPr/>
            </a:pPr>
            <a:r>
              <a:rPr lang="en-US" baseline="0" dirty="0" smtClean="0"/>
              <a:t>Note:  In all of the areas in the Be Respectful row, there is a bullet point or reminder that refers to voice level.  </a:t>
            </a:r>
          </a:p>
          <a:p>
            <a:pPr marL="233274" defTabSz="933102">
              <a:defRPr/>
            </a:pPr>
            <a:r>
              <a:rPr lang="en-US" baseline="0" dirty="0" smtClean="0"/>
              <a:t>There are also multiple references to following directions, use of materials, and respecting personal space.</a:t>
            </a:r>
          </a:p>
          <a:p>
            <a:pPr marL="233274" defTabSz="933102">
              <a:defRPr/>
            </a:pPr>
            <a:endParaRPr lang="en-US" dirty="0"/>
          </a:p>
          <a:p>
            <a:pPr marL="233274" indent="-233274"/>
            <a:endParaRPr lang="en-US" baseline="0"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9BBD95BB-4B98-4531-86B9-83E813967067}" type="slidenum">
              <a:rPr lang="en-US"/>
              <a:pPr/>
              <a:t>12</a:t>
            </a:fld>
            <a:endParaRPr lang="en-US"/>
          </a:p>
        </p:txBody>
      </p:sp>
    </p:spTree>
    <p:extLst>
      <p:ext uri="{BB962C8B-B14F-4D97-AF65-F5344CB8AC3E}">
        <p14:creationId xmlns:p14="http://schemas.microsoft.com/office/powerpoint/2010/main" val="18971635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marL="233274" defTabSz="933102">
              <a:defRPr/>
            </a:pPr>
            <a:r>
              <a:rPr lang="en-US" dirty="0" smtClean="0"/>
              <a:t>As these are being referenced throughout the day, they</a:t>
            </a:r>
            <a:r>
              <a:rPr lang="en-US" baseline="0" dirty="0" smtClean="0"/>
              <a:t> can be referenced in the Class-Wide column.  Statements in the class-wide column follow the classic, educational definition of a rule, in that there are only 4-5, they apply throughout the day, and they are behavioral.  Your rules can be determined by reviewing the reminder bullet points in your matrix, and looking for repeats.</a:t>
            </a:r>
          </a:p>
          <a:p>
            <a:pPr marL="233274" defTabSz="933102">
              <a:defRPr/>
            </a:pPr>
            <a:endParaRPr lang="en-US" dirty="0"/>
          </a:p>
          <a:p>
            <a:pPr marL="233274" indent="-233274"/>
            <a:endParaRPr lang="en-US" baseline="0"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9BBD95BB-4B98-4531-86B9-83E813967067}" type="slidenum">
              <a:rPr lang="en-US"/>
              <a:pPr/>
              <a:t>13</a:t>
            </a:fld>
            <a:endParaRPr lang="en-US"/>
          </a:p>
        </p:txBody>
      </p:sp>
    </p:spTree>
    <p:extLst>
      <p:ext uri="{BB962C8B-B14F-4D97-AF65-F5344CB8AC3E}">
        <p14:creationId xmlns:p14="http://schemas.microsoft.com/office/powerpoint/2010/main" val="39732454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We’ll now take some time to create a classroom matrix.</a:t>
            </a:r>
            <a:r>
              <a:rPr lang="en-US" baseline="0" dirty="0" smtClean="0"/>
              <a:t>  Take a look at the blank matrix that was provided from the activities link.  Also look at some </a:t>
            </a:r>
            <a:r>
              <a:rPr lang="en-US" b="1" baseline="0" dirty="0" smtClean="0"/>
              <a:t>examples of completed matrices </a:t>
            </a:r>
            <a:r>
              <a:rPr lang="en-US" baseline="0" dirty="0" smtClean="0"/>
              <a:t>that have been provided.  You will also want to be aware of the </a:t>
            </a:r>
            <a:r>
              <a:rPr lang="en-US" b="1" baseline="0" dirty="0" smtClean="0"/>
              <a:t>risk ratios </a:t>
            </a:r>
            <a:r>
              <a:rPr lang="en-US" baseline="0" dirty="0" smtClean="0"/>
              <a:t>of your school, so that you can think of where you might need to validate, affirm, build or bridge as you develop your matrix.</a:t>
            </a:r>
          </a:p>
          <a:p>
            <a:endParaRPr lang="en-US" baseline="0" dirty="0" smtClean="0"/>
          </a:p>
          <a:p>
            <a:r>
              <a:rPr lang="en-US" baseline="0" dirty="0" smtClean="0"/>
              <a:t>This activity can be done individually or with a small group of teachers from the same grade level or subject.</a:t>
            </a:r>
          </a:p>
          <a:p>
            <a:pPr marL="233296" indent="-233296"/>
            <a:endParaRPr lang="en-US" baseline="0" dirty="0"/>
          </a:p>
          <a:p>
            <a:pPr defTabSz="933185">
              <a:defRPr/>
            </a:pPr>
            <a:r>
              <a:rPr lang="en-US" baseline="0" dirty="0" smtClean="0"/>
              <a:t>Pause this module as you do this activity. Press play when you</a:t>
            </a:r>
            <a:r>
              <a:rPr lang="en-US" dirty="0" smtClean="0"/>
              <a:t> </a:t>
            </a:r>
            <a:r>
              <a:rPr lang="en-US" baseline="0" dirty="0" smtClean="0"/>
              <a:t>are ready to continue. Next we will be walking you through the creation of  your own classroom matrix.</a:t>
            </a:r>
            <a:endParaRPr lang="en-US" dirty="0" smtClean="0"/>
          </a:p>
          <a:p>
            <a:pPr marL="233296" indent="-233296"/>
            <a:endParaRPr lang="en-US" baseline="0" dirty="0" smtClean="0"/>
          </a:p>
        </p:txBody>
      </p:sp>
      <p:sp>
        <p:nvSpPr>
          <p:cNvPr id="4" name="Slide Number Placeholder 3"/>
          <p:cNvSpPr>
            <a:spLocks noGrp="1"/>
          </p:cNvSpPr>
          <p:nvPr>
            <p:ph type="sldNum" sz="quarter" idx="10"/>
          </p:nvPr>
        </p:nvSpPr>
        <p:spPr/>
        <p:txBody>
          <a:bodyPr/>
          <a:lstStyle/>
          <a:p>
            <a:fld id="{460A0A1F-5C8A-4E97-AEA1-EABC0DEB4AFE}" type="slidenum">
              <a:rPr lang="en-US" smtClean="0"/>
              <a:pPr/>
              <a:t>14</a:t>
            </a:fld>
            <a:endParaRPr lang="en-US"/>
          </a:p>
        </p:txBody>
      </p:sp>
    </p:spTree>
    <p:extLst>
      <p:ext uri="{BB962C8B-B14F-4D97-AF65-F5344CB8AC3E}">
        <p14:creationId xmlns:p14="http://schemas.microsoft.com/office/powerpoint/2010/main" val="23061461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you have developed your</a:t>
            </a:r>
            <a:r>
              <a:rPr lang="en-US" baseline="0" dirty="0" smtClean="0"/>
              <a:t> classroom matrix, we will start to focus on teaching procedures.</a:t>
            </a:r>
            <a:endParaRPr lang="en-US" dirty="0"/>
          </a:p>
        </p:txBody>
      </p:sp>
      <p:sp>
        <p:nvSpPr>
          <p:cNvPr id="4" name="Slide Number Placeholder 3"/>
          <p:cNvSpPr>
            <a:spLocks noGrp="1"/>
          </p:cNvSpPr>
          <p:nvPr>
            <p:ph type="sldNum" sz="quarter" idx="10"/>
          </p:nvPr>
        </p:nvSpPr>
        <p:spPr/>
        <p:txBody>
          <a:bodyPr/>
          <a:lstStyle/>
          <a:p>
            <a:fld id="{460A0A1F-5C8A-4E97-AEA1-EABC0DEB4AFE}" type="slidenum">
              <a:rPr lang="en-US" smtClean="0"/>
              <a:pPr/>
              <a:t>15</a:t>
            </a:fld>
            <a:endParaRPr lang="en-US"/>
          </a:p>
        </p:txBody>
      </p:sp>
    </p:spTree>
    <p:extLst>
      <p:ext uri="{BB962C8B-B14F-4D97-AF65-F5344CB8AC3E}">
        <p14:creationId xmlns:p14="http://schemas.microsoft.com/office/powerpoint/2010/main" val="18908273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noFill/>
          <a:ln>
            <a:miter lim="800000"/>
            <a:headEnd/>
            <a:tailEnd/>
          </a:ln>
        </p:spPr>
        <p:txBody>
          <a:bodyPr/>
          <a:lstStyle/>
          <a:p>
            <a:fld id="{5A92989F-1AB1-4884-B13A-A5E04E9C1232}" type="slidenum">
              <a:rPr lang="en-US" smtClean="0">
                <a:latin typeface="Calibri" pitchFamily="34" charset="0"/>
                <a:ea typeface="ＭＳ Ｐゴシック" pitchFamily="34" charset="-128"/>
              </a:rPr>
              <a:pPr/>
              <a:t>16</a:t>
            </a:fld>
            <a:endParaRPr lang="en-US" dirty="0" smtClean="0">
              <a:latin typeface="Calibri" pitchFamily="34" charset="0"/>
              <a:ea typeface="ＭＳ Ｐゴシック" pitchFamily="34" charset="-128"/>
            </a:endParaRPr>
          </a:p>
        </p:txBody>
      </p:sp>
      <p:sp>
        <p:nvSpPr>
          <p:cNvPr id="440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403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dirty="0" smtClean="0">
                <a:ea typeface="ＭＳ Ｐゴシック" pitchFamily="34" charset="-128"/>
              </a:rPr>
              <a:t>John </a:t>
            </a:r>
            <a:r>
              <a:rPr lang="en-US" dirty="0" err="1" smtClean="0">
                <a:ea typeface="ＭＳ Ｐゴシック" pitchFamily="34" charset="-128"/>
              </a:rPr>
              <a:t>Herner</a:t>
            </a:r>
            <a:r>
              <a:rPr lang="en-US" dirty="0" smtClean="0">
                <a:ea typeface="ＭＳ Ｐゴシック" pitchFamily="34" charset="-128"/>
              </a:rPr>
              <a:t> was a president of the National Association of State Directors of Special Education (1998-1999).  His words emphasize</a:t>
            </a:r>
            <a:r>
              <a:rPr lang="en-US" baseline="0" dirty="0" smtClean="0">
                <a:ea typeface="ＭＳ Ｐゴシック" pitchFamily="34" charset="-128"/>
              </a:rPr>
              <a:t> the importance of teaching behavior expectations.</a:t>
            </a:r>
            <a:endParaRPr lang="en-US" dirty="0" smtClean="0">
              <a:ea typeface="ＭＳ Ｐゴシック" pitchFamily="34" charset="-128"/>
            </a:endParaRPr>
          </a:p>
          <a:p>
            <a:pPr eaLnBrk="1" hangingPunct="1"/>
            <a:endParaRPr lang="en-US" dirty="0" smtClean="0">
              <a:ea typeface="ＭＳ Ｐゴシック" pitchFamily="34" charset="-128"/>
            </a:endParaRPr>
          </a:p>
          <a:p>
            <a:pPr marL="238157" indent="-238157" eaLnBrk="0" hangingPunct="0">
              <a:spcBef>
                <a:spcPct val="50000"/>
              </a:spcBef>
              <a:buClr>
                <a:srgbClr val="CC0000"/>
              </a:buClr>
              <a:buSzPct val="75000"/>
            </a:pPr>
            <a:r>
              <a:rPr lang="en-US" dirty="0"/>
              <a:t>“If a child doesn’t know how to read, </a:t>
            </a:r>
            <a:r>
              <a:rPr lang="en-US" i="1" dirty="0" smtClean="0"/>
              <a:t>we </a:t>
            </a:r>
            <a:r>
              <a:rPr lang="en-US" i="1" dirty="0"/>
              <a:t>teach</a:t>
            </a:r>
            <a:r>
              <a:rPr lang="en-US" dirty="0"/>
              <a:t>.</a:t>
            </a:r>
          </a:p>
          <a:p>
            <a:pPr marL="238157" indent="-238157" eaLnBrk="0" hangingPunct="0">
              <a:spcBef>
                <a:spcPct val="50000"/>
              </a:spcBef>
              <a:buClr>
                <a:srgbClr val="CC0000"/>
              </a:buClr>
              <a:buSzPct val="75000"/>
            </a:pPr>
            <a:r>
              <a:rPr lang="en-US" dirty="0"/>
              <a:t>“If a child doesn’t know how to swim, </a:t>
            </a:r>
            <a:r>
              <a:rPr lang="en-US" i="1" dirty="0" smtClean="0"/>
              <a:t>we </a:t>
            </a:r>
            <a:r>
              <a:rPr lang="en-US" i="1" dirty="0"/>
              <a:t>teach</a:t>
            </a:r>
            <a:r>
              <a:rPr lang="en-US" dirty="0"/>
              <a:t>.</a:t>
            </a:r>
          </a:p>
          <a:p>
            <a:pPr marL="238157" indent="-238157" eaLnBrk="0" hangingPunct="0">
              <a:spcBef>
                <a:spcPct val="50000"/>
              </a:spcBef>
              <a:buClr>
                <a:srgbClr val="CC0000"/>
              </a:buClr>
              <a:buSzPct val="75000"/>
            </a:pPr>
            <a:r>
              <a:rPr lang="en-US" dirty="0"/>
              <a:t>“If a child doesn’t know how to multiply, </a:t>
            </a:r>
            <a:r>
              <a:rPr lang="en-US" i="1" dirty="0" smtClean="0"/>
              <a:t>we </a:t>
            </a:r>
            <a:r>
              <a:rPr lang="en-US" i="1" dirty="0"/>
              <a:t>teach</a:t>
            </a:r>
            <a:r>
              <a:rPr lang="en-US" dirty="0"/>
              <a:t>.</a:t>
            </a:r>
          </a:p>
          <a:p>
            <a:pPr marL="238157" indent="-238157" eaLnBrk="0" hangingPunct="0">
              <a:spcBef>
                <a:spcPct val="50000"/>
              </a:spcBef>
              <a:buClr>
                <a:srgbClr val="CC0000"/>
              </a:buClr>
              <a:buSzPct val="75000"/>
            </a:pPr>
            <a:r>
              <a:rPr lang="en-US" dirty="0"/>
              <a:t>“If a child doesn’t know how to drive, </a:t>
            </a:r>
            <a:r>
              <a:rPr lang="en-US" i="1" dirty="0" smtClean="0"/>
              <a:t>we </a:t>
            </a:r>
            <a:r>
              <a:rPr lang="en-US" i="1" dirty="0"/>
              <a:t>teach.</a:t>
            </a:r>
          </a:p>
          <a:p>
            <a:pPr marL="238157" indent="-238157" eaLnBrk="0" hangingPunct="0">
              <a:spcBef>
                <a:spcPct val="50000"/>
              </a:spcBef>
              <a:buClr>
                <a:srgbClr val="CC0000"/>
              </a:buClr>
              <a:buSzPct val="75000"/>
            </a:pPr>
            <a:r>
              <a:rPr lang="en-US" dirty="0"/>
              <a:t>“If a child doesn’t know how to behave,  </a:t>
            </a:r>
            <a:r>
              <a:rPr lang="en-US" i="1" dirty="0" smtClean="0"/>
              <a:t>we …teach</a:t>
            </a:r>
            <a:r>
              <a:rPr lang="en-US" i="1" dirty="0"/>
              <a:t>? </a:t>
            </a:r>
            <a:r>
              <a:rPr lang="en-US" i="1" dirty="0" smtClean="0"/>
              <a:t>…</a:t>
            </a:r>
            <a:r>
              <a:rPr lang="en-US" i="1" dirty="0"/>
              <a:t>punish?</a:t>
            </a:r>
          </a:p>
          <a:p>
            <a:pPr marL="238157" indent="-238157" eaLnBrk="0" hangingPunct="0">
              <a:spcBef>
                <a:spcPct val="50000"/>
              </a:spcBef>
              <a:buClr>
                <a:srgbClr val="CC0000"/>
              </a:buClr>
              <a:buSzPct val="75000"/>
            </a:pPr>
            <a:r>
              <a:rPr lang="en-US" dirty="0"/>
              <a:t> “Why can’t we finish the last sentence as automatically as we do the others?”</a:t>
            </a:r>
          </a:p>
          <a:p>
            <a:pPr marL="238157" indent="-238157" eaLnBrk="0" hangingPunct="0">
              <a:spcBef>
                <a:spcPct val="50000"/>
              </a:spcBef>
              <a:buClr>
                <a:srgbClr val="CC0000"/>
              </a:buClr>
              <a:buSzPct val="75000"/>
            </a:pPr>
            <a:r>
              <a:rPr lang="en-US" i="1" dirty="0"/>
              <a:t>(</a:t>
            </a:r>
            <a:r>
              <a:rPr lang="en-US" i="1" dirty="0" err="1"/>
              <a:t>Herner</a:t>
            </a:r>
            <a:r>
              <a:rPr lang="en-US" i="1" dirty="0"/>
              <a:t>, 1998)</a:t>
            </a:r>
          </a:p>
          <a:p>
            <a:pPr algn="l" eaLnBrk="1" hangingPunct="1"/>
            <a:endParaRPr lang="en-US" b="0" i="1" dirty="0" smtClean="0">
              <a:latin typeface="Calibri" pitchFamily="34" charset="0"/>
              <a:ea typeface="ＭＳ Ｐゴシック" pitchFamily="34" charset="-128"/>
            </a:endParaRPr>
          </a:p>
        </p:txBody>
      </p:sp>
    </p:spTree>
    <p:extLst>
      <p:ext uri="{BB962C8B-B14F-4D97-AF65-F5344CB8AC3E}">
        <p14:creationId xmlns:p14="http://schemas.microsoft.com/office/powerpoint/2010/main" val="27434630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ln>
            <a:miter lim="800000"/>
            <a:headEnd/>
            <a:tailEnd/>
          </a:ln>
        </p:spPr>
        <p:txBody>
          <a:bodyPr/>
          <a:lstStyle/>
          <a:p>
            <a:fld id="{7AD71DA7-9CEC-4817-912E-BC875BC65676}" type="slidenum">
              <a:rPr lang="en-US" smtClean="0">
                <a:latin typeface="Calibri" pitchFamily="34" charset="0"/>
                <a:ea typeface="ＭＳ Ｐゴシック" pitchFamily="34" charset="-128"/>
              </a:rPr>
              <a:pPr/>
              <a:t>17</a:t>
            </a:fld>
            <a:endParaRPr lang="en-US" dirty="0" smtClean="0">
              <a:latin typeface="Calibri" pitchFamily="34" charset="0"/>
              <a:ea typeface="ＭＳ Ｐゴシック" pitchFamily="34" charset="-128"/>
            </a:endParaRPr>
          </a:p>
        </p:txBody>
      </p:sp>
      <p:sp>
        <p:nvSpPr>
          <p:cNvPr id="450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5060" name="Rectangle 3"/>
          <p:cNvSpPr>
            <a:spLocks noGrp="1" noChangeArrowheads="1"/>
          </p:cNvSpPr>
          <p:nvPr>
            <p:ph type="body" idx="1"/>
          </p:nvPr>
        </p:nvSpPr>
        <p:spPr bwMode="auto">
          <a:noFill/>
        </p:spPr>
        <p:txBody>
          <a:bodyPr wrap="square" numCol="1" anchor="t" anchorCtr="0" compatLnSpc="1">
            <a:prstTxWarp prst="textNoShape">
              <a:avLst/>
            </a:prstTxWarp>
            <a:normAutofit/>
          </a:bodyPr>
          <a:lstStyle/>
          <a:p>
            <a:pPr eaLnBrk="1" hangingPunct="1">
              <a:lnSpc>
                <a:spcPct val="90000"/>
              </a:lnSpc>
            </a:pPr>
            <a:r>
              <a:rPr lang="en-US" dirty="0">
                <a:latin typeface="+mj-lt"/>
                <a:ea typeface="ＭＳ Ｐゴシック" pitchFamily="-112" charset="-128"/>
                <a:cs typeface="ＭＳ Ｐゴシック" pitchFamily="-112" charset="-128"/>
              </a:rPr>
              <a:t>Let’s review why it’s important to teach behavior.</a:t>
            </a:r>
            <a:endParaRPr lang="en-US" dirty="0" smtClean="0">
              <a:latin typeface="+mj-lt"/>
            </a:endParaRPr>
          </a:p>
          <a:p>
            <a:pPr eaLnBrk="1" hangingPunct="1">
              <a:lnSpc>
                <a:spcPct val="90000"/>
              </a:lnSpc>
            </a:pPr>
            <a:endParaRPr lang="en-US" dirty="0" smtClean="0">
              <a:latin typeface="+mj-lt"/>
            </a:endParaRPr>
          </a:p>
          <a:p>
            <a:pPr eaLnBrk="1" hangingPunct="1">
              <a:lnSpc>
                <a:spcPct val="90000"/>
              </a:lnSpc>
            </a:pPr>
            <a:r>
              <a:rPr lang="en-US" dirty="0" smtClean="0">
                <a:latin typeface="+mj-lt"/>
              </a:rPr>
              <a:t>First, </a:t>
            </a:r>
            <a:r>
              <a:rPr lang="en-US" b="1" dirty="0" smtClean="0">
                <a:latin typeface="+mj-lt"/>
              </a:rPr>
              <a:t>behaviors are prerequisites for academics.  </a:t>
            </a:r>
            <a:r>
              <a:rPr lang="en-US" dirty="0" smtClean="0">
                <a:latin typeface="+mj-lt"/>
              </a:rPr>
              <a:t>Every academic task</a:t>
            </a:r>
            <a:r>
              <a:rPr lang="en-US" baseline="0" dirty="0" smtClean="0">
                <a:latin typeface="+mj-lt"/>
              </a:rPr>
              <a:t> we ask a student to complete requires two subsets of skills, an academic and behavioral skill set.  If we ask students to work in a small group on a math problem, and they do not know how to take turns talking, or how to manage their time, they will not be able to complete the academic task.</a:t>
            </a:r>
            <a:endParaRPr lang="en-US" dirty="0" smtClean="0">
              <a:latin typeface="+mj-lt"/>
            </a:endParaRPr>
          </a:p>
          <a:p>
            <a:pPr eaLnBrk="1" hangingPunct="1">
              <a:lnSpc>
                <a:spcPct val="90000"/>
              </a:lnSpc>
            </a:pPr>
            <a:endParaRPr lang="en-US" dirty="0" smtClean="0">
              <a:latin typeface="+mj-lt"/>
            </a:endParaRPr>
          </a:p>
          <a:p>
            <a:pPr eaLnBrk="1" hangingPunct="1">
              <a:lnSpc>
                <a:spcPct val="90000"/>
              </a:lnSpc>
            </a:pPr>
            <a:r>
              <a:rPr lang="en-US" dirty="0" smtClean="0">
                <a:latin typeface="+mj-lt"/>
              </a:rPr>
              <a:t>Second,</a:t>
            </a:r>
            <a:r>
              <a:rPr lang="en-US" baseline="0" dirty="0" smtClean="0">
                <a:latin typeface="+mj-lt"/>
              </a:rPr>
              <a:t> p</a:t>
            </a:r>
            <a:r>
              <a:rPr lang="en-US" b="1" dirty="0" smtClean="0">
                <a:latin typeface="+mj-lt"/>
              </a:rPr>
              <a:t>rocedures and routines create structure.</a:t>
            </a:r>
            <a:r>
              <a:rPr lang="en-US" b="0" dirty="0" smtClean="0">
                <a:latin typeface="+mj-lt"/>
              </a:rPr>
              <a:t> We know that for learning to occur, an individual must first have their basic need of safety met.  This is true of adults and children.  Dependable</a:t>
            </a:r>
            <a:r>
              <a:rPr lang="en-US" b="0" baseline="0" dirty="0" smtClean="0">
                <a:latin typeface="+mj-lt"/>
              </a:rPr>
              <a:t> procedures and routines create a safe structure and environment that meets our need for safety.  Without this, children do not learn.</a:t>
            </a:r>
          </a:p>
          <a:p>
            <a:pPr eaLnBrk="1" hangingPunct="1">
              <a:lnSpc>
                <a:spcPct val="90000"/>
              </a:lnSpc>
            </a:pPr>
            <a:endParaRPr lang="en-US" b="1" dirty="0" smtClean="0">
              <a:latin typeface="+mj-lt"/>
            </a:endParaRPr>
          </a:p>
          <a:p>
            <a:pPr eaLnBrk="1" hangingPunct="1">
              <a:lnSpc>
                <a:spcPct val="90000"/>
              </a:lnSpc>
            </a:pPr>
            <a:r>
              <a:rPr lang="en-US" dirty="0" smtClean="0">
                <a:latin typeface="+mj-lt"/>
              </a:rPr>
              <a:t>Third, </a:t>
            </a:r>
            <a:r>
              <a:rPr lang="en-US" b="1" dirty="0">
                <a:latin typeface="+mj-lt"/>
              </a:rPr>
              <a:t>r</a:t>
            </a:r>
            <a:r>
              <a:rPr lang="en-US" b="1" dirty="0" smtClean="0">
                <a:latin typeface="+mj-lt"/>
              </a:rPr>
              <a:t>epetition is key to learning new skills.</a:t>
            </a:r>
          </a:p>
          <a:p>
            <a:pPr marL="641563" lvl="1" indent="-174972">
              <a:lnSpc>
                <a:spcPct val="90000"/>
              </a:lnSpc>
              <a:buFont typeface="Arial" pitchFamily="34" charset="0"/>
              <a:buChar char="•"/>
            </a:pPr>
            <a:r>
              <a:rPr lang="en-US" dirty="0" smtClean="0">
                <a:latin typeface="+mj-lt"/>
              </a:rPr>
              <a:t>For a child to </a:t>
            </a:r>
            <a:r>
              <a:rPr lang="en-US" i="1" dirty="0" smtClean="0">
                <a:latin typeface="+mj-lt"/>
              </a:rPr>
              <a:t>learn something new</a:t>
            </a:r>
            <a:r>
              <a:rPr lang="en-US" dirty="0" smtClean="0">
                <a:latin typeface="+mj-lt"/>
              </a:rPr>
              <a:t>, it needs to be repeated on average of eight times. Adults average 25 times </a:t>
            </a:r>
            <a:r>
              <a:rPr lang="en-US" i="1" dirty="0" smtClean="0">
                <a:latin typeface="+mj-lt"/>
              </a:rPr>
              <a:t>(</a:t>
            </a:r>
            <a:r>
              <a:rPr lang="en-US" i="1" dirty="0">
                <a:latin typeface="+mj-lt"/>
              </a:rPr>
              <a:t>Joyce and Showers, 2006)</a:t>
            </a:r>
          </a:p>
          <a:p>
            <a:pPr marL="641563" lvl="1" indent="-174972">
              <a:lnSpc>
                <a:spcPct val="90000"/>
              </a:lnSpc>
              <a:buFont typeface="Arial" pitchFamily="34" charset="0"/>
              <a:buChar char="•"/>
            </a:pPr>
            <a:r>
              <a:rPr lang="en-US" dirty="0" smtClean="0">
                <a:latin typeface="+mj-lt"/>
              </a:rPr>
              <a:t>For a child to </a:t>
            </a:r>
            <a:r>
              <a:rPr lang="en-US" i="1" dirty="0" smtClean="0">
                <a:latin typeface="+mj-lt"/>
              </a:rPr>
              <a:t>unlearn</a:t>
            </a:r>
            <a:r>
              <a:rPr lang="en-US" dirty="0" smtClean="0">
                <a:latin typeface="+mj-lt"/>
              </a:rPr>
              <a:t> an old behavior and replace with a new behavior, the new behavior must be repeated on average 28 times </a:t>
            </a:r>
            <a:r>
              <a:rPr lang="en-US" i="1" dirty="0" smtClean="0">
                <a:latin typeface="+mj-lt"/>
              </a:rPr>
              <a:t>(Harry Wong)</a:t>
            </a:r>
          </a:p>
          <a:p>
            <a:pPr eaLnBrk="1" hangingPunct="1"/>
            <a:endParaRPr lang="en-US" dirty="0" smtClean="0">
              <a:latin typeface="+mj-lt"/>
              <a:ea typeface="ＭＳ Ｐゴシック" pitchFamily="34" charset="-128"/>
            </a:endParaRPr>
          </a:p>
          <a:p>
            <a:pPr eaLnBrk="1" hangingPunct="1"/>
            <a:r>
              <a:rPr lang="en-US" dirty="0" smtClean="0">
                <a:latin typeface="+mj-lt"/>
                <a:ea typeface="ＭＳ Ｐゴシック" pitchFamily="34" charset="-128"/>
              </a:rPr>
              <a:t>How many times have your taught your</a:t>
            </a:r>
            <a:r>
              <a:rPr lang="en-US" baseline="0" dirty="0" smtClean="0">
                <a:latin typeface="+mj-lt"/>
                <a:ea typeface="ＭＳ Ｐゴシック" pitchFamily="34" charset="-128"/>
              </a:rPr>
              <a:t> classroom procedures?  Is it enough for them to be routines?</a:t>
            </a:r>
            <a:endParaRPr lang="en-US" dirty="0" smtClean="0">
              <a:latin typeface="+mj-lt"/>
              <a:ea typeface="ＭＳ Ｐゴシック" pitchFamily="34" charset="-128"/>
            </a:endParaRPr>
          </a:p>
        </p:txBody>
      </p:sp>
    </p:spTree>
    <p:extLst>
      <p:ext uri="{BB962C8B-B14F-4D97-AF65-F5344CB8AC3E}">
        <p14:creationId xmlns:p14="http://schemas.microsoft.com/office/powerpoint/2010/main" val="6394881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sz="1100" dirty="0"/>
              <a:t>When students practice a sequential </a:t>
            </a:r>
            <a:r>
              <a:rPr lang="en-US" sz="1100" i="1" dirty="0"/>
              <a:t>procedure</a:t>
            </a:r>
            <a:r>
              <a:rPr lang="en-US" sz="1100" dirty="0"/>
              <a:t> that is aligned with class expectations, and they follow this procedure on a regular basis, often without teacher reminders, it is a </a:t>
            </a:r>
            <a:r>
              <a:rPr lang="en-US" sz="1100" i="1" dirty="0"/>
              <a:t>routine</a:t>
            </a:r>
            <a:r>
              <a:rPr lang="en-US" sz="1100" dirty="0"/>
              <a:t>.</a:t>
            </a:r>
          </a:p>
          <a:p>
            <a:endParaRPr lang="en-US" sz="1100" dirty="0"/>
          </a:p>
          <a:p>
            <a:r>
              <a:rPr lang="en-US" sz="1100" dirty="0"/>
              <a:t>It is important to define and teach classroom routines.  Here are some examples of classroom procedures that your class should practice until they become routines:</a:t>
            </a:r>
          </a:p>
          <a:p>
            <a:r>
              <a:rPr lang="en-US" sz="1100" b="1" dirty="0"/>
              <a:t>	How</a:t>
            </a:r>
            <a:r>
              <a:rPr lang="en-US" sz="1100" dirty="0"/>
              <a:t> to enter the class and begin to work</a:t>
            </a:r>
          </a:p>
          <a:p>
            <a:pPr lvl="2" eaLnBrk="1" hangingPunct="1">
              <a:lnSpc>
                <a:spcPct val="90000"/>
              </a:lnSpc>
            </a:pPr>
            <a:r>
              <a:rPr lang="en-US" sz="1100" b="1" dirty="0">
                <a:solidFill>
                  <a:srgbClr val="000000"/>
                </a:solidFill>
              </a:rPr>
              <a:t>How</a:t>
            </a:r>
            <a:r>
              <a:rPr lang="en-US" sz="1100" dirty="0">
                <a:solidFill>
                  <a:srgbClr val="000000"/>
                </a:solidFill>
              </a:rPr>
              <a:t> to predict the schedule for the day</a:t>
            </a:r>
          </a:p>
          <a:p>
            <a:pPr lvl="2" eaLnBrk="1" hangingPunct="1">
              <a:lnSpc>
                <a:spcPct val="90000"/>
              </a:lnSpc>
            </a:pPr>
            <a:r>
              <a:rPr lang="en-US" sz="1100" b="1" dirty="0">
                <a:solidFill>
                  <a:srgbClr val="000000"/>
                </a:solidFill>
              </a:rPr>
              <a:t>What</a:t>
            </a:r>
            <a:r>
              <a:rPr lang="en-US" sz="1100" dirty="0">
                <a:solidFill>
                  <a:srgbClr val="000000"/>
                </a:solidFill>
              </a:rPr>
              <a:t> to do if you do not have materials</a:t>
            </a:r>
          </a:p>
          <a:p>
            <a:pPr lvl="2" eaLnBrk="1" hangingPunct="1">
              <a:lnSpc>
                <a:spcPct val="90000"/>
              </a:lnSpc>
            </a:pPr>
            <a:r>
              <a:rPr lang="en-US" sz="1100" b="1" dirty="0">
                <a:solidFill>
                  <a:srgbClr val="000000"/>
                </a:solidFill>
              </a:rPr>
              <a:t>What</a:t>
            </a:r>
            <a:r>
              <a:rPr lang="en-US" sz="1100" dirty="0">
                <a:solidFill>
                  <a:srgbClr val="000000"/>
                </a:solidFill>
              </a:rPr>
              <a:t> to do if you need help</a:t>
            </a:r>
          </a:p>
          <a:p>
            <a:pPr lvl="2" eaLnBrk="1" hangingPunct="1">
              <a:lnSpc>
                <a:spcPct val="90000"/>
              </a:lnSpc>
            </a:pPr>
            <a:r>
              <a:rPr lang="en-US" sz="1100" b="1" dirty="0">
                <a:solidFill>
                  <a:srgbClr val="000000"/>
                </a:solidFill>
              </a:rPr>
              <a:t>What</a:t>
            </a:r>
            <a:r>
              <a:rPr lang="en-US" sz="1100" dirty="0">
                <a:solidFill>
                  <a:srgbClr val="000000"/>
                </a:solidFill>
              </a:rPr>
              <a:t> to do if you need to go to the bathroom</a:t>
            </a:r>
          </a:p>
          <a:p>
            <a:pPr lvl="2" eaLnBrk="1" hangingPunct="1">
              <a:lnSpc>
                <a:spcPct val="90000"/>
              </a:lnSpc>
            </a:pPr>
            <a:r>
              <a:rPr lang="en-US" sz="1100" b="1" dirty="0">
                <a:solidFill>
                  <a:srgbClr val="000000"/>
                </a:solidFill>
              </a:rPr>
              <a:t>What</a:t>
            </a:r>
            <a:r>
              <a:rPr lang="en-US" sz="1100" dirty="0">
                <a:solidFill>
                  <a:srgbClr val="000000"/>
                </a:solidFill>
              </a:rPr>
              <a:t> to do if you are handing in late material</a:t>
            </a:r>
          </a:p>
          <a:p>
            <a:pPr lvl="2" eaLnBrk="1" hangingPunct="1">
              <a:lnSpc>
                <a:spcPct val="90000"/>
              </a:lnSpc>
            </a:pPr>
            <a:r>
              <a:rPr lang="en-US" sz="1100" b="1" dirty="0">
                <a:solidFill>
                  <a:srgbClr val="000000"/>
                </a:solidFill>
              </a:rPr>
              <a:t>What</a:t>
            </a:r>
            <a:r>
              <a:rPr lang="en-US" sz="1100" dirty="0">
                <a:solidFill>
                  <a:srgbClr val="000000"/>
                </a:solidFill>
              </a:rPr>
              <a:t> to do if someone is bothering you.</a:t>
            </a:r>
          </a:p>
          <a:p>
            <a:pPr lvl="2" eaLnBrk="1" hangingPunct="1">
              <a:lnSpc>
                <a:spcPct val="90000"/>
              </a:lnSpc>
            </a:pPr>
            <a:r>
              <a:rPr lang="en-US" sz="1100" b="1" dirty="0">
                <a:solidFill>
                  <a:srgbClr val="000000"/>
                </a:solidFill>
              </a:rPr>
              <a:t>Signals</a:t>
            </a:r>
            <a:r>
              <a:rPr lang="en-US" sz="1100" dirty="0">
                <a:solidFill>
                  <a:srgbClr val="000000"/>
                </a:solidFill>
              </a:rPr>
              <a:t> for moving through different activities, such as “Show me you are listening”</a:t>
            </a:r>
          </a:p>
          <a:p>
            <a:pPr lvl="2" eaLnBrk="1" hangingPunct="1">
              <a:lnSpc>
                <a:spcPct val="90000"/>
              </a:lnSpc>
            </a:pPr>
            <a:r>
              <a:rPr lang="en-US" sz="1100" b="1" dirty="0">
                <a:solidFill>
                  <a:srgbClr val="000000"/>
                </a:solidFill>
              </a:rPr>
              <a:t>How</a:t>
            </a:r>
            <a:r>
              <a:rPr lang="en-US" sz="1100" dirty="0">
                <a:solidFill>
                  <a:srgbClr val="000000"/>
                </a:solidFill>
              </a:rPr>
              <a:t> to determine if you are doing well in class</a:t>
            </a:r>
          </a:p>
          <a:p>
            <a:pPr lvl="0" eaLnBrk="1" hangingPunct="1">
              <a:lnSpc>
                <a:spcPct val="90000"/>
              </a:lnSpc>
            </a:pPr>
            <a:r>
              <a:rPr lang="en-US" sz="1100" dirty="0">
                <a:solidFill>
                  <a:srgbClr val="000000"/>
                </a:solidFill>
              </a:rPr>
              <a:t>This last routine may require a rubric that outlines how a student can get an A and includes what percentage of the grade is determined by homework (this should be very low), classwork, test grades, projects, class participation, etc.</a:t>
            </a:r>
          </a:p>
          <a:p>
            <a:pPr lvl="0" eaLnBrk="1" hangingPunct="1">
              <a:lnSpc>
                <a:spcPct val="90000"/>
              </a:lnSpc>
            </a:pPr>
            <a:endParaRPr lang="en-US" sz="1100" dirty="0">
              <a:solidFill>
                <a:srgbClr val="000000"/>
              </a:solidFill>
            </a:endParaRPr>
          </a:p>
          <a:p>
            <a:pPr lvl="0" eaLnBrk="1" hangingPunct="1">
              <a:lnSpc>
                <a:spcPct val="90000"/>
              </a:lnSpc>
            </a:pPr>
            <a:r>
              <a:rPr lang="en-US" sz="1100" dirty="0">
                <a:solidFill>
                  <a:srgbClr val="000000"/>
                </a:solidFill>
              </a:rPr>
              <a:t>When defining and teaching routines, it is essential to </a:t>
            </a:r>
            <a:r>
              <a:rPr lang="en-US" sz="1100" b="1" dirty="0">
                <a:solidFill>
                  <a:srgbClr val="000000"/>
                </a:solidFill>
              </a:rPr>
              <a:t>establish a signal for obtaining class attention</a:t>
            </a:r>
            <a:r>
              <a:rPr lang="en-US" sz="1100" dirty="0">
                <a:solidFill>
                  <a:srgbClr val="000000"/>
                </a:solidFill>
              </a:rPr>
              <a:t>.  Being able to quiet the class quickly saves instructional time.  </a:t>
            </a:r>
          </a:p>
          <a:p>
            <a:pPr lvl="0" eaLnBrk="1" hangingPunct="1">
              <a:lnSpc>
                <a:spcPct val="90000"/>
              </a:lnSpc>
            </a:pPr>
            <a:endParaRPr lang="en-US" sz="1100" dirty="0">
              <a:solidFill>
                <a:srgbClr val="000000"/>
              </a:solidFill>
            </a:endParaRPr>
          </a:p>
          <a:p>
            <a:pPr lvl="0" eaLnBrk="1" hangingPunct="1">
              <a:lnSpc>
                <a:spcPct val="90000"/>
              </a:lnSpc>
            </a:pPr>
            <a:r>
              <a:rPr lang="en-US" sz="1100" dirty="0">
                <a:solidFill>
                  <a:srgbClr val="000000"/>
                </a:solidFill>
              </a:rPr>
              <a:t>Finally, the main area where teachers lose instructional time is during transitions.  This is also often when most behavior problems occur.  </a:t>
            </a:r>
            <a:r>
              <a:rPr lang="en-US" sz="1100" b="1" dirty="0">
                <a:solidFill>
                  <a:srgbClr val="000000"/>
                </a:solidFill>
              </a:rPr>
              <a:t>Developing and teaching effective transitions</a:t>
            </a:r>
            <a:r>
              <a:rPr lang="en-US" sz="1100" dirty="0">
                <a:solidFill>
                  <a:srgbClr val="000000"/>
                </a:solidFill>
              </a:rPr>
              <a:t> is very important.</a:t>
            </a:r>
          </a:p>
        </p:txBody>
      </p:sp>
      <p:sp>
        <p:nvSpPr>
          <p:cNvPr id="4" name="Slide Number Placeholder 3"/>
          <p:cNvSpPr>
            <a:spLocks noGrp="1"/>
          </p:cNvSpPr>
          <p:nvPr>
            <p:ph type="sldNum" sz="quarter" idx="10"/>
          </p:nvPr>
        </p:nvSpPr>
        <p:spPr/>
        <p:txBody>
          <a:bodyPr/>
          <a:lstStyle/>
          <a:p>
            <a:fld id="{460A0A1F-5C8A-4E97-AEA1-EABC0DEB4AFE}" type="slidenum">
              <a:rPr lang="en-US" smtClean="0"/>
              <a:pPr/>
              <a:t>18</a:t>
            </a:fld>
            <a:endParaRPr lang="en-US"/>
          </a:p>
        </p:txBody>
      </p:sp>
    </p:spTree>
    <p:extLst>
      <p:ext uri="{BB962C8B-B14F-4D97-AF65-F5344CB8AC3E}">
        <p14:creationId xmlns:p14="http://schemas.microsoft.com/office/powerpoint/2010/main" val="3046427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terms </a:t>
            </a:r>
            <a:r>
              <a:rPr lang="en-US" i="1" dirty="0" smtClean="0"/>
              <a:t>expectations</a:t>
            </a:r>
            <a:r>
              <a:rPr lang="en-US" i="0" baseline="0" dirty="0" smtClean="0"/>
              <a:t> and </a:t>
            </a:r>
            <a:r>
              <a:rPr lang="en-US" i="1" baseline="0" dirty="0" smtClean="0"/>
              <a:t>procedures</a:t>
            </a:r>
            <a:r>
              <a:rPr lang="en-US" i="0" baseline="0" dirty="0" smtClean="0"/>
              <a:t>  - Although</a:t>
            </a:r>
            <a:r>
              <a:rPr lang="en-US" dirty="0" smtClean="0"/>
              <a:t> </a:t>
            </a:r>
            <a:r>
              <a:rPr lang="en-US" i="0" baseline="0" dirty="0" smtClean="0"/>
              <a:t>these terms are sometimes used interchangeably,</a:t>
            </a:r>
            <a:r>
              <a:rPr lang="en-US" i="0" dirty="0" smtClean="0"/>
              <a:t> here is how </a:t>
            </a:r>
            <a:r>
              <a:rPr lang="en-US" i="0" baseline="0" dirty="0" smtClean="0"/>
              <a:t>we use these terms in PBIS.</a:t>
            </a:r>
          </a:p>
          <a:p>
            <a:endParaRPr lang="en-US" i="0" baseline="0" dirty="0" smtClean="0"/>
          </a:p>
          <a:p>
            <a:pPr>
              <a:buFont typeface="Arial" pitchFamily="34" charset="0"/>
              <a:buChar char="•"/>
            </a:pPr>
            <a:r>
              <a:rPr lang="en-US" i="0" baseline="0" dirty="0" smtClean="0"/>
              <a:t>Expectations are broad statements that apply to all people and all settings.  They are a general statement of the behavior you expect in your school.</a:t>
            </a:r>
          </a:p>
          <a:p>
            <a:endParaRPr lang="en-US" i="0" baseline="0" dirty="0" smtClean="0"/>
          </a:p>
          <a:p>
            <a:pPr>
              <a:buFont typeface="Arial" pitchFamily="34" charset="0"/>
              <a:buChar char="•"/>
            </a:pPr>
            <a:r>
              <a:rPr lang="en-US" i="0" baseline="0" dirty="0" smtClean="0"/>
              <a:t>Rules are more specific, and apply throughout the day, in all settings.</a:t>
            </a:r>
          </a:p>
          <a:p>
            <a:endParaRPr lang="en-US" i="0" baseline="0" dirty="0" smtClean="0"/>
          </a:p>
          <a:p>
            <a:pPr>
              <a:buFont typeface="Arial" pitchFamily="34" charset="0"/>
              <a:buChar char="•"/>
            </a:pPr>
            <a:r>
              <a:rPr lang="en-US" i="0" baseline="0" dirty="0" smtClean="0"/>
              <a:t>Procedures are sequential steps that can help to operationalize expectations and rules.  Therefore, they should be aligned with the expectations. They are numerous and are setting and activity specific. </a:t>
            </a:r>
          </a:p>
          <a:p>
            <a:endParaRPr lang="en-US" i="0" baseline="0" dirty="0" smtClean="0"/>
          </a:p>
          <a:p>
            <a:r>
              <a:rPr lang="en-US" i="0" baseline="0" dirty="0" smtClean="0"/>
              <a:t>Expectations, rules and procedures are similar in the following ways: </a:t>
            </a:r>
          </a:p>
          <a:p>
            <a:pPr>
              <a:buFont typeface="Arial" pitchFamily="34" charset="0"/>
              <a:buChar char="•"/>
            </a:pPr>
            <a:r>
              <a:rPr lang="en-US" i="0" baseline="0" dirty="0" smtClean="0"/>
              <a:t>they are stated positively; and they state the criteria for successful performance, and they must be taught and rehearsed.</a:t>
            </a:r>
          </a:p>
          <a:p>
            <a:endParaRPr lang="en-US" i="0" baseline="0" dirty="0" smtClean="0"/>
          </a:p>
          <a:p>
            <a:pPr>
              <a:buFont typeface="Arial" pitchFamily="34" charset="0"/>
              <a:buChar char="•"/>
            </a:pPr>
            <a:r>
              <a:rPr lang="en-US" i="0" baseline="0" dirty="0" smtClean="0"/>
              <a:t>Another term we will be using is </a:t>
            </a:r>
            <a:r>
              <a:rPr lang="en-US" i="1" baseline="0" dirty="0" smtClean="0"/>
              <a:t>routine</a:t>
            </a:r>
            <a:r>
              <a:rPr lang="en-US" i="0" baseline="0" dirty="0" smtClean="0"/>
              <a:t>.  A routine is a procedure that is followed with minimal or no reminders.</a:t>
            </a:r>
            <a:endParaRPr lang="en-US" dirty="0"/>
          </a:p>
        </p:txBody>
      </p:sp>
      <p:sp>
        <p:nvSpPr>
          <p:cNvPr id="4" name="Slide Number Placeholder 3"/>
          <p:cNvSpPr>
            <a:spLocks noGrp="1"/>
          </p:cNvSpPr>
          <p:nvPr>
            <p:ph type="sldNum" sz="quarter" idx="10"/>
          </p:nvPr>
        </p:nvSpPr>
        <p:spPr/>
        <p:txBody>
          <a:bodyPr/>
          <a:lstStyle/>
          <a:p>
            <a:fld id="{5B5554E7-6BA3-4FF8-89CE-39EB6FD37560}" type="slidenum">
              <a:rPr lang="en-US" smtClean="0"/>
              <a:pPr/>
              <a:t>19</a:t>
            </a:fld>
            <a:endParaRPr lang="en-US"/>
          </a:p>
        </p:txBody>
      </p:sp>
    </p:spTree>
    <p:extLst>
      <p:ext uri="{BB962C8B-B14F-4D97-AF65-F5344CB8AC3E}">
        <p14:creationId xmlns:p14="http://schemas.microsoft.com/office/powerpoint/2010/main" val="1093893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module, you will learn about: d</a:t>
            </a:r>
            <a:r>
              <a:rPr lang="en-US" dirty="0" smtClean="0">
                <a:effectLst/>
              </a:rPr>
              <a:t>eveloping a classroom matrix, routines, teaching signals for getting class attention, and teaching procedures.</a:t>
            </a:r>
            <a:r>
              <a:rPr lang="en-US" baseline="0" dirty="0" smtClean="0">
                <a:effectLst/>
              </a:rPr>
              <a:t> </a:t>
            </a:r>
            <a:endParaRPr lang="en-US" dirty="0"/>
          </a:p>
        </p:txBody>
      </p:sp>
      <p:sp>
        <p:nvSpPr>
          <p:cNvPr id="4" name="Slide Number Placeholder 3"/>
          <p:cNvSpPr>
            <a:spLocks noGrp="1"/>
          </p:cNvSpPr>
          <p:nvPr>
            <p:ph type="sldNum" sz="quarter" idx="10"/>
          </p:nvPr>
        </p:nvSpPr>
        <p:spPr/>
        <p:txBody>
          <a:bodyPr/>
          <a:lstStyle/>
          <a:p>
            <a:fld id="{460A0A1F-5C8A-4E97-AEA1-EABC0DEB4AFE}" type="slidenum">
              <a:rPr lang="en-US" smtClean="0"/>
              <a:pPr/>
              <a:t>2</a:t>
            </a:fld>
            <a:endParaRPr lang="en-US" dirty="0"/>
          </a:p>
        </p:txBody>
      </p:sp>
    </p:spTree>
    <p:extLst>
      <p:ext uri="{BB962C8B-B14F-4D97-AF65-F5344CB8AC3E}">
        <p14:creationId xmlns:p14="http://schemas.microsoft.com/office/powerpoint/2010/main" val="32119937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terms </a:t>
            </a:r>
            <a:r>
              <a:rPr lang="en-US" i="1" dirty="0" smtClean="0"/>
              <a:t>expectations</a:t>
            </a:r>
            <a:r>
              <a:rPr lang="en-US" i="0" baseline="0" dirty="0" smtClean="0"/>
              <a:t> and </a:t>
            </a:r>
            <a:r>
              <a:rPr lang="en-US" i="1" baseline="0" dirty="0" smtClean="0"/>
              <a:t>procedures</a:t>
            </a:r>
            <a:r>
              <a:rPr lang="en-US" i="0" baseline="0" dirty="0" smtClean="0"/>
              <a:t>  - Although</a:t>
            </a:r>
            <a:r>
              <a:rPr lang="en-US" dirty="0" smtClean="0"/>
              <a:t> </a:t>
            </a:r>
            <a:r>
              <a:rPr lang="en-US" i="0" baseline="0" dirty="0" smtClean="0"/>
              <a:t>these terms are sometimes used interchangeably,</a:t>
            </a:r>
            <a:r>
              <a:rPr lang="en-US" i="0" dirty="0" smtClean="0"/>
              <a:t> here is how </a:t>
            </a:r>
            <a:r>
              <a:rPr lang="en-US" i="0" baseline="0" dirty="0" smtClean="0"/>
              <a:t>we use these terms in PBIS.</a:t>
            </a:r>
          </a:p>
          <a:p>
            <a:endParaRPr lang="en-US" i="0" baseline="0" dirty="0" smtClean="0"/>
          </a:p>
          <a:p>
            <a:pPr>
              <a:buFont typeface="Arial" pitchFamily="34" charset="0"/>
              <a:buChar char="•"/>
            </a:pPr>
            <a:r>
              <a:rPr lang="en-US" i="0" baseline="0" dirty="0" smtClean="0"/>
              <a:t>Expectations are broad statements that apply to all people and all settings.  They are a general statement of the behavior you expect in your school.</a:t>
            </a:r>
          </a:p>
          <a:p>
            <a:endParaRPr lang="en-US" i="0" baseline="0" dirty="0" smtClean="0"/>
          </a:p>
          <a:p>
            <a:pPr>
              <a:buFont typeface="Arial" pitchFamily="34" charset="0"/>
              <a:buChar char="•"/>
            </a:pPr>
            <a:r>
              <a:rPr lang="en-US" i="0" baseline="0" dirty="0" smtClean="0"/>
              <a:t>Rules are more specific, and apply throughout the day, in all settings.</a:t>
            </a:r>
          </a:p>
          <a:p>
            <a:endParaRPr lang="en-US" i="0" baseline="0" dirty="0" smtClean="0"/>
          </a:p>
          <a:p>
            <a:pPr>
              <a:buFont typeface="Arial" pitchFamily="34" charset="0"/>
              <a:buChar char="•"/>
            </a:pPr>
            <a:r>
              <a:rPr lang="en-US" i="0" baseline="0" dirty="0" smtClean="0"/>
              <a:t>Procedures are sequential steps that can help to operationalize expectations and rules.  Therefore, they should be aligned with the expectations. They are numerous and are setting and activity specific. </a:t>
            </a:r>
          </a:p>
          <a:p>
            <a:endParaRPr lang="en-US" i="0" baseline="0" dirty="0" smtClean="0"/>
          </a:p>
          <a:p>
            <a:r>
              <a:rPr lang="en-US" i="0" baseline="0" dirty="0" smtClean="0"/>
              <a:t>Expectations, rules and procedures are similar in the following ways: </a:t>
            </a:r>
          </a:p>
          <a:p>
            <a:pPr>
              <a:buFont typeface="Arial" pitchFamily="34" charset="0"/>
              <a:buChar char="•"/>
            </a:pPr>
            <a:r>
              <a:rPr lang="en-US" i="0" baseline="0" dirty="0" smtClean="0"/>
              <a:t>they are stated positively; and they state the criteria for successful performance, and they must be taught and rehearsed.</a:t>
            </a:r>
          </a:p>
          <a:p>
            <a:endParaRPr lang="en-US" i="0" baseline="0" dirty="0" smtClean="0"/>
          </a:p>
          <a:p>
            <a:pPr>
              <a:buFont typeface="Arial" pitchFamily="34" charset="0"/>
              <a:buChar char="•"/>
            </a:pPr>
            <a:r>
              <a:rPr lang="en-US" i="0" baseline="0" dirty="0" smtClean="0"/>
              <a:t>Another term we will be using is </a:t>
            </a:r>
            <a:r>
              <a:rPr lang="en-US" i="1" baseline="0" dirty="0" smtClean="0"/>
              <a:t>routine</a:t>
            </a:r>
            <a:r>
              <a:rPr lang="en-US" i="0" baseline="0" dirty="0" smtClean="0"/>
              <a:t>.  A routine is a procedure that is followed with minimal or no reminders.</a:t>
            </a:r>
            <a:endParaRPr lang="en-US" dirty="0"/>
          </a:p>
        </p:txBody>
      </p:sp>
      <p:sp>
        <p:nvSpPr>
          <p:cNvPr id="4" name="Slide Number Placeholder 3"/>
          <p:cNvSpPr>
            <a:spLocks noGrp="1"/>
          </p:cNvSpPr>
          <p:nvPr>
            <p:ph type="sldNum" sz="quarter" idx="10"/>
          </p:nvPr>
        </p:nvSpPr>
        <p:spPr/>
        <p:txBody>
          <a:bodyPr/>
          <a:lstStyle/>
          <a:p>
            <a:fld id="{5B5554E7-6BA3-4FF8-89CE-39EB6FD37560}" type="slidenum">
              <a:rPr lang="en-US" smtClean="0"/>
              <a:pPr/>
              <a:t>20</a:t>
            </a:fld>
            <a:endParaRPr lang="en-US"/>
          </a:p>
        </p:txBody>
      </p:sp>
    </p:spTree>
    <p:extLst>
      <p:ext uri="{BB962C8B-B14F-4D97-AF65-F5344CB8AC3E}">
        <p14:creationId xmlns:p14="http://schemas.microsoft.com/office/powerpoint/2010/main" val="10938935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mistake is sometimes made assuming that if we have told someone what we want them to do, then we have taught them how to do it.  This is not the case. </a:t>
            </a:r>
            <a:r>
              <a:rPr lang="en-US" b="0" dirty="0" smtClean="0"/>
              <a:t>Telling is not teaching.</a:t>
            </a:r>
          </a:p>
          <a:p>
            <a:endParaRPr lang="en-US" b="0" baseline="0" dirty="0" smtClean="0"/>
          </a:p>
          <a:p>
            <a:pPr>
              <a:buNone/>
            </a:pPr>
            <a:endParaRPr lang="en-US" dirty="0"/>
          </a:p>
          <a:p>
            <a:r>
              <a:rPr lang="en-US" dirty="0" smtClean="0"/>
              <a:t>Instructional time can vary by as much as 50 days per year among classes in the same school! </a:t>
            </a:r>
            <a:r>
              <a:rPr lang="en-US" dirty="0"/>
              <a:t>Imagine the impact this has on student achievement!</a:t>
            </a:r>
            <a:br>
              <a:rPr lang="en-US" dirty="0"/>
            </a:br>
            <a:r>
              <a:rPr lang="en-US" i="1" dirty="0" err="1"/>
              <a:t>Goodlad</a:t>
            </a:r>
            <a:r>
              <a:rPr lang="en-US" i="1" dirty="0"/>
              <a:t> (1984) </a:t>
            </a:r>
            <a:endParaRPr lang="en-US" i="1" dirty="0" smtClean="0"/>
          </a:p>
          <a:p>
            <a:endParaRPr lang="en-US" i="1" dirty="0" smtClean="0"/>
          </a:p>
          <a:p>
            <a:r>
              <a:rPr lang="en-US" i="1" dirty="0" smtClean="0"/>
              <a:t>See Debi email!</a:t>
            </a:r>
            <a:endParaRPr lang="en-US" i="1" dirty="0"/>
          </a:p>
          <a:p>
            <a:endParaRPr lang="en-US" sz="1100" dirty="0"/>
          </a:p>
          <a:p>
            <a:endParaRPr lang="en-US" sz="1100" dirty="0"/>
          </a:p>
          <a:p>
            <a:endParaRPr lang="en-US" dirty="0" smtClean="0"/>
          </a:p>
        </p:txBody>
      </p:sp>
      <p:sp>
        <p:nvSpPr>
          <p:cNvPr id="4" name="Slide Number Placeholder 3"/>
          <p:cNvSpPr>
            <a:spLocks noGrp="1"/>
          </p:cNvSpPr>
          <p:nvPr>
            <p:ph type="sldNum" sz="quarter" idx="10"/>
          </p:nvPr>
        </p:nvSpPr>
        <p:spPr/>
        <p:txBody>
          <a:bodyPr/>
          <a:lstStyle/>
          <a:p>
            <a:fld id="{460A0A1F-5C8A-4E97-AEA1-EABC0DEB4AFE}" type="slidenum">
              <a:rPr lang="en-US" smtClean="0"/>
              <a:pPr/>
              <a:t>21</a:t>
            </a:fld>
            <a:endParaRPr lang="en-US"/>
          </a:p>
        </p:txBody>
      </p:sp>
    </p:spTree>
    <p:extLst>
      <p:ext uri="{BB962C8B-B14F-4D97-AF65-F5344CB8AC3E}">
        <p14:creationId xmlns:p14="http://schemas.microsoft.com/office/powerpoint/2010/main" val="20881873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Bike analogy</a:t>
            </a:r>
            <a:r>
              <a:rPr lang="en-US" baseline="0" dirty="0" smtClean="0"/>
              <a:t> for teaching kids how to ride a bike.  Do not cover the discipline.</a:t>
            </a:r>
            <a:endParaRPr lang="en-US" dirty="0"/>
          </a:p>
        </p:txBody>
      </p:sp>
      <p:sp>
        <p:nvSpPr>
          <p:cNvPr id="4" name="Slide Number Placeholder 3"/>
          <p:cNvSpPr>
            <a:spLocks noGrp="1"/>
          </p:cNvSpPr>
          <p:nvPr>
            <p:ph type="sldNum" sz="quarter" idx="10"/>
          </p:nvPr>
        </p:nvSpPr>
        <p:spPr/>
        <p:txBody>
          <a:bodyPr/>
          <a:lstStyle/>
          <a:p>
            <a:fld id="{FCFDFB6E-DB0E-4FC4-9641-903634A71123}" type="slidenum">
              <a:rPr lang="en-US" smtClean="0"/>
              <a:t>22</a:t>
            </a:fld>
            <a:endParaRPr lang="en-US"/>
          </a:p>
        </p:txBody>
      </p:sp>
    </p:spTree>
    <p:extLst>
      <p:ext uri="{BB962C8B-B14F-4D97-AF65-F5344CB8AC3E}">
        <p14:creationId xmlns:p14="http://schemas.microsoft.com/office/powerpoint/2010/main" val="24907587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Before we begin, go to the resources and find the Self-Reflection Checklist.  This</a:t>
            </a:r>
            <a:r>
              <a:rPr lang="en-US" baseline="0" dirty="0" smtClean="0"/>
              <a:t> tool is for you to reflect on and self-assess your current practices. Fill it out now. Once you complete the checklist, identify one or two areas that you would like to improve. Keep this self reflection handy, you’ll use it again at the end of the module.</a:t>
            </a:r>
          </a:p>
          <a:p>
            <a:pPr defTabSz="882762">
              <a:defRPr/>
            </a:pPr>
            <a:endParaRPr lang="en-US" baseline="0" dirty="0" smtClean="0"/>
          </a:p>
          <a:p>
            <a:pPr defTabSz="882762">
              <a:defRPr/>
            </a:pPr>
            <a:r>
              <a:rPr lang="en-US" baseline="0" dirty="0" smtClean="0"/>
              <a:t>After viewing this tutorial pause the module as you do this activity.  Press play when you are ready to continue.</a:t>
            </a:r>
          </a:p>
          <a:p>
            <a:endParaRPr lang="en-US" baseline="0" dirty="0" smtClean="0"/>
          </a:p>
        </p:txBody>
      </p:sp>
      <p:sp>
        <p:nvSpPr>
          <p:cNvPr id="4" name="Slide Number Placeholder 3"/>
          <p:cNvSpPr>
            <a:spLocks noGrp="1"/>
          </p:cNvSpPr>
          <p:nvPr>
            <p:ph type="sldNum" sz="quarter" idx="10"/>
          </p:nvPr>
        </p:nvSpPr>
        <p:spPr/>
        <p:txBody>
          <a:bodyPr/>
          <a:lstStyle/>
          <a:p>
            <a:fld id="{460A0A1F-5C8A-4E97-AEA1-EABC0DEB4AFE}" type="slidenum">
              <a:rPr lang="en-US" smtClean="0"/>
              <a:pPr/>
              <a:t>23</a:t>
            </a:fld>
            <a:endParaRPr lang="en-US"/>
          </a:p>
        </p:txBody>
      </p:sp>
    </p:spTree>
    <p:extLst>
      <p:ext uri="{BB962C8B-B14F-4D97-AF65-F5344CB8AC3E}">
        <p14:creationId xmlns:p14="http://schemas.microsoft.com/office/powerpoint/2010/main" val="16730663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DBBB49-B8F0-4B4F-BF6E-D6125B19983E}" type="slidenum">
              <a:rPr lang="en-US" smtClean="0"/>
              <a:pPr/>
              <a:t>24</a:t>
            </a:fld>
            <a:endParaRPr lang="en-US"/>
          </a:p>
        </p:txBody>
      </p:sp>
    </p:spTree>
    <p:extLst>
      <p:ext uri="{BB962C8B-B14F-4D97-AF65-F5344CB8AC3E}">
        <p14:creationId xmlns:p14="http://schemas.microsoft.com/office/powerpoint/2010/main" val="13556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begin with Developing and Teaching Rules and Routines, the basis for all effective classroom management systems. With module 1, you will begin to create a climate in each classroom that promotes learning.</a:t>
            </a:r>
          </a:p>
          <a:p>
            <a:pPr defTabSz="933185">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5B5554E7-6BA3-4FF8-89CE-39EB6FD37560}" type="slidenum">
              <a:rPr lang="en-US" smtClean="0"/>
              <a:pPr/>
              <a:t>3</a:t>
            </a:fld>
            <a:endParaRPr lang="en-US"/>
          </a:p>
        </p:txBody>
      </p:sp>
    </p:spTree>
    <p:extLst>
      <p:ext uri="{BB962C8B-B14F-4D97-AF65-F5344CB8AC3E}">
        <p14:creationId xmlns:p14="http://schemas.microsoft.com/office/powerpoint/2010/main" val="86473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a:xfrm>
            <a:off x="1417638" y="1163638"/>
            <a:ext cx="4187825" cy="3141662"/>
          </a:xfrm>
          <a:ln/>
        </p:spPr>
      </p:sp>
      <p:sp>
        <p:nvSpPr>
          <p:cNvPr id="1177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10  minutes</a:t>
            </a:r>
          </a:p>
          <a:p>
            <a:endParaRPr lang="en-US" altLang="en-US" smtClean="0"/>
          </a:p>
          <a:p>
            <a:r>
              <a:rPr lang="en-US" altLang="en-US" smtClean="0"/>
              <a:t>Give groups 10 minutes to generate individual ideas and compile a team list of sample values, characteristics of the ideal graduate.  Once posters are all hanging, have everyone walk around to look at other teams’ lists and return to table.  After short discussion (did anyone see some characteristics they hadn’t thought of?)  (what over riding themes did you find?)</a:t>
            </a:r>
          </a:p>
        </p:txBody>
      </p:sp>
      <p:sp>
        <p:nvSpPr>
          <p:cNvPr id="1177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pitchFamily="34" charset="-128"/>
              </a:defRPr>
            </a:lvl1pPr>
            <a:lvl2pPr marL="755650" indent="-288925">
              <a:spcBef>
                <a:spcPct val="30000"/>
              </a:spcBef>
              <a:defRPr sz="1200">
                <a:solidFill>
                  <a:schemeClr val="tx1"/>
                </a:solidFill>
                <a:latin typeface="Arial" charset="0"/>
                <a:ea typeface="ＭＳ Ｐゴシック" pitchFamily="34" charset="-128"/>
              </a:defRPr>
            </a:lvl2pPr>
            <a:lvl3pPr marL="1163638" indent="-230188">
              <a:spcBef>
                <a:spcPct val="30000"/>
              </a:spcBef>
              <a:defRPr sz="1200">
                <a:solidFill>
                  <a:schemeClr val="tx1"/>
                </a:solidFill>
                <a:latin typeface="Arial" charset="0"/>
                <a:ea typeface="ＭＳ Ｐゴシック" pitchFamily="34" charset="-128"/>
              </a:defRPr>
            </a:lvl3pPr>
            <a:lvl4pPr marL="1630363" indent="-230188">
              <a:spcBef>
                <a:spcPct val="30000"/>
              </a:spcBef>
              <a:defRPr sz="1200">
                <a:solidFill>
                  <a:schemeClr val="tx1"/>
                </a:solidFill>
                <a:latin typeface="Arial" charset="0"/>
                <a:ea typeface="ＭＳ Ｐゴシック" pitchFamily="34" charset="-128"/>
              </a:defRPr>
            </a:lvl4pPr>
            <a:lvl5pPr marL="2097088" indent="-230188">
              <a:spcBef>
                <a:spcPct val="30000"/>
              </a:spcBef>
              <a:defRPr sz="1200">
                <a:solidFill>
                  <a:schemeClr val="tx1"/>
                </a:solidFill>
                <a:latin typeface="Arial" charset="0"/>
                <a:ea typeface="ＭＳ Ｐゴシック" pitchFamily="34" charset="-128"/>
              </a:defRPr>
            </a:lvl5pPr>
            <a:lvl6pPr marL="2554288" indent="-230188" eaLnBrk="0" fontAlgn="base" hangingPunct="0">
              <a:spcBef>
                <a:spcPct val="30000"/>
              </a:spcBef>
              <a:spcAft>
                <a:spcPct val="0"/>
              </a:spcAft>
              <a:defRPr sz="1200">
                <a:solidFill>
                  <a:schemeClr val="tx1"/>
                </a:solidFill>
                <a:latin typeface="Arial" charset="0"/>
                <a:ea typeface="ＭＳ Ｐゴシック" pitchFamily="34" charset="-128"/>
              </a:defRPr>
            </a:lvl6pPr>
            <a:lvl7pPr marL="3011488" indent="-230188" eaLnBrk="0" fontAlgn="base" hangingPunct="0">
              <a:spcBef>
                <a:spcPct val="30000"/>
              </a:spcBef>
              <a:spcAft>
                <a:spcPct val="0"/>
              </a:spcAft>
              <a:defRPr sz="1200">
                <a:solidFill>
                  <a:schemeClr val="tx1"/>
                </a:solidFill>
                <a:latin typeface="Arial" charset="0"/>
                <a:ea typeface="ＭＳ Ｐゴシック" pitchFamily="34" charset="-128"/>
              </a:defRPr>
            </a:lvl7pPr>
            <a:lvl8pPr marL="3468688" indent="-230188" eaLnBrk="0" fontAlgn="base" hangingPunct="0">
              <a:spcBef>
                <a:spcPct val="30000"/>
              </a:spcBef>
              <a:spcAft>
                <a:spcPct val="0"/>
              </a:spcAft>
              <a:defRPr sz="1200">
                <a:solidFill>
                  <a:schemeClr val="tx1"/>
                </a:solidFill>
                <a:latin typeface="Arial" charset="0"/>
                <a:ea typeface="ＭＳ Ｐゴシック" pitchFamily="34" charset="-128"/>
              </a:defRPr>
            </a:lvl8pPr>
            <a:lvl9pPr marL="3925888" indent="-230188"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FF94E7C9-C23C-484A-A888-89A02B1EF454}" type="slidenum">
              <a:rPr lang="en-US" altLang="en-US">
                <a:solidFill>
                  <a:srgbClr val="000000"/>
                </a:solidFill>
                <a:latin typeface="Calibri" pitchFamily="34" charset="0"/>
              </a:rPr>
              <a:pPr eaLnBrk="1" hangingPunct="1">
                <a:spcBef>
                  <a:spcPct val="0"/>
                </a:spcBef>
              </a:pPr>
              <a:t>4</a:t>
            </a:fld>
            <a:endParaRPr lang="en-US" altLang="en-US">
              <a:solidFill>
                <a:srgbClr val="000000"/>
              </a:solidFill>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a:ln/>
        </p:spPr>
      </p:sp>
      <p:sp>
        <p:nvSpPr>
          <p:cNvPr id="1218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Tim McGraw video Humble and Kind???</a:t>
            </a:r>
          </a:p>
        </p:txBody>
      </p:sp>
      <p:sp>
        <p:nvSpPr>
          <p:cNvPr id="1218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178C9B19-19A0-473D-81F2-EF5861A69B3E}" type="slidenum">
              <a:rPr lang="en-US" altLang="en-US" sz="1200"/>
              <a:pPr/>
              <a:t>5</a:t>
            </a:fld>
            <a:endParaRPr lang="en-US"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a:ln/>
        </p:spPr>
      </p:sp>
      <p:sp>
        <p:nvSpPr>
          <p:cNvPr id="1239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239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23E75C9D-2302-4BDA-B5EF-5456C2145854}" type="slidenum">
              <a:rPr lang="en-US" altLang="en-US" sz="1200"/>
              <a:pPr/>
              <a:t>6</a:t>
            </a:fld>
            <a:endParaRPr lang="en-US"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a:ln/>
        </p:spPr>
      </p:sp>
      <p:sp>
        <p:nvSpPr>
          <p:cNvPr id="1259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259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4B346B68-AD1B-4F30-8D3C-BD241FC5E2D3}" type="slidenum">
              <a:rPr lang="en-US" altLang="en-US" sz="1200"/>
              <a:pPr/>
              <a:t>7</a:t>
            </a:fld>
            <a:endParaRPr lang="en-US"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a:xfrm>
            <a:off x="1417638" y="1163638"/>
            <a:ext cx="4187825" cy="3141662"/>
          </a:xfrm>
          <a:ln/>
        </p:spPr>
      </p:sp>
      <p:sp>
        <p:nvSpPr>
          <p:cNvPr id="1280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10-15 minutes</a:t>
            </a:r>
          </a:p>
          <a:p>
            <a:endParaRPr lang="en-US" altLang="en-US" smtClean="0"/>
          </a:p>
          <a:p>
            <a:r>
              <a:rPr lang="en-US" altLang="en-US" smtClean="0"/>
              <a:t>Remind people that the fewer the better and really stress not to select them based on fitting in an acronym or school name.  These values/expectations should identify the school and drive every decision in the school.</a:t>
            </a:r>
          </a:p>
        </p:txBody>
      </p:sp>
      <p:sp>
        <p:nvSpPr>
          <p:cNvPr id="1280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pitchFamily="34" charset="-128"/>
              </a:defRPr>
            </a:lvl1pPr>
            <a:lvl2pPr marL="755650" indent="-288925">
              <a:spcBef>
                <a:spcPct val="30000"/>
              </a:spcBef>
              <a:defRPr sz="1200">
                <a:solidFill>
                  <a:schemeClr val="tx1"/>
                </a:solidFill>
                <a:latin typeface="Arial" charset="0"/>
                <a:ea typeface="ＭＳ Ｐゴシック" pitchFamily="34" charset="-128"/>
              </a:defRPr>
            </a:lvl2pPr>
            <a:lvl3pPr marL="1163638" indent="-230188">
              <a:spcBef>
                <a:spcPct val="30000"/>
              </a:spcBef>
              <a:defRPr sz="1200">
                <a:solidFill>
                  <a:schemeClr val="tx1"/>
                </a:solidFill>
                <a:latin typeface="Arial" charset="0"/>
                <a:ea typeface="ＭＳ Ｐゴシック" pitchFamily="34" charset="-128"/>
              </a:defRPr>
            </a:lvl3pPr>
            <a:lvl4pPr marL="1630363" indent="-230188">
              <a:spcBef>
                <a:spcPct val="30000"/>
              </a:spcBef>
              <a:defRPr sz="1200">
                <a:solidFill>
                  <a:schemeClr val="tx1"/>
                </a:solidFill>
                <a:latin typeface="Arial" charset="0"/>
                <a:ea typeface="ＭＳ Ｐゴシック" pitchFamily="34" charset="-128"/>
              </a:defRPr>
            </a:lvl4pPr>
            <a:lvl5pPr marL="2097088" indent="-230188">
              <a:spcBef>
                <a:spcPct val="30000"/>
              </a:spcBef>
              <a:defRPr sz="1200">
                <a:solidFill>
                  <a:schemeClr val="tx1"/>
                </a:solidFill>
                <a:latin typeface="Arial" charset="0"/>
                <a:ea typeface="ＭＳ Ｐゴシック" pitchFamily="34" charset="-128"/>
              </a:defRPr>
            </a:lvl5pPr>
            <a:lvl6pPr marL="2554288" indent="-230188" eaLnBrk="0" fontAlgn="base" hangingPunct="0">
              <a:spcBef>
                <a:spcPct val="30000"/>
              </a:spcBef>
              <a:spcAft>
                <a:spcPct val="0"/>
              </a:spcAft>
              <a:defRPr sz="1200">
                <a:solidFill>
                  <a:schemeClr val="tx1"/>
                </a:solidFill>
                <a:latin typeface="Arial" charset="0"/>
                <a:ea typeface="ＭＳ Ｐゴシック" pitchFamily="34" charset="-128"/>
              </a:defRPr>
            </a:lvl6pPr>
            <a:lvl7pPr marL="3011488" indent="-230188" eaLnBrk="0" fontAlgn="base" hangingPunct="0">
              <a:spcBef>
                <a:spcPct val="30000"/>
              </a:spcBef>
              <a:spcAft>
                <a:spcPct val="0"/>
              </a:spcAft>
              <a:defRPr sz="1200">
                <a:solidFill>
                  <a:schemeClr val="tx1"/>
                </a:solidFill>
                <a:latin typeface="Arial" charset="0"/>
                <a:ea typeface="ＭＳ Ｐゴシック" pitchFamily="34" charset="-128"/>
              </a:defRPr>
            </a:lvl7pPr>
            <a:lvl8pPr marL="3468688" indent="-230188" eaLnBrk="0" fontAlgn="base" hangingPunct="0">
              <a:spcBef>
                <a:spcPct val="30000"/>
              </a:spcBef>
              <a:spcAft>
                <a:spcPct val="0"/>
              </a:spcAft>
              <a:defRPr sz="1200">
                <a:solidFill>
                  <a:schemeClr val="tx1"/>
                </a:solidFill>
                <a:latin typeface="Arial" charset="0"/>
                <a:ea typeface="ＭＳ Ｐゴシック" pitchFamily="34" charset="-128"/>
              </a:defRPr>
            </a:lvl8pPr>
            <a:lvl9pPr marL="3925888" indent="-230188"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4A3B6D5E-58F8-4458-934C-AAFA806531B1}" type="slidenum">
              <a:rPr lang="en-US" altLang="en-US">
                <a:solidFill>
                  <a:srgbClr val="000000"/>
                </a:solidFill>
              </a:rPr>
              <a:pPr eaLnBrk="1" hangingPunct="1">
                <a:spcBef>
                  <a:spcPct val="0"/>
                </a:spcBef>
              </a:pPr>
              <a:t>8</a:t>
            </a:fld>
            <a:endParaRPr lang="en-US" altLang="en-US">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185">
              <a:defRPr/>
            </a:pPr>
            <a:r>
              <a:rPr lang="en-US" dirty="0" smtClean="0"/>
              <a:t>Now that you have developed</a:t>
            </a:r>
            <a:r>
              <a:rPr lang="en-US" baseline="0" dirty="0" smtClean="0"/>
              <a:t> your teaching rules and</a:t>
            </a:r>
            <a:r>
              <a:rPr lang="en-US" dirty="0" smtClean="0"/>
              <a:t> classroom matrix, let’s look at developing procedures and routines.</a:t>
            </a:r>
            <a:endParaRPr lang="en-US" dirty="0"/>
          </a:p>
        </p:txBody>
      </p:sp>
      <p:sp>
        <p:nvSpPr>
          <p:cNvPr id="4" name="Slide Number Placeholder 3"/>
          <p:cNvSpPr>
            <a:spLocks noGrp="1"/>
          </p:cNvSpPr>
          <p:nvPr>
            <p:ph type="sldNum" sz="quarter" idx="10"/>
          </p:nvPr>
        </p:nvSpPr>
        <p:spPr/>
        <p:txBody>
          <a:bodyPr/>
          <a:lstStyle/>
          <a:p>
            <a:fld id="{5B5554E7-6BA3-4FF8-89CE-39EB6FD37560}" type="slidenum">
              <a:rPr lang="en-US" smtClean="0"/>
              <a:pPr/>
              <a:t>9</a:t>
            </a:fld>
            <a:endParaRPr lang="en-US"/>
          </a:p>
        </p:txBody>
      </p:sp>
    </p:spTree>
    <p:extLst>
      <p:ext uri="{BB962C8B-B14F-4D97-AF65-F5344CB8AC3E}">
        <p14:creationId xmlns:p14="http://schemas.microsoft.com/office/powerpoint/2010/main" val="86473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6" Type="http://schemas.microsoft.com/office/2007/relationships/hdphoto" Target="../media/hdphoto2.wdp"/><Relationship Id="rId5" Type="http://schemas.openxmlformats.org/officeDocument/2006/relationships/image" Target="../media/image4.png"/><Relationship Id="rId4" Type="http://schemas.microsoft.com/office/2007/relationships/hdphoto" Target="../media/hdphoto1.wdp"/></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0757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 name="Picture 2" descr="C:\Documents and Settings\erstadh\Desktop\ppt graphics\display-boards\whiteboard-wood.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551794" y="40555"/>
            <a:ext cx="8166538" cy="50190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Documents and Settings\erstadh\Desktop\PURCHASED\iStock_000006392519Small.jpg"/>
          <p:cNvPicPr>
            <a:picLocks noChangeAspect="1" noChangeArrowheads="1"/>
          </p:cNvPicPr>
          <p:nvPr userDrawn="1"/>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14301" y="2026389"/>
            <a:ext cx="2608588" cy="39090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2554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827E43D-FFC9-41C9-9B0C-83A53A022C00}" type="slidenum">
              <a:rPr lang="en-US" smtClean="0"/>
              <a:pPr/>
              <a:t>‹#›</a:t>
            </a:fld>
            <a:endParaRPr lang="en-US"/>
          </a:p>
        </p:txBody>
      </p:sp>
    </p:spTree>
    <p:extLst>
      <p:ext uri="{BB962C8B-B14F-4D97-AF65-F5344CB8AC3E}">
        <p14:creationId xmlns:p14="http://schemas.microsoft.com/office/powerpoint/2010/main" val="59048124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5" name="Title 4"/>
          <p:cNvSpPr>
            <a:spLocks noGrp="1"/>
          </p:cNvSpPr>
          <p:nvPr>
            <p:ph type="title"/>
          </p:nvPr>
        </p:nvSpPr>
        <p:spPr/>
        <p:txBody>
          <a:body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ln/>
        </p:spPr>
        <p:txBody>
          <a:bodyPr/>
          <a:lstStyle>
            <a:lvl1pPr>
              <a:defRPr/>
            </a:lvl1pPr>
          </a:lstStyle>
          <a:p>
            <a:fld id="{819879C5-29A2-4CF8-859C-7256C268CBC4}" type="slidenum">
              <a:rPr lang="en-US" altLang="en-US" smtClean="0">
                <a:solidFill>
                  <a:srgbClr val="333399"/>
                </a:solidFill>
              </a:rPr>
              <a:pPr/>
              <a:t>‹#›</a:t>
            </a:fld>
            <a:endParaRPr lang="en-US" altLang="en-US">
              <a:solidFill>
                <a:srgbClr val="333399"/>
              </a:solidFill>
            </a:endParaRPr>
          </a:p>
        </p:txBody>
      </p:sp>
    </p:spTree>
    <p:extLst>
      <p:ext uri="{BB962C8B-B14F-4D97-AF65-F5344CB8AC3E}">
        <p14:creationId xmlns:p14="http://schemas.microsoft.com/office/powerpoint/2010/main" val="33135622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fld id="{B8BFD4D7-B4DA-4B0D-A1BB-F7779099EC29}" type="slidenum">
              <a:rPr lang="en-US" altLang="en-US" smtClean="0">
                <a:solidFill>
                  <a:srgbClr val="333399"/>
                </a:solidFill>
              </a:rPr>
              <a:pPr/>
              <a:t>‹#›</a:t>
            </a:fld>
            <a:endParaRPr lang="en-US" altLang="en-US">
              <a:solidFill>
                <a:srgbClr val="333399"/>
              </a:solidFill>
            </a:endParaRPr>
          </a:p>
        </p:txBody>
      </p:sp>
    </p:spTree>
    <p:extLst>
      <p:ext uri="{BB962C8B-B14F-4D97-AF65-F5344CB8AC3E}">
        <p14:creationId xmlns:p14="http://schemas.microsoft.com/office/powerpoint/2010/main" val="114784123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8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9EB71D01-74F7-416C-9421-25F22923C7C4}" type="slidenum">
              <a:rPr lang="en-US" altLang="en-US" smtClean="0">
                <a:solidFill>
                  <a:srgbClr val="333399"/>
                </a:solidFill>
              </a:rPr>
              <a:pPr/>
              <a:t>‹#›</a:t>
            </a:fld>
            <a:endParaRPr lang="en-US" altLang="en-US">
              <a:solidFill>
                <a:srgbClr val="333399"/>
              </a:solidFill>
            </a:endParaRPr>
          </a:p>
        </p:txBody>
      </p:sp>
    </p:spTree>
    <p:extLst>
      <p:ext uri="{BB962C8B-B14F-4D97-AF65-F5344CB8AC3E}">
        <p14:creationId xmlns:p14="http://schemas.microsoft.com/office/powerpoint/2010/main" val="2570131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072038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38100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100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fld id="{9624B47A-3565-4BA0-A0D9-53DA9DFB32B7}" type="slidenum">
              <a:rPr lang="en-US" altLang="en-US" smtClean="0">
                <a:solidFill>
                  <a:srgbClr val="333399"/>
                </a:solidFill>
              </a:rPr>
              <a:pPr/>
              <a:t>‹#›</a:t>
            </a:fld>
            <a:endParaRPr lang="en-US" altLang="en-US">
              <a:solidFill>
                <a:srgbClr val="333399"/>
              </a:solidFill>
            </a:endParaRPr>
          </a:p>
        </p:txBody>
      </p:sp>
    </p:spTree>
    <p:extLst>
      <p:ext uri="{BB962C8B-B14F-4D97-AF65-F5344CB8AC3E}">
        <p14:creationId xmlns:p14="http://schemas.microsoft.com/office/powerpoint/2010/main" val="40757549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64"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6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fld id="{C9B8DDA7-462C-4E1B-99FC-6D9BC103EA75}" type="slidenum">
              <a:rPr lang="en-US" altLang="en-US" smtClean="0">
                <a:solidFill>
                  <a:srgbClr val="333399"/>
                </a:solidFill>
              </a:rPr>
              <a:pPr/>
              <a:t>‹#›</a:t>
            </a:fld>
            <a:endParaRPr lang="en-US" altLang="en-US">
              <a:solidFill>
                <a:srgbClr val="333399"/>
              </a:solidFill>
            </a:endParaRPr>
          </a:p>
        </p:txBody>
      </p:sp>
    </p:spTree>
    <p:extLst>
      <p:ext uri="{BB962C8B-B14F-4D97-AF65-F5344CB8AC3E}">
        <p14:creationId xmlns:p14="http://schemas.microsoft.com/office/powerpoint/2010/main" val="11063719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fld id="{B55CDE82-9223-4FC6-8F4C-65A56BB9C053}" type="slidenum">
              <a:rPr lang="en-US" altLang="en-US" smtClean="0">
                <a:solidFill>
                  <a:srgbClr val="333399"/>
                </a:solidFill>
              </a:rPr>
              <a:pPr/>
              <a:t>‹#›</a:t>
            </a:fld>
            <a:endParaRPr lang="en-US" altLang="en-US">
              <a:solidFill>
                <a:srgbClr val="333399"/>
              </a:solidFill>
            </a:endParaRPr>
          </a:p>
        </p:txBody>
      </p:sp>
    </p:spTree>
    <p:extLst>
      <p:ext uri="{BB962C8B-B14F-4D97-AF65-F5344CB8AC3E}">
        <p14:creationId xmlns:p14="http://schemas.microsoft.com/office/powerpoint/2010/main" val="5830120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BE804C1E-C8D2-4AAC-8862-478FF101909A}" type="slidenum">
              <a:rPr lang="en-US" altLang="en-US">
                <a:solidFill>
                  <a:srgbClr val="333399"/>
                </a:solidFill>
              </a:rPr>
              <a:pPr/>
              <a:t>‹#›</a:t>
            </a:fld>
            <a:endParaRPr lang="en-US" altLang="en-US">
              <a:solidFill>
                <a:srgbClr val="333399"/>
              </a:solidFill>
            </a:endParaRPr>
          </a:p>
        </p:txBody>
      </p:sp>
    </p:spTree>
    <p:extLst>
      <p:ext uri="{BB962C8B-B14F-4D97-AF65-F5344CB8AC3E}">
        <p14:creationId xmlns:p14="http://schemas.microsoft.com/office/powerpoint/2010/main" val="12672426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8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C5A9DBC5-5976-4CA6-A932-5EA87AF36847}" type="slidenum">
              <a:rPr lang="en-US" altLang="en-US" smtClean="0">
                <a:solidFill>
                  <a:srgbClr val="333399"/>
                </a:solidFill>
              </a:rPr>
              <a:pPr/>
              <a:t>‹#›</a:t>
            </a:fld>
            <a:endParaRPr lang="en-US" altLang="en-US">
              <a:solidFill>
                <a:srgbClr val="333399"/>
              </a:solidFill>
            </a:endParaRPr>
          </a:p>
        </p:txBody>
      </p:sp>
    </p:spTree>
    <p:extLst>
      <p:ext uri="{BB962C8B-B14F-4D97-AF65-F5344CB8AC3E}">
        <p14:creationId xmlns:p14="http://schemas.microsoft.com/office/powerpoint/2010/main" val="40079460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5EA0E47D-9641-47BD-AA7B-2CE3DC860B58}" type="slidenum">
              <a:rPr lang="en-US" altLang="en-US" smtClean="0">
                <a:solidFill>
                  <a:srgbClr val="333399"/>
                </a:solidFill>
              </a:rPr>
              <a:pPr/>
              <a:t>‹#›</a:t>
            </a:fld>
            <a:endParaRPr lang="en-US" altLang="en-US">
              <a:solidFill>
                <a:srgbClr val="333399"/>
              </a:solidFill>
            </a:endParaRPr>
          </a:p>
        </p:txBody>
      </p:sp>
    </p:spTree>
    <p:extLst>
      <p:ext uri="{BB962C8B-B14F-4D97-AF65-F5344CB8AC3E}">
        <p14:creationId xmlns:p14="http://schemas.microsoft.com/office/powerpoint/2010/main" val="35860825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fld id="{3165A8EF-CD4B-4CC4-88AA-093FBDBA5C34}" type="slidenum">
              <a:rPr lang="en-US" altLang="en-US" smtClean="0">
                <a:solidFill>
                  <a:srgbClr val="333399"/>
                </a:solidFill>
              </a:rPr>
              <a:pPr/>
              <a:t>‹#›</a:t>
            </a:fld>
            <a:endParaRPr lang="en-US" altLang="en-US">
              <a:solidFill>
                <a:srgbClr val="333399"/>
              </a:solidFill>
            </a:endParaRPr>
          </a:p>
        </p:txBody>
      </p:sp>
    </p:spTree>
    <p:extLst>
      <p:ext uri="{BB962C8B-B14F-4D97-AF65-F5344CB8AC3E}">
        <p14:creationId xmlns:p14="http://schemas.microsoft.com/office/powerpoint/2010/main" val="16097274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
            <a:ext cx="19812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7912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fld id="{57012252-126E-44DA-9CF9-E0987FD701DD}" type="slidenum">
              <a:rPr lang="en-US" altLang="en-US" smtClean="0">
                <a:solidFill>
                  <a:srgbClr val="333399"/>
                </a:solidFill>
              </a:rPr>
              <a:pPr/>
              <a:t>‹#›</a:t>
            </a:fld>
            <a:endParaRPr lang="en-US" altLang="en-US">
              <a:solidFill>
                <a:srgbClr val="333399"/>
              </a:solidFill>
            </a:endParaRPr>
          </a:p>
        </p:txBody>
      </p:sp>
    </p:spTree>
    <p:extLst>
      <p:ext uri="{BB962C8B-B14F-4D97-AF65-F5344CB8AC3E}">
        <p14:creationId xmlns:p14="http://schemas.microsoft.com/office/powerpoint/2010/main" val="15376829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a:p>
        </p:txBody>
      </p:sp>
    </p:spTree>
    <p:extLst>
      <p:ext uri="{BB962C8B-B14F-4D97-AF65-F5344CB8AC3E}">
        <p14:creationId xmlns:p14="http://schemas.microsoft.com/office/powerpoint/2010/main" val="59048124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descr="C:\Documents and Settings\erstadh\Desktop\ppt graphics\display-boards\whiteboard-wood.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551794" y="40555"/>
            <a:ext cx="8166538" cy="50190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Documents and Settings\erstadh\Local Settings\Temporary Internet Files\Content.IE5\2JSTM34V\MP900439578[1].jpg"/>
          <p:cNvPicPr>
            <a:picLocks noChangeAspect="1" noChangeArrowheads="1"/>
          </p:cNvPicPr>
          <p:nvPr userDrawn="1"/>
        </p:nvPicPr>
        <p:blipFill rotWithShape="1">
          <a:blip r:embed="rId3" cstate="screen">
            <a:extLst>
              <a:ext uri="{BEBA8EAE-BF5A-486C-A8C5-ECC9F3942E4B}">
                <a14:imgProps xmlns:a14="http://schemas.microsoft.com/office/drawing/2010/main">
                  <a14:imgLayer r:embed="rId4">
                    <a14:imgEffect>
                      <a14:backgroundRemoval t="0" b="100000" l="18500" r="99667">
                        <a14:foregroundMark x1="61667" y1="5804" x2="61667" y2="5804"/>
                        <a14:foregroundMark x1="67667" y1="6920" x2="67667" y2="6920"/>
                        <a14:foregroundMark x1="51667" y1="5804" x2="51667" y2="5804"/>
                        <a14:foregroundMark x1="61167" y1="26116" x2="61167" y2="26116"/>
                        <a14:foregroundMark x1="53000" y1="4241" x2="53000" y2="4241"/>
                        <a14:foregroundMark x1="49667" y1="9375" x2="49667" y2="9375"/>
                        <a14:foregroundMark x1="53833" y1="2902" x2="53833" y2="2902"/>
                        <a14:foregroundMark x1="54500" y1="2009" x2="54500" y2="2009"/>
                        <a14:foregroundMark x1="51667" y1="4688" x2="51667" y2="4688"/>
                        <a14:foregroundMark x1="50000" y1="7813" x2="50000" y2="7813"/>
                        <a14:backgroundMark x1="40500" y1="21429" x2="40500" y2="21429"/>
                        <a14:backgroundMark x1="40167" y1="34821" x2="40167" y2="34821"/>
                        <a14:backgroundMark x1="44500" y1="31920" x2="44500" y2="31920"/>
                        <a14:backgroundMark x1="76667" y1="12723" x2="76667" y2="12723"/>
                        <a14:backgroundMark x1="74167" y1="34152" x2="74167" y2="34152"/>
                        <a14:backgroundMark x1="87167" y1="25446" x2="87167" y2="25446"/>
                        <a14:backgroundMark x1="94500" y1="37054" x2="94500" y2="37054"/>
                        <a14:backgroundMark x1="87167" y1="39286" x2="87167" y2="39286"/>
                        <a14:backgroundMark x1="81500" y1="39286" x2="81500" y2="39286"/>
                        <a14:backgroundMark x1="93167" y1="54911" x2="93167" y2="54911"/>
                        <a14:backgroundMark x1="87167" y1="49107" x2="87167" y2="49107"/>
                        <a14:backgroundMark x1="97500" y1="83259" x2="97500" y2="83259"/>
                        <a14:backgroundMark x1="97833" y1="88393" x2="97833" y2="88393"/>
                        <a14:backgroundMark x1="30667" y1="19196" x2="30667" y2="19196"/>
                        <a14:backgroundMark x1="35000" y1="50893" x2="35000" y2="50893"/>
                        <a14:backgroundMark x1="50000" y1="43304" x2="50000" y2="43304"/>
                        <a14:backgroundMark x1="10333" y1="97768" x2="10333" y2="97768"/>
                        <a14:backgroundMark x1="27167" y1="38839" x2="27167" y2="38839"/>
                        <a14:backgroundMark x1="32333" y1="25446" x2="32333" y2="25446"/>
                        <a14:backgroundMark x1="35000" y1="17411" x2="35000" y2="17411"/>
                        <a14:backgroundMark x1="42333" y1="43304" x2="42333" y2="43304"/>
                        <a14:backgroundMark x1="19833" y1="97545" x2="19833" y2="97545"/>
                        <a14:backgroundMark x1="82000" y1="12723" x2="82000" y2="12723"/>
                        <a14:backgroundMark x1="36833" y1="49554" x2="36833" y2="49554"/>
                        <a14:backgroundMark x1="39333" y1="22545" x2="39333" y2="22545"/>
                        <a14:backgroundMark x1="73500" y1="14286" x2="73500" y2="14286"/>
                        <a14:backgroundMark x1="72667" y1="13170" x2="72667" y2="13170"/>
                        <a14:backgroundMark x1="40000" y1="26339" x2="40000" y2="26339"/>
                        <a14:backgroundMark x1="74167" y1="26563" x2="74167" y2="26563"/>
                        <a14:backgroundMark x1="43333" y1="23661" x2="43333" y2="23661"/>
                        <a14:backgroundMark x1="39333" y1="84375" x2="39333" y2="84375"/>
                        <a14:backgroundMark x1="42833" y1="99554" x2="42833" y2="99554"/>
                        <a14:backgroundMark x1="38167" y1="100000" x2="38167" y2="100000"/>
                        <a14:backgroundMark x1="21667" y1="97991" x2="21667" y2="97991"/>
                      </a14:backgroundRemoval>
                    </a14:imgEffect>
                  </a14:imgLayer>
                </a14:imgProps>
              </a:ext>
              <a:ext uri="{28A0092B-C50C-407E-A947-70E740481C1C}">
                <a14:useLocalDpi xmlns:a14="http://schemas.microsoft.com/office/drawing/2010/main"/>
              </a:ext>
            </a:extLst>
          </a:blip>
          <a:srcRect/>
          <a:stretch/>
        </p:blipFill>
        <p:spPr bwMode="auto">
          <a:xfrm>
            <a:off x="3044899" y="3752721"/>
            <a:ext cx="3657600" cy="27274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Documents and Settings\erstadh\Local Settings\Temporary Internet Files\Content.IE5\2D49EITD\MP900439436[1].jpg"/>
          <p:cNvPicPr>
            <a:picLocks noChangeAspect="1" noChangeArrowheads="1"/>
          </p:cNvPicPr>
          <p:nvPr userDrawn="1"/>
        </p:nvPicPr>
        <p:blipFill rotWithShape="1">
          <a:blip r:embed="rId5" cstate="screen">
            <a:extLst>
              <a:ext uri="{BEBA8EAE-BF5A-486C-A8C5-ECC9F3942E4B}">
                <a14:imgProps xmlns:a14="http://schemas.microsoft.com/office/drawing/2010/main">
                  <a14:imgLayer r:embed="rId6">
                    <a14:imgEffect>
                      <a14:backgroundRemoval t="0" b="100000" l="47716" r="72970">
                        <a14:backgroundMark x1="48985" y1="54369" x2="48985" y2="54369"/>
                        <a14:backgroundMark x1="49365" y1="37864" x2="49365" y2="37864"/>
                      </a14:backgroundRemoval>
                    </a14:imgEffect>
                  </a14:imgLayer>
                </a14:imgProps>
              </a:ext>
              <a:ext uri="{28A0092B-C50C-407E-A947-70E740481C1C}">
                <a14:useLocalDpi xmlns:a14="http://schemas.microsoft.com/office/drawing/2010/main"/>
              </a:ext>
            </a:extLst>
          </a:blip>
          <a:srcRect/>
          <a:stretch/>
        </p:blipFill>
        <p:spPr bwMode="auto">
          <a:xfrm>
            <a:off x="0" y="6198482"/>
            <a:ext cx="9144000" cy="1192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091602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a:p>
        </p:txBody>
      </p:sp>
    </p:spTree>
    <p:extLst>
      <p:ext uri="{BB962C8B-B14F-4D97-AF65-F5344CB8AC3E}">
        <p14:creationId xmlns:p14="http://schemas.microsoft.com/office/powerpoint/2010/main" val="59048124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a:p>
        </p:txBody>
      </p:sp>
    </p:spTree>
    <p:extLst>
      <p:ext uri="{BB962C8B-B14F-4D97-AF65-F5344CB8AC3E}">
        <p14:creationId xmlns:p14="http://schemas.microsoft.com/office/powerpoint/2010/main" val="590481246"/>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a:p>
        </p:txBody>
      </p:sp>
    </p:spTree>
    <p:extLst>
      <p:ext uri="{BB962C8B-B14F-4D97-AF65-F5344CB8AC3E}">
        <p14:creationId xmlns:p14="http://schemas.microsoft.com/office/powerpoint/2010/main" val="590481246"/>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7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a:p>
        </p:txBody>
      </p:sp>
    </p:spTree>
    <p:extLst>
      <p:ext uri="{BB962C8B-B14F-4D97-AF65-F5344CB8AC3E}">
        <p14:creationId xmlns:p14="http://schemas.microsoft.com/office/powerpoint/2010/main" val="590481246"/>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a:p>
        </p:txBody>
      </p:sp>
    </p:spTree>
    <p:extLst>
      <p:ext uri="{BB962C8B-B14F-4D97-AF65-F5344CB8AC3E}">
        <p14:creationId xmlns:p14="http://schemas.microsoft.com/office/powerpoint/2010/main" val="59048124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0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E8FA3DC-C068-4BC7-8863-EF556F724811}" type="datetimeFigureOut">
              <a:rPr lang="en-US" smtClean="0"/>
              <a:pPr/>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a:p>
        </p:txBody>
      </p:sp>
    </p:spTree>
    <p:extLst>
      <p:ext uri="{BB962C8B-B14F-4D97-AF65-F5344CB8AC3E}">
        <p14:creationId xmlns:p14="http://schemas.microsoft.com/office/powerpoint/2010/main" val="590481246"/>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34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827E43D-FFC9-41C9-9B0C-83A53A022C00}" type="slidenum">
              <a:rPr lang="en-US" smtClean="0"/>
              <a:pPr/>
              <a:t>‹#›</a:t>
            </a:fld>
            <a:endParaRPr lang="en-US"/>
          </a:p>
        </p:txBody>
      </p:sp>
    </p:spTree>
    <p:extLst>
      <p:ext uri="{BB962C8B-B14F-4D97-AF65-F5344CB8AC3E}">
        <p14:creationId xmlns:p14="http://schemas.microsoft.com/office/powerpoint/2010/main" val="590481246"/>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3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a:p>
        </p:txBody>
      </p:sp>
    </p:spTree>
    <p:extLst>
      <p:ext uri="{BB962C8B-B14F-4D97-AF65-F5344CB8AC3E}">
        <p14:creationId xmlns:p14="http://schemas.microsoft.com/office/powerpoint/2010/main" val="3638445369"/>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a:p>
        </p:txBody>
      </p:sp>
    </p:spTree>
    <p:extLst>
      <p:ext uri="{BB962C8B-B14F-4D97-AF65-F5344CB8AC3E}">
        <p14:creationId xmlns:p14="http://schemas.microsoft.com/office/powerpoint/2010/main" val="270455574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E8FA3DC-C068-4BC7-8863-EF556F724811}" type="datetimeFigureOut">
              <a:rPr lang="en-US" smtClean="0"/>
              <a:pPr/>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a:p>
        </p:txBody>
      </p:sp>
    </p:spTree>
    <p:extLst>
      <p:ext uri="{BB962C8B-B14F-4D97-AF65-F5344CB8AC3E}">
        <p14:creationId xmlns:p14="http://schemas.microsoft.com/office/powerpoint/2010/main" val="59048124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E8FA3DC-C068-4BC7-8863-EF556F724811}" type="datetimeFigureOut">
              <a:rPr lang="en-US" smtClean="0"/>
              <a:pPr/>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a:p>
        </p:txBody>
      </p:sp>
    </p:spTree>
    <p:extLst>
      <p:ext uri="{BB962C8B-B14F-4D97-AF65-F5344CB8AC3E}">
        <p14:creationId xmlns:p14="http://schemas.microsoft.com/office/powerpoint/2010/main" val="59048124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image" Target="../media/image2.jpe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11" Type="http://schemas.microsoft.com/office/2007/relationships/hdphoto" Target="../media/hdphoto2.wdp"/><Relationship Id="rId5" Type="http://schemas.openxmlformats.org/officeDocument/2006/relationships/slideLayout" Target="../slideLayouts/slideLayout6.xml"/><Relationship Id="rId10" Type="http://schemas.openxmlformats.org/officeDocument/2006/relationships/image" Target="../media/image4.png"/><Relationship Id="rId4" Type="http://schemas.openxmlformats.org/officeDocument/2006/relationships/slideLayout" Target="../slideLayouts/slideLayout5.xml"/><Relationship Id="rId9" Type="http://schemas.microsoft.com/office/2007/relationships/hdphoto" Target="../media/hdphoto1.wdp"/></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slideLayout" Target="../slideLayouts/slideLayout12.xml"/><Relationship Id="rId7" Type="http://schemas.openxmlformats.org/officeDocument/2006/relationships/image" Target="../media/image7.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microsoft.com/office/2007/relationships/hdphoto" Target="../media/hdphoto3.wdp"/><Relationship Id="rId5" Type="http://schemas.openxmlformats.org/officeDocument/2006/relationships/image" Target="../media/image6.png"/><Relationship Id="rId4" Type="http://schemas.openxmlformats.org/officeDocument/2006/relationships/theme" Target="../theme/theme4.xml"/><Relationship Id="rId9" Type="http://schemas.openxmlformats.org/officeDocument/2006/relationships/image" Target="../media/image8.jpeg"/></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theme" Target="../theme/theme5.xml"/><Relationship Id="rId4" Type="http://schemas.openxmlformats.org/officeDocument/2006/relationships/slideLayout" Target="../slideLayouts/slideLayout1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 Type="http://schemas.openxmlformats.org/officeDocument/2006/relationships/slideLayout" Target="../slideLayouts/slideLayout19.xml"/><Relationship Id="rId21" Type="http://schemas.openxmlformats.org/officeDocument/2006/relationships/slideLayout" Target="../slideLayouts/slideLayout37.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29" Type="http://schemas.openxmlformats.org/officeDocument/2006/relationships/slideLayout" Target="../slideLayouts/slideLayout45.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image" Target="../media/image10.png"/><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31" Type="http://schemas.openxmlformats.org/officeDocument/2006/relationships/image" Target="../media/image9.jpe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itchFamily="34" charset="0"/>
            </a:endParaRPr>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itchFamily="34" charset="0"/>
            </a:endParaRPr>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itchFamily="34" charset="0"/>
            </a:endParaRPr>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itchFamily="34" charset="0"/>
            </a:endParaRPr>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latin typeface="Calibri" pitchFamily="34" charset="0"/>
              </a:defRPr>
            </a:lvl1pPr>
          </a:lstStyle>
          <a:p>
            <a:fld id="{526376D7-CAC6-4D2F-8E8F-95D456A5109D}" type="datetimeFigureOut">
              <a:rPr lang="en-US" smtClean="0"/>
              <a:pPr/>
              <a:t>5/2/2017</a:t>
            </a:fld>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latin typeface="Calibri" pitchFamily="34" charset="0"/>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latin typeface="Calibri" pitchFamily="34" charset="0"/>
              </a:defRPr>
            </a:lvl1pPr>
          </a:lstStyle>
          <a:p>
            <a:fld id="{72AEFDE9-470A-4EC7-8FF3-1DD412AAA34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40" r:id="rId1"/>
  </p:sldLayoutIdLst>
  <p:timing>
    <p:tnLst>
      <p:par>
        <p:cTn id="1" dur="indefinite" restart="never" nodeType="tmRoot"/>
      </p:par>
    </p:tnLst>
  </p:timing>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Calibri" pitchFamily="34"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Calibri" pitchFamily="34" charset="0"/>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Calibri" pitchFamily="34" charset="0"/>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Calibri" pitchFamily="34" charset="0"/>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Calibri" pitchFamily="34" charset="0"/>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Calibri" pitchFamily="34" charset="0"/>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8FA3DC-C068-4BC7-8863-EF556F724811}" type="datetimeFigureOut">
              <a:rPr lang="en-US" smtClean="0"/>
              <a:pPr/>
              <a:t>5/2/2017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27E43D-FFC9-41C9-9B0C-83A53A022C00}" type="slidenum">
              <a:rPr lang="en-US" smtClean="0"/>
              <a:pPr/>
              <a:t>‹#›</a:t>
            </a:fld>
            <a:endParaRPr lang="en-US"/>
          </a:p>
        </p:txBody>
      </p:sp>
      <p:pic>
        <p:nvPicPr>
          <p:cNvPr id="2050" name="Picture 2" descr="C:\Documents and Settings\erstadh\Local Settings\Temporary Internet Files\Content.IE5\2D49EITD\MP900439436[1].jp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0" y="4727044"/>
            <a:ext cx="9144000" cy="2667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5" y="4595758"/>
            <a:ext cx="9144000" cy="3878317"/>
          </a:xfrm>
          <a:prstGeom prst="rect">
            <a:avLst/>
          </a:prstGeom>
          <a:gradFill flip="none" rotWithShape="1">
            <a:gsLst>
              <a:gs pos="0">
                <a:schemeClr val="bg1">
                  <a:alpha val="0"/>
                </a:schemeClr>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4" name="Picture 6" descr="C:\Documents and Settings\erstadh\Local Settings\Temporary Internet Files\Content.IE5\2JSTM34V\MP900439578[1].jpg"/>
          <p:cNvPicPr>
            <a:picLocks noChangeAspect="1" noChangeArrowheads="1"/>
          </p:cNvPicPr>
          <p:nvPr/>
        </p:nvPicPr>
        <p:blipFill rotWithShape="1">
          <a:blip r:embed="rId8" cstate="screen">
            <a:extLst>
              <a:ext uri="{BEBA8EAE-BF5A-486C-A8C5-ECC9F3942E4B}">
                <a14:imgProps xmlns:a14="http://schemas.microsoft.com/office/drawing/2010/main">
                  <a14:imgLayer r:embed="rId9">
                    <a14:imgEffect>
                      <a14:backgroundRemoval t="0" b="100000" l="18500" r="99667">
                        <a14:foregroundMark x1="61667" y1="5804" x2="61667" y2="5804"/>
                        <a14:foregroundMark x1="67667" y1="6920" x2="67667" y2="6920"/>
                        <a14:foregroundMark x1="51667" y1="5804" x2="51667" y2="5804"/>
                        <a14:foregroundMark x1="61167" y1="26116" x2="61167" y2="26116"/>
                        <a14:foregroundMark x1="53000" y1="4241" x2="53000" y2="4241"/>
                        <a14:foregroundMark x1="49667" y1="9375" x2="49667" y2="9375"/>
                        <a14:foregroundMark x1="53833" y1="2902" x2="53833" y2="2902"/>
                        <a14:foregroundMark x1="54500" y1="2009" x2="54500" y2="2009"/>
                        <a14:foregroundMark x1="51667" y1="4688" x2="51667" y2="4688"/>
                        <a14:foregroundMark x1="50000" y1="7813" x2="50000" y2="7813"/>
                        <a14:backgroundMark x1="40500" y1="21429" x2="40500" y2="21429"/>
                        <a14:backgroundMark x1="40167" y1="34821" x2="40167" y2="34821"/>
                        <a14:backgroundMark x1="44500" y1="31920" x2="44500" y2="31920"/>
                        <a14:backgroundMark x1="76667" y1="12723" x2="76667" y2="12723"/>
                        <a14:backgroundMark x1="74167" y1="34152" x2="74167" y2="34152"/>
                        <a14:backgroundMark x1="87167" y1="25446" x2="87167" y2="25446"/>
                        <a14:backgroundMark x1="94500" y1="37054" x2="94500" y2="37054"/>
                        <a14:backgroundMark x1="87167" y1="39286" x2="87167" y2="39286"/>
                        <a14:backgroundMark x1="81500" y1="39286" x2="81500" y2="39286"/>
                        <a14:backgroundMark x1="93167" y1="54911" x2="93167" y2="54911"/>
                        <a14:backgroundMark x1="87167" y1="49107" x2="87167" y2="49107"/>
                        <a14:backgroundMark x1="97500" y1="83259" x2="97500" y2="83259"/>
                        <a14:backgroundMark x1="97833" y1="88393" x2="97833" y2="88393"/>
                        <a14:backgroundMark x1="30667" y1="19196" x2="30667" y2="19196"/>
                        <a14:backgroundMark x1="35000" y1="50893" x2="35000" y2="50893"/>
                        <a14:backgroundMark x1="50000" y1="43304" x2="50000" y2="43304"/>
                        <a14:backgroundMark x1="10333" y1="97768" x2="10333" y2="97768"/>
                        <a14:backgroundMark x1="27167" y1="38839" x2="27167" y2="38839"/>
                        <a14:backgroundMark x1="32333" y1="25446" x2="32333" y2="25446"/>
                        <a14:backgroundMark x1="35000" y1="17411" x2="35000" y2="17411"/>
                        <a14:backgroundMark x1="42333" y1="43304" x2="42333" y2="43304"/>
                        <a14:backgroundMark x1="19833" y1="97545" x2="19833" y2="97545"/>
                        <a14:backgroundMark x1="82000" y1="12723" x2="82000" y2="12723"/>
                        <a14:backgroundMark x1="36833" y1="49554" x2="36833" y2="49554"/>
                        <a14:backgroundMark x1="39333" y1="22545" x2="39333" y2="22545"/>
                        <a14:backgroundMark x1="73500" y1="14286" x2="73500" y2="14286"/>
                        <a14:backgroundMark x1="72667" y1="13170" x2="72667" y2="13170"/>
                        <a14:backgroundMark x1="40000" y1="26339" x2="40000" y2="26339"/>
                        <a14:backgroundMark x1="74167" y1="26563" x2="74167" y2="26563"/>
                        <a14:backgroundMark x1="43333" y1="23661" x2="43333" y2="23661"/>
                        <a14:backgroundMark x1="39333" y1="84375" x2="39333" y2="84375"/>
                        <a14:backgroundMark x1="42833" y1="99554" x2="42833" y2="99554"/>
                        <a14:backgroundMark x1="38167" y1="100000" x2="38167" y2="100000"/>
                        <a14:backgroundMark x1="21667" y1="97991" x2="21667" y2="97991"/>
                      </a14:backgroundRemoval>
                    </a14:imgEffect>
                  </a14:imgLayer>
                </a14:imgProps>
              </a:ext>
              <a:ext uri="{28A0092B-C50C-407E-A947-70E740481C1C}">
                <a14:useLocalDpi xmlns:a14="http://schemas.microsoft.com/office/drawing/2010/main"/>
              </a:ext>
            </a:extLst>
          </a:blip>
          <a:srcRect/>
          <a:stretch/>
        </p:blipFill>
        <p:spPr bwMode="auto">
          <a:xfrm>
            <a:off x="3044899" y="3752721"/>
            <a:ext cx="3657600" cy="272743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C:\Documents and Settings\erstadh\Local Settings\Temporary Internet Files\Content.IE5\2D49EITD\MP900439436[1].jpg"/>
          <p:cNvPicPr>
            <a:picLocks noChangeAspect="1" noChangeArrowheads="1"/>
          </p:cNvPicPr>
          <p:nvPr/>
        </p:nvPicPr>
        <p:blipFill rotWithShape="1">
          <a:blip r:embed="rId10" cstate="screen">
            <a:extLst>
              <a:ext uri="{BEBA8EAE-BF5A-486C-A8C5-ECC9F3942E4B}">
                <a14:imgProps xmlns:a14="http://schemas.microsoft.com/office/drawing/2010/main">
                  <a14:imgLayer r:embed="rId11">
                    <a14:imgEffect>
                      <a14:backgroundRemoval t="0" b="100000" l="47716" r="72970">
                        <a14:backgroundMark x1="48985" y1="54369" x2="48985" y2="54369"/>
                        <a14:backgroundMark x1="49365" y1="37864" x2="49365" y2="37864"/>
                      </a14:backgroundRemoval>
                    </a14:imgEffect>
                  </a14:imgLayer>
                </a14:imgProps>
              </a:ext>
              <a:ext uri="{28A0092B-C50C-407E-A947-70E740481C1C}">
                <a14:useLocalDpi xmlns:a14="http://schemas.microsoft.com/office/drawing/2010/main"/>
              </a:ext>
            </a:extLst>
          </a:blip>
          <a:srcRect/>
          <a:stretch/>
        </p:blipFill>
        <p:spPr bwMode="auto">
          <a:xfrm>
            <a:off x="0" y="6198482"/>
            <a:ext cx="9144000" cy="1192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1792801"/>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54" r:id="rId3"/>
    <p:sldLayoutId id="2147483755" r:id="rId4"/>
    <p:sldLayoutId id="2147483756" r:id="rId5"/>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8FA3DC-C068-4BC7-8863-EF556F724811}" type="datetimeFigureOut">
              <a:rPr lang="en-US" smtClean="0"/>
              <a:pPr/>
              <a:t>5/2/2017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27E43D-FFC9-41C9-9B0C-83A53A022C00}" type="slidenum">
              <a:rPr lang="en-US" smtClean="0"/>
              <a:pPr/>
              <a:t>‹#›</a:t>
            </a:fld>
            <a:endParaRPr lang="en-US"/>
          </a:p>
        </p:txBody>
      </p:sp>
      <p:pic>
        <p:nvPicPr>
          <p:cNvPr id="2050" name="Picture 2" descr="C:\Documents and Settings\erstadh\Local Settings\Temporary Internet Files\Content.IE5\2D49EITD\MP900439436[1].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0" y="4727044"/>
            <a:ext cx="9144000" cy="2667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5" y="4595758"/>
            <a:ext cx="9144000" cy="3878317"/>
          </a:xfrm>
          <a:prstGeom prst="rect">
            <a:avLst/>
          </a:prstGeom>
          <a:gradFill flip="none" rotWithShape="1">
            <a:gsLst>
              <a:gs pos="0">
                <a:schemeClr val="bg1">
                  <a:alpha val="0"/>
                </a:schemeClr>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3694715"/>
      </p:ext>
    </p:extLst>
  </p:cSld>
  <p:clrMap bg1="lt1" tx1="dk1" bg2="lt2" tx2="dk2" accent1="accent1" accent2="accent2" accent3="accent3" accent4="accent4" accent5="accent5" accent6="accent6" hlink="hlink" folHlink="folHlink"/>
  <p:sldLayoutIdLst>
    <p:sldLayoutId id="2147483747" r:id="rId1"/>
    <p:sldLayoutId id="2147483757" r:id="rId2"/>
    <p:sldLayoutId id="2147483758"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C:\Documents and Settings\erstadh\Local Settings\Temporary Internet Files\Content.IE5\2D49EITD\MP900439436[1].jpg"/>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artisticBlur radius="5"/>
                    </a14:imgEffect>
                  </a14:imgLayer>
                </a14:imgProps>
              </a:ext>
              <a:ext uri="{28A0092B-C50C-407E-A947-70E740481C1C}">
                <a14:useLocalDpi xmlns:a14="http://schemas.microsoft.com/office/drawing/2010/main"/>
              </a:ext>
            </a:extLst>
          </a:blip>
          <a:srcRect/>
          <a:stretch/>
        </p:blipFill>
        <p:spPr bwMode="auto">
          <a:xfrm>
            <a:off x="0" y="5961858"/>
            <a:ext cx="9144000" cy="213703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Documents and Settings\erstadh\Local Settings\Temporary Internet Files\Content.IE5\UMM7JTMF\MP900409111[1].jpg"/>
          <p:cNvPicPr>
            <a:picLocks noChangeAspect="1" noChangeArrowheads="1"/>
          </p:cNvPicPr>
          <p:nvPr/>
        </p:nvPicPr>
        <p:blipFill>
          <a:blip r:embed="rId7" cstate="screen">
            <a:extLst>
              <a:ext uri="{BEBA8EAE-BF5A-486C-A8C5-ECC9F3942E4B}">
                <a14:imgProps xmlns:a14="http://schemas.microsoft.com/office/drawing/2010/main">
                  <a14:imgLayer r:embed="rId8">
                    <a14:imgEffect>
                      <a14:backgroundRemoval t="4102" b="88086" l="2371" r="75872">
                        <a14:foregroundMark x1="29986" y1="11914" x2="29986" y2="11914"/>
                        <a14:foregroundMark x1="31939" y1="7324" x2="31939" y2="7324"/>
                        <a14:foregroundMark x1="41004" y1="11914" x2="41004" y2="11914"/>
                        <a14:foregroundMark x1="25941" y1="9082" x2="25941" y2="9082"/>
                        <a14:foregroundMark x1="38494" y1="10156" x2="38494" y2="10156"/>
                        <a14:foregroundMark x1="42957" y1="16113" x2="42957" y2="16113"/>
                        <a14:foregroundMark x1="42538" y1="21582" x2="42538" y2="21582"/>
                        <a14:foregroundMark x1="44073" y1="20508" x2="44073" y2="20508"/>
                        <a14:foregroundMark x1="42538" y1="23438" x2="42538" y2="23438"/>
                        <a14:foregroundMark x1="36541" y1="7129" x2="36541" y2="7129"/>
                        <a14:foregroundMark x1="39609" y1="8105" x2="39609" y2="8105"/>
                        <a14:foregroundMark x1="31660" y1="5859" x2="31660" y2="5859"/>
                        <a14:foregroundMark x1="38773" y1="81738" x2="38773" y2="81738"/>
                        <a14:foregroundMark x1="36262" y1="83984" x2="36262" y2="83984"/>
                        <a14:foregroundMark x1="46722" y1="86230" x2="46722" y2="86230"/>
                        <a14:foregroundMark x1="46304" y1="82910" x2="46304" y2="82910"/>
                        <a14:foregroundMark x1="23152" y1="83301" x2="23152" y2="83301"/>
                        <a14:foregroundMark x1="23152" y1="78418" x2="23152" y2="78418"/>
                        <a14:foregroundMark x1="25244" y1="81055" x2="25244" y2="81055"/>
                        <a14:foregroundMark x1="26778" y1="82910" x2="26778" y2="82910"/>
                        <a14:foregroundMark x1="26778" y1="85156" x2="26778" y2="85156"/>
                        <a14:foregroundMark x1="22594" y1="87402" x2="22594" y2="87402"/>
                        <a14:foregroundMark x1="13668" y1="87305" x2="13668" y2="87305"/>
                        <a14:foregroundMark x1="44909" y1="79199" x2="44909" y2="79199"/>
                        <a14:foregroundMark x1="58856" y1="85254" x2="58856" y2="85254"/>
                        <a14:foregroundMark x1="54812" y1="85156" x2="54812" y2="85156"/>
                        <a14:foregroundMark x1="16318" y1="87012" x2="16318" y2="87012"/>
                        <a14:foregroundMark x1="11018" y1="87305" x2="11018" y2="87305"/>
                        <a14:foregroundMark x1="40725" y1="17676" x2="40725" y2="17676"/>
                        <a14:foregroundMark x1="59554" y1="73047" x2="59554" y2="73047"/>
                        <a14:backgroundMark x1="52999" y1="25586" x2="52999" y2="25586"/>
                        <a14:backgroundMark x1="64993" y1="32617" x2="64993" y2="32617"/>
                        <a14:backgroundMark x1="68061" y1="38574" x2="68061" y2="38574"/>
                        <a14:backgroundMark x1="67503" y1="29102" x2="67503" y2="29102"/>
                        <a14:backgroundMark x1="69038" y1="43164" x2="69038" y2="43164"/>
                      </a14:backgroundRemoval>
                    </a14:imgEffect>
                  </a14:imgLayer>
                </a14:imgProps>
              </a:ext>
              <a:ext uri="{28A0092B-C50C-407E-A947-70E740481C1C}">
                <a14:useLocalDpi xmlns:a14="http://schemas.microsoft.com/office/drawing/2010/main"/>
              </a:ext>
            </a:extLst>
          </a:blip>
          <a:srcRect/>
          <a:stretch>
            <a:fillRect/>
          </a:stretch>
        </p:blipFill>
        <p:spPr bwMode="auto">
          <a:xfrm>
            <a:off x="9144000" y="1609128"/>
            <a:ext cx="2488442" cy="35539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C:\Documents and Settings\erstadh\Desktop\PURCHASED\iStock_000006392519Small.jpg"/>
          <p:cNvPicPr>
            <a:picLocks noChangeAspect="1" noChangeArrowheads="1"/>
          </p:cNvPicPr>
          <p:nvPr/>
        </p:nvPicPr>
        <p:blipFill>
          <a:blip r:embed="rId9"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14301" y="2054964"/>
            <a:ext cx="2608588" cy="39090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4734978"/>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6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5811831"/>
      </p:ext>
    </p:extLst>
  </p:cSld>
  <p:clrMap bg1="lt1" tx1="dk1" bg2="lt2" tx2="dk2" accent1="accent1" accent2="accent2" accent3="accent3" accent4="accent4" accent5="accent5" accent6="accent6" hlink="hlink" folHlink="folHlink"/>
  <p:sldLayoutIdLst>
    <p:sldLayoutId id="2147483753" r:id="rId1"/>
    <p:sldLayoutId id="2147483759" r:id="rId2"/>
    <p:sldLayoutId id="2147483760" r:id="rId3"/>
    <p:sldLayoutId id="2147483762"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19200" y="152400"/>
            <a:ext cx="7391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dirty="0" smtClean="0"/>
              <a:t>Click to edit Master title style</a:t>
            </a:r>
          </a:p>
        </p:txBody>
      </p:sp>
      <p:sp>
        <p:nvSpPr>
          <p:cNvPr id="1027" name="Rectangle 3"/>
          <p:cNvSpPr>
            <a:spLocks noGrp="1" noChangeArrowheads="1"/>
          </p:cNvSpPr>
          <p:nvPr>
            <p:ph type="body" idx="1"/>
          </p:nvPr>
        </p:nvSpPr>
        <p:spPr bwMode="auto">
          <a:xfrm>
            <a:off x="685800" y="1600200"/>
            <a:ext cx="77724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30" name="Rectangle 6"/>
          <p:cNvSpPr>
            <a:spLocks noGrp="1" noChangeArrowheads="1"/>
          </p:cNvSpPr>
          <p:nvPr>
            <p:ph type="sldNum" sz="quarter" idx="4"/>
          </p:nvPr>
        </p:nvSpPr>
        <p:spPr bwMode="auto">
          <a:xfrm>
            <a:off x="3619500" y="6477000"/>
            <a:ext cx="19050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chemeClr val="accent2"/>
                </a:solidFill>
              </a:defRPr>
            </a:lvl1pPr>
          </a:lstStyle>
          <a:p>
            <a:fld id="{72AEFDE9-470A-4EC7-8FF3-1DD412AAA34E}" type="slidenum">
              <a:rPr lang="en-US" smtClean="0"/>
              <a:pPr/>
              <a:t>‹#›</a:t>
            </a:fld>
            <a:endParaRPr lang="en-US" dirty="0"/>
          </a:p>
        </p:txBody>
      </p:sp>
      <p:sp>
        <p:nvSpPr>
          <p:cNvPr id="1029" name="Line 8"/>
          <p:cNvSpPr>
            <a:spLocks noChangeShapeType="1"/>
          </p:cNvSpPr>
          <p:nvPr/>
        </p:nvSpPr>
        <p:spPr bwMode="auto">
          <a:xfrm>
            <a:off x="685800" y="1143000"/>
            <a:ext cx="7772400" cy="0"/>
          </a:xfrm>
          <a:prstGeom prst="line">
            <a:avLst/>
          </a:prstGeom>
          <a:noFill/>
          <a:ln w="9525">
            <a:solidFill>
              <a:schemeClr val="folHlink"/>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US" sz="2400">
              <a:solidFill>
                <a:srgbClr val="000000"/>
              </a:solidFill>
            </a:endParaRPr>
          </a:p>
        </p:txBody>
      </p:sp>
      <p:pic>
        <p:nvPicPr>
          <p:cNvPr id="2" name="Picture 9" descr="PBSG-stars"/>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0" y="152400"/>
            <a:ext cx="1143000"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8"/>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6403975" y="5816600"/>
            <a:ext cx="25019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6013930"/>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800" r:id="rId13"/>
    <p:sldLayoutId id="2147483804" r:id="rId14"/>
    <p:sldLayoutId id="2147483807" r:id="rId15"/>
    <p:sldLayoutId id="2147483812" r:id="rId16"/>
    <p:sldLayoutId id="2147483814" r:id="rId17"/>
    <p:sldLayoutId id="2147483818" r:id="rId18"/>
    <p:sldLayoutId id="2147483776" r:id="rId19"/>
    <p:sldLayoutId id="2147483777" r:id="rId20"/>
    <p:sldLayoutId id="2147483778" r:id="rId21"/>
    <p:sldLayoutId id="2147483779" r:id="rId22"/>
    <p:sldLayoutId id="2147483780" r:id="rId23"/>
    <p:sldLayoutId id="2147483781" r:id="rId24"/>
    <p:sldLayoutId id="2147483782" r:id="rId25"/>
    <p:sldLayoutId id="2147483783" r:id="rId26"/>
    <p:sldLayoutId id="2147483784" r:id="rId27"/>
    <p:sldLayoutId id="2147483819" r:id="rId28"/>
    <p:sldLayoutId id="2147483821" r:id="rId29"/>
  </p:sldLayoutIdLst>
  <p:timing>
    <p:tnLst>
      <p:par>
        <p:cTn id="1" dur="indefinite" restart="never" nodeType="tmRoot"/>
      </p:par>
    </p:tnLst>
  </p:timing>
  <p:txStyles>
    <p:titleStyle>
      <a:lvl1pPr algn="l" rtl="0" eaLnBrk="1" fontAlgn="base" hangingPunct="1">
        <a:spcBef>
          <a:spcPct val="0"/>
        </a:spcBef>
        <a:spcAft>
          <a:spcPct val="0"/>
        </a:spcAft>
        <a:defRPr sz="4000">
          <a:solidFill>
            <a:srgbClr val="05377C"/>
          </a:solidFill>
          <a:latin typeface="Calibri" panose="020F0502020204030204" pitchFamily="34" charset="0"/>
          <a:ea typeface="+mj-ea"/>
          <a:cs typeface="+mj-cs"/>
        </a:defRPr>
      </a:lvl1pPr>
      <a:lvl2pPr algn="l" rtl="0" eaLnBrk="1" fontAlgn="base" hangingPunct="1">
        <a:spcBef>
          <a:spcPct val="0"/>
        </a:spcBef>
        <a:spcAft>
          <a:spcPct val="0"/>
        </a:spcAft>
        <a:defRPr sz="3200">
          <a:solidFill>
            <a:srgbClr val="05377C"/>
          </a:solidFill>
          <a:latin typeface="Arial" charset="0"/>
          <a:ea typeface="ＭＳ Ｐゴシック" pitchFamily="-48" charset="-128"/>
        </a:defRPr>
      </a:lvl2pPr>
      <a:lvl3pPr algn="l" rtl="0" eaLnBrk="1" fontAlgn="base" hangingPunct="1">
        <a:spcBef>
          <a:spcPct val="0"/>
        </a:spcBef>
        <a:spcAft>
          <a:spcPct val="0"/>
        </a:spcAft>
        <a:defRPr sz="3200">
          <a:solidFill>
            <a:srgbClr val="05377C"/>
          </a:solidFill>
          <a:latin typeface="Arial" charset="0"/>
          <a:ea typeface="ＭＳ Ｐゴシック" pitchFamily="-48" charset="-128"/>
        </a:defRPr>
      </a:lvl3pPr>
      <a:lvl4pPr algn="l" rtl="0" eaLnBrk="1" fontAlgn="base" hangingPunct="1">
        <a:spcBef>
          <a:spcPct val="0"/>
        </a:spcBef>
        <a:spcAft>
          <a:spcPct val="0"/>
        </a:spcAft>
        <a:defRPr sz="3200">
          <a:solidFill>
            <a:srgbClr val="05377C"/>
          </a:solidFill>
          <a:latin typeface="Arial" charset="0"/>
          <a:ea typeface="ＭＳ Ｐゴシック" pitchFamily="-48" charset="-128"/>
        </a:defRPr>
      </a:lvl4pPr>
      <a:lvl5pPr algn="l" rtl="0" eaLnBrk="1" fontAlgn="base" hangingPunct="1">
        <a:spcBef>
          <a:spcPct val="0"/>
        </a:spcBef>
        <a:spcAft>
          <a:spcPct val="0"/>
        </a:spcAft>
        <a:defRPr sz="3200">
          <a:solidFill>
            <a:srgbClr val="05377C"/>
          </a:solidFill>
          <a:latin typeface="Arial" charset="0"/>
          <a:ea typeface="ＭＳ Ｐゴシック" pitchFamily="-48" charset="-128"/>
        </a:defRPr>
      </a:lvl5pPr>
      <a:lvl6pPr marL="457200" algn="l" rtl="0" eaLnBrk="1" fontAlgn="base" hangingPunct="1">
        <a:spcBef>
          <a:spcPct val="0"/>
        </a:spcBef>
        <a:spcAft>
          <a:spcPct val="0"/>
        </a:spcAft>
        <a:defRPr sz="3200">
          <a:solidFill>
            <a:srgbClr val="05377C"/>
          </a:solidFill>
          <a:latin typeface="Arial" charset="0"/>
          <a:ea typeface="ＭＳ Ｐゴシック" pitchFamily="-48" charset="-128"/>
        </a:defRPr>
      </a:lvl6pPr>
      <a:lvl7pPr marL="914400" algn="l" rtl="0" eaLnBrk="1" fontAlgn="base" hangingPunct="1">
        <a:spcBef>
          <a:spcPct val="0"/>
        </a:spcBef>
        <a:spcAft>
          <a:spcPct val="0"/>
        </a:spcAft>
        <a:defRPr sz="3200">
          <a:solidFill>
            <a:srgbClr val="05377C"/>
          </a:solidFill>
          <a:latin typeface="Arial" charset="0"/>
          <a:ea typeface="ＭＳ Ｐゴシック" pitchFamily="-48" charset="-128"/>
        </a:defRPr>
      </a:lvl7pPr>
      <a:lvl8pPr marL="1371600" algn="l" rtl="0" eaLnBrk="1" fontAlgn="base" hangingPunct="1">
        <a:spcBef>
          <a:spcPct val="0"/>
        </a:spcBef>
        <a:spcAft>
          <a:spcPct val="0"/>
        </a:spcAft>
        <a:defRPr sz="3200">
          <a:solidFill>
            <a:srgbClr val="05377C"/>
          </a:solidFill>
          <a:latin typeface="Arial" charset="0"/>
          <a:ea typeface="ＭＳ Ｐゴシック" pitchFamily="-48" charset="-128"/>
        </a:defRPr>
      </a:lvl8pPr>
      <a:lvl9pPr marL="1828800" algn="l" rtl="0" eaLnBrk="1" fontAlgn="base" hangingPunct="1">
        <a:spcBef>
          <a:spcPct val="0"/>
        </a:spcBef>
        <a:spcAft>
          <a:spcPct val="0"/>
        </a:spcAft>
        <a:defRPr sz="3200">
          <a:solidFill>
            <a:srgbClr val="05377C"/>
          </a:solidFill>
          <a:latin typeface="Arial" charset="0"/>
          <a:ea typeface="ＭＳ Ｐゴシック" pitchFamily="-48" charset="-128"/>
        </a:defRPr>
      </a:lvl9pPr>
    </p:titleStyle>
    <p:bodyStyle>
      <a:lvl1pPr marL="342900" indent="-342900" algn="l" rtl="0" eaLnBrk="1" fontAlgn="base" hangingPunct="1">
        <a:spcBef>
          <a:spcPct val="40000"/>
        </a:spcBef>
        <a:spcAft>
          <a:spcPct val="15000"/>
        </a:spcAft>
        <a:buClr>
          <a:srgbClr val="05377C"/>
        </a:buClr>
        <a:buFont typeface="Times" panose="02020603050405020304" pitchFamily="18" charset="0"/>
        <a:buChar char="•"/>
        <a:defRPr sz="3200">
          <a:solidFill>
            <a:schemeClr val="tx1"/>
          </a:solidFill>
          <a:latin typeface="Calibri" panose="020F0502020204030204" pitchFamily="34" charset="0"/>
          <a:ea typeface="+mn-ea"/>
          <a:cs typeface="+mn-cs"/>
        </a:defRPr>
      </a:lvl1pPr>
      <a:lvl2pPr marL="742950" indent="-285750" algn="l" rtl="0" eaLnBrk="1" fontAlgn="base" hangingPunct="1">
        <a:spcBef>
          <a:spcPct val="40000"/>
        </a:spcBef>
        <a:spcAft>
          <a:spcPct val="15000"/>
        </a:spcAft>
        <a:buClr>
          <a:srgbClr val="05377C"/>
        </a:buClr>
        <a:buChar char="–"/>
        <a:defRPr sz="2800">
          <a:solidFill>
            <a:schemeClr val="tx1"/>
          </a:solidFill>
          <a:latin typeface="Calibri" panose="020F0502020204030204" pitchFamily="34" charset="0"/>
          <a:ea typeface="+mn-ea"/>
        </a:defRPr>
      </a:lvl2pPr>
      <a:lvl3pPr marL="1143000" indent="-228600" algn="l" rtl="0" eaLnBrk="1" fontAlgn="base" hangingPunct="1">
        <a:spcBef>
          <a:spcPct val="40000"/>
        </a:spcBef>
        <a:spcAft>
          <a:spcPct val="15000"/>
        </a:spcAft>
        <a:buClr>
          <a:srgbClr val="05377C"/>
        </a:buClr>
        <a:buChar char="•"/>
        <a:defRPr sz="2400">
          <a:solidFill>
            <a:schemeClr val="tx1"/>
          </a:solidFill>
          <a:latin typeface="Calibri" panose="020F0502020204030204" pitchFamily="34" charset="0"/>
          <a:ea typeface="+mn-ea"/>
        </a:defRPr>
      </a:lvl3pPr>
      <a:lvl4pPr marL="1600200" indent="-228600" algn="l" rtl="0" eaLnBrk="1" fontAlgn="base" hangingPunct="1">
        <a:spcBef>
          <a:spcPct val="40000"/>
        </a:spcBef>
        <a:spcAft>
          <a:spcPct val="15000"/>
        </a:spcAft>
        <a:buClr>
          <a:srgbClr val="05377C"/>
        </a:buClr>
        <a:buChar char="–"/>
        <a:defRPr sz="2000">
          <a:solidFill>
            <a:schemeClr val="tx1"/>
          </a:solidFill>
          <a:latin typeface="Calibri" panose="020F0502020204030204" pitchFamily="34" charset="0"/>
          <a:ea typeface="+mn-ea"/>
        </a:defRPr>
      </a:lvl4pPr>
      <a:lvl5pPr marL="2057400" indent="-228600" algn="l" rtl="0" eaLnBrk="1" fontAlgn="base" hangingPunct="1">
        <a:spcBef>
          <a:spcPct val="40000"/>
        </a:spcBef>
        <a:spcAft>
          <a:spcPct val="15000"/>
        </a:spcAft>
        <a:buClr>
          <a:srgbClr val="05377C"/>
        </a:buClr>
        <a:buChar char="»"/>
        <a:defRPr sz="2000">
          <a:solidFill>
            <a:schemeClr val="tx1"/>
          </a:solidFill>
          <a:latin typeface="Calibri" panose="020F0502020204030204" pitchFamily="34" charset="0"/>
          <a:ea typeface="+mn-ea"/>
        </a:defRPr>
      </a:lvl5pPr>
      <a:lvl6pPr marL="2514600" indent="-228600" algn="l" rtl="0" eaLnBrk="1" fontAlgn="base" hangingPunct="1">
        <a:spcBef>
          <a:spcPct val="40000"/>
        </a:spcBef>
        <a:spcAft>
          <a:spcPct val="15000"/>
        </a:spcAft>
        <a:buClr>
          <a:srgbClr val="05377C"/>
        </a:buClr>
        <a:buChar char="»"/>
        <a:defRPr sz="1600">
          <a:solidFill>
            <a:schemeClr val="tx1"/>
          </a:solidFill>
          <a:latin typeface="+mn-lt"/>
          <a:ea typeface="+mn-ea"/>
        </a:defRPr>
      </a:lvl6pPr>
      <a:lvl7pPr marL="2971800" indent="-228600" algn="l" rtl="0" eaLnBrk="1" fontAlgn="base" hangingPunct="1">
        <a:spcBef>
          <a:spcPct val="40000"/>
        </a:spcBef>
        <a:spcAft>
          <a:spcPct val="15000"/>
        </a:spcAft>
        <a:buClr>
          <a:srgbClr val="05377C"/>
        </a:buClr>
        <a:buChar char="»"/>
        <a:defRPr sz="1600">
          <a:solidFill>
            <a:schemeClr val="tx1"/>
          </a:solidFill>
          <a:latin typeface="+mn-lt"/>
          <a:ea typeface="+mn-ea"/>
        </a:defRPr>
      </a:lvl7pPr>
      <a:lvl8pPr marL="3429000" indent="-228600" algn="l" rtl="0" eaLnBrk="1" fontAlgn="base" hangingPunct="1">
        <a:spcBef>
          <a:spcPct val="40000"/>
        </a:spcBef>
        <a:spcAft>
          <a:spcPct val="15000"/>
        </a:spcAft>
        <a:buClr>
          <a:srgbClr val="05377C"/>
        </a:buClr>
        <a:buChar char="»"/>
        <a:defRPr sz="1600">
          <a:solidFill>
            <a:schemeClr val="tx1"/>
          </a:solidFill>
          <a:latin typeface="+mn-lt"/>
          <a:ea typeface="+mn-ea"/>
        </a:defRPr>
      </a:lvl8pPr>
      <a:lvl9pPr marL="3886200" indent="-228600" algn="l" rtl="0" eaLnBrk="1" fontAlgn="base" hangingPunct="1">
        <a:spcBef>
          <a:spcPct val="40000"/>
        </a:spcBef>
        <a:spcAft>
          <a:spcPct val="15000"/>
        </a:spcAft>
        <a:buClr>
          <a:srgbClr val="05377C"/>
        </a:buClr>
        <a:buChar char="»"/>
        <a:defRPr sz="16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8.xml"/><Relationship Id="rId1" Type="http://schemas.openxmlformats.org/officeDocument/2006/relationships/tags" Target="../tags/tag2.xml"/><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0.xml"/><Relationship Id="rId1" Type="http://schemas.openxmlformats.org/officeDocument/2006/relationships/tags" Target="../tags/tag6.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0.xml"/><Relationship Id="rId1" Type="http://schemas.openxmlformats.org/officeDocument/2006/relationships/tags" Target="../tags/tag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0.xml"/><Relationship Id="rId1" Type="http://schemas.openxmlformats.org/officeDocument/2006/relationships/tags" Target="../tags/tag8.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1.xml"/><Relationship Id="rId1" Type="http://schemas.openxmlformats.org/officeDocument/2006/relationships/tags" Target="../tags/tag9.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3.xml"/><Relationship Id="rId1" Type="http://schemas.openxmlformats.org/officeDocument/2006/relationships/tags" Target="../tags/tag10.xml"/></Relationships>
</file>

<file path=ppt/slides/_rels/slide17.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notesSlide" Target="../notesSlides/notesSlide17.xml"/><Relationship Id="rId4"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4.xml"/><Relationship Id="rId1" Type="http://schemas.openxmlformats.org/officeDocument/2006/relationships/tags" Target="../tags/tag1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5.xml"/><Relationship Id="rId1" Type="http://schemas.openxmlformats.org/officeDocument/2006/relationships/tags" Target="../tags/tag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9.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5.xml"/><Relationship Id="rId1" Type="http://schemas.openxmlformats.org/officeDocument/2006/relationships/tags" Target="../tags/tag1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8.xml"/><Relationship Id="rId1" Type="http://schemas.openxmlformats.org/officeDocument/2006/relationships/tags" Target="../tags/tag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0.xml"/><Relationship Id="rId1" Type="http://schemas.openxmlformats.org/officeDocument/2006/relationships/tags" Target="../tags/tag18.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2.xml"/><Relationship Id="rId5" Type="http://schemas.openxmlformats.org/officeDocument/2006/relationships/hyperlink" Target="mailto:mfynewever@doe.k12.ga.us" TargetMode="External"/><Relationship Id="rId4" Type="http://schemas.openxmlformats.org/officeDocument/2006/relationships/hyperlink" Target="mailto:afeldmann@doe.k12.ga.us"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8.xml"/><Relationship Id="rId1" Type="http://schemas.openxmlformats.org/officeDocument/2006/relationships/tags" Target="../tags/tag4.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hyperlink" Target="http://www.google.com/url?sa=i&amp;rct=j&amp;q=&amp;esrc=s&amp;source=images&amp;cd=&amp;cad=rja&amp;uact=8&amp;ved=0CAcQjRxqFQoTCI7LtIfUl8cCFcYyiAod6uoN3Q&amp;url=http://wp.lps.org/park/positive-behavior-support/&amp;ei=XwDFVc6fDsbloATq1bfoDQ&amp;bvm=bv.99804247,d.cGU&amp;psig=AFQjCNFA8zaWk3ezMK-AMlpPI72dirxizA&amp;ust=1439059553282028" TargetMode="External"/><Relationship Id="rId2" Type="http://schemas.openxmlformats.org/officeDocument/2006/relationships/notesSlide" Target="../notesSlides/notesSlide6.xml"/><Relationship Id="rId1" Type="http://schemas.openxmlformats.org/officeDocument/2006/relationships/slideLayout" Target="../slideLayouts/slideLayout23.xml"/><Relationship Id="rId6" Type="http://schemas.openxmlformats.org/officeDocument/2006/relationships/image" Target="../media/image15.jpeg"/><Relationship Id="rId5" Type="http://schemas.openxmlformats.org/officeDocument/2006/relationships/hyperlink" Target="http://www.google.com/url?sa=i&amp;rct=j&amp;q=&amp;esrc=s&amp;source=images&amp;cd=&amp;cad=rja&amp;uact=8&amp;ved=0CAcQjRxqFQoTCJvwzszUl8cCFc8siAodae8LoA&amp;url=http://www.cowden-herrick.k12.il.us/pbis/&amp;ei=8ADFVZu4Fs_ZoATp3q-ACg&amp;bvm=bv.99804247,d.cGU&amp;psig=AFQjCNFA8zaWk3ezMK-AMlpPI72dirxizA&amp;ust=1439059553282028" TargetMode="Externa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3.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8.xml"/><Relationship Id="rId1" Type="http://schemas.openxmlformats.org/officeDocument/2006/relationships/tags" Target="../tags/tag5.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827E43D-FFC9-41C9-9B0C-83A53A022C00}" type="slidenum">
              <a:rPr lang="en-US" smtClean="0"/>
              <a:pPr/>
              <a:t>1</a:t>
            </a:fld>
            <a:endParaRPr lang="en-US" dirty="0"/>
          </a:p>
        </p:txBody>
      </p:sp>
      <p:sp>
        <p:nvSpPr>
          <p:cNvPr id="3" name="Subtitle 2"/>
          <p:cNvSpPr>
            <a:spLocks noGrp="1"/>
          </p:cNvSpPr>
          <p:nvPr>
            <p:ph type="subTitle" idx="4294967295"/>
          </p:nvPr>
        </p:nvSpPr>
        <p:spPr>
          <a:xfrm>
            <a:off x="2800452" y="5151815"/>
            <a:ext cx="6324498" cy="1744285"/>
          </a:xfrm>
          <a:prstGeom prst="rect">
            <a:avLst/>
          </a:prstGeom>
        </p:spPr>
        <p:txBody>
          <a:bodyPr>
            <a:noAutofit/>
          </a:bodyPr>
          <a:lstStyle/>
          <a:p>
            <a:pPr marL="0" indent="0" algn="r">
              <a:buNone/>
            </a:pPr>
            <a:endParaRPr lang="en-US" sz="1800" b="1" i="1" dirty="0">
              <a:solidFill>
                <a:schemeClr val="bg1">
                  <a:lumMod val="65000"/>
                </a:schemeClr>
              </a:solidFill>
              <a:effectLst/>
            </a:endParaRPr>
          </a:p>
        </p:txBody>
      </p:sp>
      <p:sp>
        <p:nvSpPr>
          <p:cNvPr id="4" name="Rectangle 3"/>
          <p:cNvSpPr/>
          <p:nvPr/>
        </p:nvSpPr>
        <p:spPr>
          <a:xfrm>
            <a:off x="1752600" y="431392"/>
            <a:ext cx="6248400" cy="707886"/>
          </a:xfrm>
          <a:prstGeom prst="rect">
            <a:avLst/>
          </a:prstGeom>
        </p:spPr>
        <p:txBody>
          <a:bodyPr wrap="square">
            <a:spAutoFit/>
          </a:bodyPr>
          <a:lstStyle/>
          <a:p>
            <a:pPr algn="ctr"/>
            <a:r>
              <a:rPr lang="en-US" sz="4000" b="1" dirty="0" smtClean="0">
                <a:latin typeface="Calibri" panose="020F0502020204030204" pitchFamily="34" charset="0"/>
              </a:rPr>
              <a:t>PBIS in the Classroom</a:t>
            </a:r>
            <a:endParaRPr lang="en-US" sz="4400" b="1" dirty="0">
              <a:latin typeface="Charlemagne Std" pitchFamily="82" charset="0"/>
            </a:endParaRPr>
          </a:p>
        </p:txBody>
      </p:sp>
      <p:sp>
        <p:nvSpPr>
          <p:cNvPr id="12" name="Rectangle 11"/>
          <p:cNvSpPr/>
          <p:nvPr/>
        </p:nvSpPr>
        <p:spPr>
          <a:xfrm>
            <a:off x="190603" y="5274925"/>
            <a:ext cx="4228997" cy="954107"/>
          </a:xfrm>
          <a:prstGeom prst="rect">
            <a:avLst/>
          </a:prstGeom>
        </p:spPr>
        <p:txBody>
          <a:bodyPr wrap="square">
            <a:spAutoFit/>
          </a:bodyPr>
          <a:lstStyle/>
          <a:p>
            <a:r>
              <a:rPr lang="en-US" sz="2800" i="1" dirty="0" smtClean="0">
                <a:latin typeface="Calibri" panose="020F0502020204030204" pitchFamily="34" charset="0"/>
              </a:rPr>
              <a:t>PBIS </a:t>
            </a:r>
            <a:r>
              <a:rPr lang="en-US" sz="2800" i="1" dirty="0" smtClean="0">
                <a:latin typeface="Calibri" panose="020F0502020204030204" pitchFamily="34" charset="0"/>
              </a:rPr>
              <a:t>in the </a:t>
            </a:r>
            <a:r>
              <a:rPr lang="en-US" sz="2800" i="1" dirty="0" smtClean="0">
                <a:latin typeface="Calibri" panose="020F0502020204030204" pitchFamily="34" charset="0"/>
              </a:rPr>
              <a:t>Classroom; Expectations and Rules </a:t>
            </a:r>
            <a:endParaRPr lang="en-US" sz="2800" i="1" dirty="0">
              <a:latin typeface="Calibri" panose="020F0502020204030204" pitchFamily="34" charset="0"/>
            </a:endParaRPr>
          </a:p>
        </p:txBody>
      </p:sp>
      <p:pic>
        <p:nvPicPr>
          <p:cNvPr id="1026" name="Picture 2" descr="Image result for Classroom Managemen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23999"/>
            <a:ext cx="9144000" cy="3627815"/>
          </a:xfrm>
          <a:prstGeom prst="rect">
            <a:avLst/>
          </a:prstGeom>
          <a:noFill/>
          <a:effectLst>
            <a:softEdge rad="31750"/>
          </a:effectLst>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p:txBody>
          <a:bodyPr/>
          <a:lstStyle/>
          <a:p>
            <a:r>
              <a:rPr lang="en-US" altLang="en-US" sz="4400" smtClean="0"/>
              <a:t>Video</a:t>
            </a:r>
          </a:p>
        </p:txBody>
      </p:sp>
      <p:sp>
        <p:nvSpPr>
          <p:cNvPr id="114691"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40000"/>
              </a:spcBef>
              <a:spcAft>
                <a:spcPct val="15000"/>
              </a:spcAft>
              <a:buClr>
                <a:srgbClr val="05377C"/>
              </a:buClr>
              <a:buFont typeface="Times" pitchFamily="18" charset="0"/>
              <a:buChar char="•"/>
              <a:defRPr sz="2400">
                <a:solidFill>
                  <a:schemeClr val="tx1"/>
                </a:solidFill>
                <a:latin typeface="Calibri" pitchFamily="34" charset="0"/>
              </a:defRPr>
            </a:lvl1pPr>
            <a:lvl2pPr marL="742950" indent="-285750">
              <a:spcBef>
                <a:spcPct val="40000"/>
              </a:spcBef>
              <a:spcAft>
                <a:spcPct val="15000"/>
              </a:spcAft>
              <a:buClr>
                <a:srgbClr val="05377C"/>
              </a:buClr>
              <a:buChar char="–"/>
              <a:defRPr sz="2100">
                <a:solidFill>
                  <a:schemeClr val="tx1"/>
                </a:solidFill>
                <a:latin typeface="Calibri" pitchFamily="34" charset="0"/>
              </a:defRPr>
            </a:lvl2pPr>
            <a:lvl3pPr marL="1143000" indent="-228600">
              <a:spcBef>
                <a:spcPct val="40000"/>
              </a:spcBef>
              <a:spcAft>
                <a:spcPct val="15000"/>
              </a:spcAft>
              <a:buClr>
                <a:srgbClr val="05377C"/>
              </a:buClr>
              <a:buChar char="•"/>
              <a:defRPr>
                <a:solidFill>
                  <a:schemeClr val="tx1"/>
                </a:solidFill>
                <a:latin typeface="Calibri" pitchFamily="34" charset="0"/>
              </a:defRPr>
            </a:lvl3pPr>
            <a:lvl4pPr marL="1600200" indent="-228600">
              <a:spcBef>
                <a:spcPct val="40000"/>
              </a:spcBef>
              <a:spcAft>
                <a:spcPct val="15000"/>
              </a:spcAft>
              <a:buClr>
                <a:srgbClr val="05377C"/>
              </a:buClr>
              <a:buChar char="–"/>
              <a:defRPr sz="1400">
                <a:solidFill>
                  <a:schemeClr val="tx1"/>
                </a:solidFill>
                <a:latin typeface="Calibri" pitchFamily="34" charset="0"/>
              </a:defRPr>
            </a:lvl4pPr>
            <a:lvl5pPr marL="2057400" indent="-228600">
              <a:spcBef>
                <a:spcPct val="40000"/>
              </a:spcBef>
              <a:spcAft>
                <a:spcPct val="15000"/>
              </a:spcAft>
              <a:buClr>
                <a:srgbClr val="05377C"/>
              </a:buClr>
              <a:buChar char="»"/>
              <a:defRPr sz="1400">
                <a:solidFill>
                  <a:schemeClr val="tx1"/>
                </a:solidFill>
                <a:latin typeface="Calibri" pitchFamily="34" charset="0"/>
              </a:defRPr>
            </a:lvl5pPr>
            <a:lvl6pPr marL="2514600" indent="-228600" eaLnBrk="0" fontAlgn="base" hangingPunct="0">
              <a:spcBef>
                <a:spcPct val="40000"/>
              </a:spcBef>
              <a:spcAft>
                <a:spcPct val="15000"/>
              </a:spcAft>
              <a:buClr>
                <a:srgbClr val="05377C"/>
              </a:buClr>
              <a:buChar char="»"/>
              <a:defRPr sz="1400">
                <a:solidFill>
                  <a:schemeClr val="tx1"/>
                </a:solidFill>
                <a:latin typeface="Calibri" pitchFamily="34" charset="0"/>
              </a:defRPr>
            </a:lvl6pPr>
            <a:lvl7pPr marL="2971800" indent="-228600" eaLnBrk="0" fontAlgn="base" hangingPunct="0">
              <a:spcBef>
                <a:spcPct val="40000"/>
              </a:spcBef>
              <a:spcAft>
                <a:spcPct val="15000"/>
              </a:spcAft>
              <a:buClr>
                <a:srgbClr val="05377C"/>
              </a:buClr>
              <a:buChar char="»"/>
              <a:defRPr sz="1400">
                <a:solidFill>
                  <a:schemeClr val="tx1"/>
                </a:solidFill>
                <a:latin typeface="Calibri" pitchFamily="34" charset="0"/>
              </a:defRPr>
            </a:lvl7pPr>
            <a:lvl8pPr marL="3429000" indent="-228600" eaLnBrk="0" fontAlgn="base" hangingPunct="0">
              <a:spcBef>
                <a:spcPct val="40000"/>
              </a:spcBef>
              <a:spcAft>
                <a:spcPct val="15000"/>
              </a:spcAft>
              <a:buClr>
                <a:srgbClr val="05377C"/>
              </a:buClr>
              <a:buChar char="»"/>
              <a:defRPr sz="1400">
                <a:solidFill>
                  <a:schemeClr val="tx1"/>
                </a:solidFill>
                <a:latin typeface="Calibri" pitchFamily="34" charset="0"/>
              </a:defRPr>
            </a:lvl8pPr>
            <a:lvl9pPr marL="3886200" indent="-228600" eaLnBrk="0" fontAlgn="base" hangingPunct="0">
              <a:spcBef>
                <a:spcPct val="40000"/>
              </a:spcBef>
              <a:spcAft>
                <a:spcPct val="15000"/>
              </a:spcAft>
              <a:buClr>
                <a:srgbClr val="05377C"/>
              </a:buClr>
              <a:buChar char="»"/>
              <a:defRPr sz="1400">
                <a:solidFill>
                  <a:schemeClr val="tx1"/>
                </a:solidFill>
                <a:latin typeface="Calibri" pitchFamily="34" charset="0"/>
              </a:defRPr>
            </a:lvl9pPr>
          </a:lstStyle>
          <a:p>
            <a:pPr>
              <a:spcBef>
                <a:spcPct val="0"/>
              </a:spcBef>
              <a:spcAft>
                <a:spcPct val="0"/>
              </a:spcAft>
              <a:buClrTx/>
              <a:buFontTx/>
              <a:buNone/>
            </a:pPr>
            <a:fld id="{B5D275B4-24AC-441D-A9B9-15591320341C}" type="slidenum">
              <a:rPr lang="en-US" altLang="en-US" sz="1400">
                <a:solidFill>
                  <a:srgbClr val="333399"/>
                </a:solidFill>
                <a:latin typeface="Arial" charset="0"/>
              </a:rPr>
              <a:pPr>
                <a:spcBef>
                  <a:spcPct val="0"/>
                </a:spcBef>
                <a:spcAft>
                  <a:spcPct val="0"/>
                </a:spcAft>
                <a:buClrTx/>
                <a:buFontTx/>
                <a:buNone/>
              </a:pPr>
              <a:t>10</a:t>
            </a:fld>
            <a:endParaRPr lang="en-US" altLang="en-US" sz="1400">
              <a:solidFill>
                <a:srgbClr val="333399"/>
              </a:solidFill>
              <a:latin typeface="Arial" charset="0"/>
            </a:endParaRPr>
          </a:p>
        </p:txBody>
      </p:sp>
      <p:pic>
        <p:nvPicPr>
          <p:cNvPr id="114692" name="Content Placeholder 7"/>
          <p:cNvPicPr>
            <a:picLocks noGrp="1" noChangeAspect="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1060450" y="1714500"/>
            <a:ext cx="7543800" cy="4114800"/>
          </a:xfrm>
        </p:spPr>
      </p:pic>
    </p:spTree>
    <p:extLst>
      <p:ext uri="{BB962C8B-B14F-4D97-AF65-F5344CB8AC3E}">
        <p14:creationId xmlns:p14="http://schemas.microsoft.com/office/powerpoint/2010/main" val="7219145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936088116"/>
              </p:ext>
            </p:extLst>
          </p:nvPr>
        </p:nvGraphicFramePr>
        <p:xfrm>
          <a:off x="0" y="0"/>
          <a:ext cx="9144000" cy="6920801"/>
        </p:xfrm>
        <a:graphic>
          <a:graphicData uri="http://schemas.openxmlformats.org/drawingml/2006/table">
            <a:tbl>
              <a:tblPr/>
              <a:tblGrid>
                <a:gridCol w="1806575"/>
                <a:gridCol w="1506538"/>
                <a:gridCol w="1504950"/>
                <a:gridCol w="1506537"/>
                <a:gridCol w="1452563"/>
                <a:gridCol w="1366837"/>
              </a:tblGrid>
              <a:tr h="327025">
                <a:tc rowSpan="3">
                  <a:txBody>
                    <a:bodyPr/>
                    <a:lstStyle/>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dirty="0" smtClean="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ts val="1000"/>
                        </a:spcAft>
                        <a:buClrTx/>
                        <a:buSzTx/>
                        <a:buFontTx/>
                        <a:buNone/>
                        <a:tabLst/>
                      </a:pPr>
                      <a:r>
                        <a:rPr kumimoji="0" lang="en-US" sz="1800" b="1" i="0" u="none" strike="noStrike" cap="none" normalizeH="0" baseline="0" dirty="0" smtClean="0">
                          <a:ln>
                            <a:noFill/>
                          </a:ln>
                          <a:solidFill>
                            <a:srgbClr val="000000"/>
                          </a:solidFill>
                          <a:effectLst/>
                          <a:latin typeface="Arial" charset="0"/>
                          <a:ea typeface="Calibri" pitchFamily="-112" charset="0"/>
                          <a:cs typeface="Times New Roman" pitchFamily="-112" charset="0"/>
                        </a:rPr>
                        <a:t>EXPECTATIONS</a:t>
                      </a:r>
                      <a:endParaRPr kumimoji="0" lang="en-US" sz="1100" b="0" i="0" u="none" strike="noStrike" cap="none" normalizeH="0" baseline="0" dirty="0" smtClean="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5">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1" u="none" strike="noStrike" cap="none" normalizeH="0" baseline="0" dirty="0" smtClean="0">
                          <a:ln>
                            <a:noFill/>
                          </a:ln>
                          <a:solidFill>
                            <a:srgbClr val="000000"/>
                          </a:solidFill>
                          <a:effectLst/>
                          <a:latin typeface="Arial" charset="0"/>
                          <a:ea typeface="Calibri" pitchFamily="-112" charset="0"/>
                          <a:cs typeface="Times New Roman" pitchFamily="-112" charset="0"/>
                        </a:rPr>
                        <a:t>Classroom </a:t>
                      </a:r>
                      <a:r>
                        <a:rPr kumimoji="0" lang="en-US" sz="2000" b="1" i="1" u="none" strike="noStrike" cap="none" normalizeH="0" baseline="0" dirty="0" smtClean="0">
                          <a:ln>
                            <a:noFill/>
                          </a:ln>
                          <a:solidFill>
                            <a:srgbClr val="000000"/>
                          </a:solidFill>
                          <a:effectLst/>
                          <a:latin typeface="Arial" charset="0"/>
                          <a:ea typeface="Calibri" pitchFamily="-112" charset="0"/>
                          <a:cs typeface="Times New Roman" pitchFamily="-112" charset="0"/>
                        </a:rPr>
                        <a:t>Matrix</a:t>
                      </a:r>
                      <a:endParaRPr kumimoji="0" lang="en-US" sz="1200" b="0" i="0" u="none" strike="noStrike" cap="none" normalizeH="0" baseline="0" dirty="0" smtClean="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35013">
                <a:tc vMerge="1">
                  <a:txBody>
                    <a:bodyPr/>
                    <a:lstStyle/>
                    <a:p>
                      <a:endParaRPr lang="en-US"/>
                    </a:p>
                  </a:txBody>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rgbClr val="FF0000"/>
                          </a:solidFill>
                          <a:effectLst/>
                          <a:latin typeface="Arial" charset="0"/>
                          <a:ea typeface="Calibri" pitchFamily="-112" charset="0"/>
                          <a:cs typeface="Times New Roman" pitchFamily="-112" charset="0"/>
                        </a:rPr>
                        <a:t>Class-Wide</a:t>
                      </a:r>
                      <a:endParaRPr kumimoji="0" lang="en-US" sz="1400" b="1" i="0" u="none" strike="noStrike" cap="none" normalizeH="0" baseline="0" dirty="0" smtClean="0">
                        <a:ln>
                          <a:noFill/>
                        </a:ln>
                        <a:solidFill>
                          <a:srgbClr val="FF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rgbClr val="FF0000"/>
                          </a:solidFill>
                          <a:effectLst/>
                          <a:latin typeface="Arial" charset="0"/>
                          <a:ea typeface="Calibri" pitchFamily="-112" charset="0"/>
                          <a:cs typeface="Times New Roman" pitchFamily="-112" charset="0"/>
                        </a:rPr>
                        <a:t>Arrival</a:t>
                      </a:r>
                      <a:endParaRPr kumimoji="0" lang="en-US" sz="1400" b="1" i="0" u="none" strike="noStrike" cap="none" normalizeH="0" baseline="0" dirty="0" smtClean="0">
                        <a:ln>
                          <a:noFill/>
                        </a:ln>
                        <a:solidFill>
                          <a:srgbClr val="FF0000"/>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rgbClr val="FF0000"/>
                          </a:solidFill>
                          <a:effectLst/>
                          <a:latin typeface="Arial" charset="0"/>
                          <a:ea typeface="Calibri" pitchFamily="-112" charset="0"/>
                          <a:cs typeface="Times New Roman" pitchFamily="-112" charset="0"/>
                        </a:rPr>
                        <a:t>Cooperative</a:t>
                      </a:r>
                      <a:endParaRPr kumimoji="0" lang="en-US" sz="1400" b="1" i="0" u="none" strike="noStrike" cap="none" normalizeH="0" baseline="0" dirty="0" smtClean="0">
                        <a:ln>
                          <a:noFill/>
                        </a:ln>
                        <a:solidFill>
                          <a:srgbClr val="FF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rgbClr val="FF0000"/>
                          </a:solidFill>
                          <a:effectLst/>
                          <a:latin typeface="Arial" charset="0"/>
                          <a:ea typeface="Calibri" pitchFamily="-112" charset="0"/>
                          <a:cs typeface="Times New Roman" pitchFamily="-112" charset="0"/>
                        </a:rPr>
                        <a:t>Learning</a:t>
                      </a:r>
                      <a:endParaRPr kumimoji="0" lang="en-US" sz="1400" b="1" i="0" u="none" strike="noStrike" cap="none" normalizeH="0" baseline="0" dirty="0" smtClean="0">
                        <a:ln>
                          <a:noFill/>
                        </a:ln>
                        <a:solidFill>
                          <a:srgbClr val="FF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rgbClr val="FF0000"/>
                          </a:solidFill>
                          <a:effectLst/>
                          <a:latin typeface="Arial" charset="0"/>
                          <a:ea typeface="Calibri" pitchFamily="-112" charset="0"/>
                          <a:cs typeface="Times New Roman" pitchFamily="-112" charset="0"/>
                        </a:rPr>
                        <a:t>Groups</a:t>
                      </a:r>
                      <a:endParaRPr kumimoji="0" lang="en-US" sz="1400" b="1" i="0" u="none" strike="noStrike" cap="none" normalizeH="0" baseline="0" dirty="0" smtClean="0">
                        <a:ln>
                          <a:noFill/>
                        </a:ln>
                        <a:solidFill>
                          <a:srgbClr val="FF0000"/>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rgbClr val="FF0000"/>
                          </a:solidFill>
                          <a:effectLst/>
                          <a:latin typeface="Arial" charset="0"/>
                          <a:ea typeface="Calibri" pitchFamily="-112" charset="0"/>
                          <a:cs typeface="Times New Roman" pitchFamily="-112" charset="0"/>
                        </a:rPr>
                        <a:t>Independent</a:t>
                      </a:r>
                      <a:endParaRPr kumimoji="0" lang="en-US" sz="1400" b="1" i="0" u="none" strike="noStrike" cap="none" normalizeH="0" baseline="0" dirty="0" smtClean="0">
                        <a:ln>
                          <a:noFill/>
                        </a:ln>
                        <a:solidFill>
                          <a:srgbClr val="FF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rgbClr val="FF0000"/>
                          </a:solidFill>
                          <a:effectLst/>
                          <a:latin typeface="Arial" charset="0"/>
                          <a:ea typeface="Calibri" pitchFamily="-112" charset="0"/>
                          <a:cs typeface="Times New Roman" pitchFamily="-112" charset="0"/>
                        </a:rPr>
                        <a:t>Seat Work</a:t>
                      </a:r>
                      <a:endParaRPr kumimoji="0" lang="en-US" sz="1400" b="1" i="0" u="none" strike="noStrike" cap="none" normalizeH="0" baseline="0" dirty="0" smtClean="0">
                        <a:ln>
                          <a:noFill/>
                        </a:ln>
                        <a:solidFill>
                          <a:srgbClr val="FF0000"/>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rgbClr val="FF0000"/>
                          </a:solidFill>
                          <a:effectLst/>
                          <a:latin typeface="Arial" charset="0"/>
                          <a:ea typeface="Calibri" pitchFamily="-112" charset="0"/>
                          <a:cs typeface="Times New Roman" pitchFamily="-112" charset="0"/>
                        </a:rPr>
                        <a:t>Whole Group</a:t>
                      </a:r>
                      <a:endParaRPr kumimoji="0" lang="en-US" sz="1400" b="1" i="0" u="none" strike="noStrike" cap="none" normalizeH="0" baseline="0" dirty="0" smtClean="0">
                        <a:ln>
                          <a:noFill/>
                        </a:ln>
                        <a:solidFill>
                          <a:srgbClr val="FF0000"/>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7209">
                <a:tc vMerge="1">
                  <a:txBody>
                    <a:bodyPr/>
                    <a:lstStyle/>
                    <a:p>
                      <a:endParaRPr lang="en-US"/>
                    </a:p>
                  </a:txBody>
                  <a:tcPr/>
                </a:tc>
                <a:tc gridSpan="5">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600" b="1" i="1" u="none" strike="noStrike" cap="none" normalizeH="0" baseline="0" dirty="0" smtClean="0">
                          <a:ln>
                            <a:noFill/>
                          </a:ln>
                          <a:solidFill>
                            <a:srgbClr val="000000"/>
                          </a:solidFill>
                          <a:effectLst/>
                          <a:latin typeface="Arial" charset="0"/>
                          <a:ea typeface="Calibri" pitchFamily="-112" charset="0"/>
                          <a:cs typeface="Times New Roman" pitchFamily="-112" charset="0"/>
                        </a:rPr>
                        <a:t>Attention Signal:  Rock and Roll!  When I say, “Rock”, you say “Roll”</a:t>
                      </a:r>
                      <a:endParaRPr kumimoji="0" lang="en-US" sz="1600" b="0" i="0" u="none" strike="noStrike" cap="none" normalizeH="0" baseline="0" dirty="0" smtClean="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09572">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1000" b="1" i="0" u="none" strike="noStrike" cap="none" normalizeH="0" baseline="0" smtClean="0">
                        <a:ln>
                          <a:noFill/>
                        </a:ln>
                        <a:solidFill>
                          <a:srgbClr val="00000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Arial" charset="0"/>
                          <a:ea typeface="Calibri" pitchFamily="-112" charset="0"/>
                          <a:cs typeface="Times New Roman" pitchFamily="-112" charset="0"/>
                        </a:rPr>
                        <a:t>Be Respectful</a:t>
                      </a:r>
                      <a:endParaRPr kumimoji="0" lang="en-US" sz="16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dirty="0"/>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rPr>
                        <a:t>Enter/exit classroom prepared</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rPr>
                        <a:t>Use inside voice </a:t>
                      </a:r>
                      <a:endParaRPr kumimoji="0" lang="en-US" sz="12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Listen to others</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Accept</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differences</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Encourage</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Others</a:t>
                      </a:r>
                    </a:p>
                    <a:p>
                      <a:pPr marL="233363" marR="0" lvl="0" indent="-115888"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4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rPr>
                        <a:t>Wait your turn to speak</a:t>
                      </a:r>
                      <a:endParaRPr kumimoji="0" lang="en-US" sz="12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rPr>
                        <a:t>Use quiet voice</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rPr>
                        <a:t>Keep your materials in your work area.</a:t>
                      </a:r>
                      <a:endParaRPr kumimoji="0" lang="en-US" sz="12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Eyes/ears on  speaker</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rPr>
                        <a:t>Raise hand to speak</a:t>
                      </a:r>
                      <a:endParaRPr kumimoji="0" lang="en-US" sz="12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endParaRPr>
                    </a:p>
                    <a:p>
                      <a:pPr marL="342900" marR="0" lvl="0" indent="-342900"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rPr>
                        <a:t>Contribute to learning</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82750">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1000" b="1" i="0" u="none" strike="noStrike" cap="none" normalizeH="0" baseline="0" smtClean="0">
                        <a:ln>
                          <a:noFill/>
                        </a:ln>
                        <a:solidFill>
                          <a:srgbClr val="00000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Arial" charset="0"/>
                          <a:ea typeface="Calibri" pitchFamily="-112" charset="0"/>
                          <a:cs typeface="Times New Roman" pitchFamily="-112" charset="0"/>
                        </a:rPr>
                        <a:t>Be Responsible</a:t>
                      </a:r>
                      <a:endParaRPr kumimoji="0" lang="en-US" sz="16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rPr>
                        <a:t>Place materials in correct area</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rPr>
                        <a:t>Begin warm-up promptly</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smtClean="0">
                          <a:ln>
                            <a:noFill/>
                          </a:ln>
                          <a:solidFill>
                            <a:srgbClr val="000000"/>
                          </a:solidFill>
                          <a:effectLst/>
                          <a:latin typeface="Calibri" pitchFamily="-112" charset="0"/>
                          <a:ea typeface="ＭＳ Ｐゴシック" pitchFamily="-112" charset="-128"/>
                        </a:rPr>
                        <a:t>Use Time Wisely</a:t>
                      </a:r>
                      <a:endParaRPr kumimoji="0" lang="en-US" sz="1200" b="1" i="0" u="none" strike="noStrike" cap="none" normalizeH="0" baseline="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smtClean="0">
                          <a:ln>
                            <a:noFill/>
                          </a:ln>
                          <a:solidFill>
                            <a:srgbClr val="000000"/>
                          </a:solidFill>
                          <a:effectLst/>
                          <a:latin typeface="Calibri" pitchFamily="-112" charset="0"/>
                          <a:ea typeface="ＭＳ Ｐゴシック" pitchFamily="-112" charset="-128"/>
                        </a:rPr>
                        <a:t>Contribute</a:t>
                      </a:r>
                      <a:endParaRPr kumimoji="0" lang="en-US" sz="1200" b="1" i="0" u="none" strike="noStrike" cap="none" normalizeH="0" baseline="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smtClean="0">
                          <a:ln>
                            <a:noFill/>
                          </a:ln>
                          <a:solidFill>
                            <a:srgbClr val="000000"/>
                          </a:solidFill>
                          <a:effectLst/>
                          <a:latin typeface="Calibri" pitchFamily="-112" charset="0"/>
                          <a:ea typeface="ＭＳ Ｐゴシック" pitchFamily="-112" charset="-128"/>
                        </a:rPr>
                        <a:t>Complete your     part</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400" b="1" i="0" u="none" strike="noStrike" cap="none" normalizeH="0" baseline="0" dirty="0" smtClean="0">
                          <a:ln>
                            <a:noFill/>
                          </a:ln>
                          <a:solidFill>
                            <a:schemeClr val="tx1"/>
                          </a:solidFill>
                          <a:effectLst/>
                          <a:latin typeface="Calibri" pitchFamily="-112" charset="0"/>
                          <a:ea typeface="ＭＳ Ｐゴシック" pitchFamily="-112" charset="-128"/>
                        </a:rPr>
                        <a:t>Be a TASK master</a:t>
                      </a:r>
                      <a:endParaRPr kumimoji="0" lang="en-US" sz="12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Use your neighbor</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defRPr/>
                      </a:pPr>
                      <a:r>
                        <a:rPr kumimoji="0" lang="en-US" sz="1600" b="1" i="0" u="none" strike="noStrike" cap="none" normalizeH="0" baseline="0" dirty="0" smtClean="0">
                          <a:ln>
                            <a:noFill/>
                          </a:ln>
                          <a:solidFill>
                            <a:srgbClr val="7030A0"/>
                          </a:solidFill>
                          <a:effectLst/>
                          <a:latin typeface="Calibri" pitchFamily="-112" charset="0"/>
                          <a:ea typeface="ＭＳ Ｐゴシック" pitchFamily="-112" charset="-128"/>
                          <a:cs typeface="Times New Roman" pitchFamily="-112" charset="0"/>
                        </a:rPr>
                        <a:t>Follow directions</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None/>
                        <a:tabLst/>
                      </a:pP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7030A0"/>
                          </a:solidFill>
                          <a:effectLst/>
                          <a:latin typeface="Calibri" pitchFamily="-112" charset="0"/>
                          <a:ea typeface="ＭＳ Ｐゴシック" pitchFamily="-112" charset="-128"/>
                        </a:rPr>
                        <a:t>Follow directions</a:t>
                      </a:r>
                      <a:endParaRPr kumimoji="0" lang="en-US" sz="1200" b="1" i="0" u="none" strike="noStrike" cap="none" normalizeH="0" baseline="0" dirty="0" smtClean="0">
                        <a:ln>
                          <a:noFill/>
                        </a:ln>
                        <a:solidFill>
                          <a:srgbClr val="7030A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Take notes</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rPr>
                        <a:t>Meet your goals</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27200">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smtClean="0">
                        <a:ln>
                          <a:noFill/>
                        </a:ln>
                        <a:solidFill>
                          <a:srgbClr val="00B05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rgbClr val="00B05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rgbClr val="00B050"/>
                          </a:solidFill>
                          <a:effectLst/>
                          <a:latin typeface="Arial" charset="0"/>
                          <a:ea typeface="Calibri" pitchFamily="-112" charset="0"/>
                          <a:cs typeface="Times New Roman" pitchFamily="-112" charset="0"/>
                        </a:rPr>
                        <a:t>Be Safe</a:t>
                      </a:r>
                      <a:endParaRPr kumimoji="0" lang="en-US" sz="1600" b="0" i="0" u="none" strike="noStrike" cap="none" normalizeH="0" baseline="0" smtClean="0">
                        <a:ln>
                          <a:noFill/>
                        </a:ln>
                        <a:solidFill>
                          <a:srgbClr val="00B05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dirty="0"/>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smtClean="0">
                          <a:ln>
                            <a:noFill/>
                          </a:ln>
                          <a:solidFill>
                            <a:srgbClr val="000000"/>
                          </a:solidFill>
                          <a:effectLst/>
                          <a:latin typeface="Calibri" pitchFamily="-112" charset="0"/>
                          <a:ea typeface="ＭＳ Ｐゴシック" pitchFamily="-112" charset="-128"/>
                          <a:cs typeface="Times New Roman" pitchFamily="-112" charset="0"/>
                        </a:rPr>
                        <a:t>Walk</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B050"/>
                          </a:solidFill>
                          <a:effectLst/>
                          <a:latin typeface="Calibri" pitchFamily="-112" charset="0"/>
                          <a:ea typeface="ＭＳ Ｐゴシック" pitchFamily="-112" charset="-128"/>
                        </a:rPr>
                        <a:t>Use Materials Carefully</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rPr>
                        <a:t>Stay in your designated area</a:t>
                      </a:r>
                      <a:endParaRPr kumimoji="0" lang="en-US" sz="12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FF0000"/>
                          </a:solidFill>
                          <a:effectLst/>
                          <a:latin typeface="Calibri" pitchFamily="-112" charset="0"/>
                          <a:ea typeface="ＭＳ Ｐゴシック" pitchFamily="-112" charset="-128"/>
                          <a:cs typeface="Times New Roman" pitchFamily="-112" charset="0"/>
                        </a:rPr>
                        <a:t>Keep hands, feet, and objects to self</a:t>
                      </a:r>
                      <a:r>
                        <a:rPr kumimoji="0" lang="en-US" sz="1400" b="1" i="0" u="none" strike="noStrike" cap="none" normalizeH="0" baseline="0" dirty="0" smtClean="0">
                          <a:ln>
                            <a:noFill/>
                          </a:ln>
                          <a:solidFill>
                            <a:srgbClr val="FF0000"/>
                          </a:solidFill>
                          <a:effectLst/>
                          <a:latin typeface="Calibri" pitchFamily="-112" charset="0"/>
                          <a:ea typeface="ＭＳ Ｐゴシック" pitchFamily="-112" charset="-128"/>
                        </a:rPr>
                        <a:t> </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rPr>
                        <a:t>Keep 6 feet on the floor</a:t>
                      </a:r>
                      <a:endParaRPr kumimoji="0" lang="en-US" sz="12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Stay at seat</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FF0000"/>
                          </a:solidFill>
                          <a:effectLst/>
                          <a:latin typeface="Calibri" pitchFamily="-112" charset="0"/>
                          <a:ea typeface="ＭＳ Ｐゴシック" pitchFamily="-112" charset="-128"/>
                          <a:cs typeface="Times New Roman" pitchFamily="-112" charset="0"/>
                        </a:rPr>
                        <a:t>Keep hands, feet, and objects to self</a:t>
                      </a:r>
                      <a:r>
                        <a:rPr kumimoji="0" lang="en-US" sz="1400" b="1" i="0" u="none" strike="noStrike" cap="none" normalizeH="0" baseline="0" dirty="0" smtClean="0">
                          <a:ln>
                            <a:noFill/>
                          </a:ln>
                          <a:solidFill>
                            <a:srgbClr val="FF0000"/>
                          </a:solidFill>
                          <a:effectLst/>
                          <a:latin typeface="Calibri" pitchFamily="-112" charset="0"/>
                          <a:ea typeface="ＭＳ Ｐゴシック" pitchFamily="-112" charset="-128"/>
                        </a:rPr>
                        <a:t> </a:t>
                      </a:r>
                      <a:endParaRPr kumimoji="0" lang="en-US" sz="1200" b="1" i="0" u="none" strike="noStrike" cap="none" normalizeH="0" baseline="0" dirty="0" smtClean="0">
                        <a:ln>
                          <a:noFill/>
                        </a:ln>
                        <a:solidFill>
                          <a:srgbClr val="FF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5" name="Picture 3" descr="reach 4.jpg"/>
          <p:cNvPicPr>
            <a:picLocks noChangeAspect="1" noChangeArrowheads="1"/>
          </p:cNvPicPr>
          <p:nvPr/>
        </p:nvPicPr>
        <p:blipFill>
          <a:blip r:embed="rId4" cstate="print"/>
          <a:srcRect/>
          <a:stretch>
            <a:fillRect/>
          </a:stretch>
        </p:blipFill>
        <p:spPr bwMode="auto">
          <a:xfrm>
            <a:off x="76200" y="2514600"/>
            <a:ext cx="1714500" cy="619125"/>
          </a:xfrm>
          <a:prstGeom prst="rect">
            <a:avLst/>
          </a:prstGeom>
          <a:noFill/>
          <a:ln w="9525">
            <a:noFill/>
            <a:miter lim="800000"/>
            <a:headEnd/>
            <a:tailEnd/>
          </a:ln>
        </p:spPr>
      </p:pic>
      <p:pic>
        <p:nvPicPr>
          <p:cNvPr id="6" name="Picture 2" descr="teach2.jpg"/>
          <p:cNvPicPr>
            <a:picLocks noChangeAspect="1" noChangeArrowheads="1"/>
          </p:cNvPicPr>
          <p:nvPr/>
        </p:nvPicPr>
        <p:blipFill>
          <a:blip r:embed="rId5" cstate="print"/>
          <a:srcRect/>
          <a:stretch>
            <a:fillRect/>
          </a:stretch>
        </p:blipFill>
        <p:spPr bwMode="auto">
          <a:xfrm>
            <a:off x="0" y="4419600"/>
            <a:ext cx="1781175" cy="533400"/>
          </a:xfrm>
          <a:prstGeom prst="rect">
            <a:avLst/>
          </a:prstGeom>
          <a:noFill/>
          <a:ln w="9525">
            <a:noFill/>
            <a:miter lim="800000"/>
            <a:headEnd/>
            <a:tailEnd/>
          </a:ln>
        </p:spPr>
      </p:pic>
      <p:pic>
        <p:nvPicPr>
          <p:cNvPr id="7" name="Picture 1" descr="support.jpg"/>
          <p:cNvPicPr>
            <a:picLocks noChangeAspect="1" noChangeArrowheads="1"/>
          </p:cNvPicPr>
          <p:nvPr/>
        </p:nvPicPr>
        <p:blipFill>
          <a:blip r:embed="rId6" cstate="print"/>
          <a:srcRect/>
          <a:stretch>
            <a:fillRect/>
          </a:stretch>
        </p:blipFill>
        <p:spPr bwMode="auto">
          <a:xfrm>
            <a:off x="0" y="5981700"/>
            <a:ext cx="1752600" cy="723900"/>
          </a:xfrm>
          <a:prstGeom prst="rect">
            <a:avLst/>
          </a:prstGeom>
          <a:noFill/>
          <a:ln w="9525">
            <a:noFill/>
            <a:miter lim="800000"/>
            <a:headEnd/>
            <a:tailEnd/>
          </a:ln>
        </p:spPr>
      </p:pic>
      <p:sp>
        <p:nvSpPr>
          <p:cNvPr id="8" name="Rectangle 7"/>
          <p:cNvSpPr/>
          <p:nvPr/>
        </p:nvSpPr>
        <p:spPr>
          <a:xfrm>
            <a:off x="-32084" y="77403"/>
            <a:ext cx="9144000" cy="6842760"/>
          </a:xfrm>
          <a:custGeom>
            <a:avLst/>
            <a:gdLst/>
            <a:ahLst/>
            <a:cxnLst/>
            <a:rect l="l" t="t" r="r" b="b"/>
            <a:pathLst>
              <a:path w="9144000" h="6842760">
                <a:moveTo>
                  <a:pt x="0" y="0"/>
                </a:moveTo>
                <a:lnTo>
                  <a:pt x="1781175" y="0"/>
                </a:lnTo>
                <a:lnTo>
                  <a:pt x="1781175" y="1051560"/>
                </a:lnTo>
                <a:lnTo>
                  <a:pt x="9144000" y="1051560"/>
                </a:lnTo>
                <a:lnTo>
                  <a:pt x="9144000" y="6842760"/>
                </a:lnTo>
                <a:lnTo>
                  <a:pt x="0" y="6842760"/>
                </a:lnTo>
                <a:lnTo>
                  <a:pt x="0" y="1051560"/>
                </a:lnTo>
                <a:close/>
              </a:path>
            </a:pathLst>
          </a:custGeom>
          <a:solidFill>
            <a:schemeClr val="tx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065221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716643282"/>
              </p:ext>
            </p:extLst>
          </p:nvPr>
        </p:nvGraphicFramePr>
        <p:xfrm>
          <a:off x="0" y="0"/>
          <a:ext cx="9144000" cy="6664008"/>
        </p:xfrm>
        <a:graphic>
          <a:graphicData uri="http://schemas.openxmlformats.org/drawingml/2006/table">
            <a:tbl>
              <a:tblPr/>
              <a:tblGrid>
                <a:gridCol w="1806575"/>
                <a:gridCol w="1506538"/>
                <a:gridCol w="1504950"/>
                <a:gridCol w="1506537"/>
                <a:gridCol w="1452563"/>
                <a:gridCol w="1366837"/>
              </a:tblGrid>
              <a:tr h="327025">
                <a:tc rowSpan="3">
                  <a:txBody>
                    <a:bodyPr/>
                    <a:lstStyle/>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dirty="0" smtClean="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ts val="1000"/>
                        </a:spcAft>
                        <a:buClrTx/>
                        <a:buSzTx/>
                        <a:buFontTx/>
                        <a:buNone/>
                        <a:tabLst/>
                      </a:pPr>
                      <a:r>
                        <a:rPr kumimoji="0" lang="en-US" sz="1800" b="1" i="0" u="none" strike="noStrike" cap="none" normalizeH="0" baseline="0" dirty="0" smtClean="0">
                          <a:ln>
                            <a:noFill/>
                          </a:ln>
                          <a:solidFill>
                            <a:srgbClr val="000000"/>
                          </a:solidFill>
                          <a:effectLst/>
                          <a:latin typeface="Arial" charset="0"/>
                          <a:ea typeface="Calibri" pitchFamily="-112" charset="0"/>
                          <a:cs typeface="Times New Roman" pitchFamily="-112" charset="0"/>
                        </a:rPr>
                        <a:t>EXPECTATIONS</a:t>
                      </a:r>
                      <a:endParaRPr kumimoji="0" lang="en-US" sz="1100" b="0" i="0" u="none" strike="noStrike" cap="none" normalizeH="0" baseline="0" dirty="0" smtClean="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5">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1" u="none" strike="noStrike" cap="none" normalizeH="0" baseline="0" dirty="0" smtClean="0">
                          <a:ln>
                            <a:noFill/>
                          </a:ln>
                          <a:solidFill>
                            <a:srgbClr val="000000"/>
                          </a:solidFill>
                          <a:effectLst/>
                          <a:latin typeface="Arial" charset="0"/>
                          <a:ea typeface="Calibri" pitchFamily="-112" charset="0"/>
                          <a:cs typeface="Times New Roman" pitchFamily="-112" charset="0"/>
                        </a:rPr>
                        <a:t>Classroom </a:t>
                      </a:r>
                      <a:r>
                        <a:rPr kumimoji="0" lang="en-US" sz="2000" b="1" i="1" u="none" strike="noStrike" cap="none" normalizeH="0" baseline="0" dirty="0" smtClean="0">
                          <a:ln>
                            <a:noFill/>
                          </a:ln>
                          <a:solidFill>
                            <a:srgbClr val="000000"/>
                          </a:solidFill>
                          <a:effectLst/>
                          <a:latin typeface="Arial" charset="0"/>
                          <a:ea typeface="Calibri" pitchFamily="-112" charset="0"/>
                          <a:cs typeface="Times New Roman" pitchFamily="-112" charset="0"/>
                        </a:rPr>
                        <a:t>Matrix</a:t>
                      </a:r>
                      <a:endParaRPr kumimoji="0" lang="en-US" sz="1200" b="0" i="0" u="none" strike="noStrike" cap="none" normalizeH="0" baseline="0" dirty="0" smtClean="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35013">
                <a:tc vMerge="1">
                  <a:txBody>
                    <a:bodyPr/>
                    <a:lstStyle/>
                    <a:p>
                      <a:endParaRPr lang="en-US"/>
                    </a:p>
                  </a:txBody>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Arial" charset="0"/>
                          <a:ea typeface="Calibri" pitchFamily="-112" charset="0"/>
                          <a:cs typeface="Times New Roman" pitchFamily="-112" charset="0"/>
                        </a:rPr>
                        <a:t>Class-Wide</a:t>
                      </a:r>
                      <a:endParaRPr kumimoji="0" lang="en-US" sz="1400" b="1" i="0" u="none" strike="noStrike" cap="none" normalizeH="0" baseline="0" dirty="0" smtClean="0">
                        <a:ln>
                          <a:noFill/>
                        </a:ln>
                        <a:solidFill>
                          <a:schemeClr val="tx1"/>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Arial" charset="0"/>
                          <a:ea typeface="Calibri" pitchFamily="-112" charset="0"/>
                          <a:cs typeface="Times New Roman" pitchFamily="-112" charset="0"/>
                        </a:rPr>
                        <a:t>Arrival</a:t>
                      </a:r>
                      <a:endParaRPr kumimoji="0" lang="en-US" sz="1400" b="1" i="0" u="none" strike="noStrike" cap="none" normalizeH="0" baseline="0" dirty="0" smtClean="0">
                        <a:ln>
                          <a:noFill/>
                        </a:ln>
                        <a:solidFill>
                          <a:schemeClr val="tx1"/>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Arial" charset="0"/>
                          <a:ea typeface="Calibri" pitchFamily="-112" charset="0"/>
                          <a:cs typeface="Times New Roman" pitchFamily="-112" charset="0"/>
                        </a:rPr>
                        <a:t>Cooperative</a:t>
                      </a:r>
                      <a:endParaRPr kumimoji="0" lang="en-US" sz="1400" b="1" i="0" u="none" strike="noStrike" cap="none" normalizeH="0" baseline="0" dirty="0" smtClean="0">
                        <a:ln>
                          <a:noFill/>
                        </a:ln>
                        <a:solidFill>
                          <a:schemeClr val="tx1"/>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Arial" charset="0"/>
                          <a:ea typeface="Calibri" pitchFamily="-112" charset="0"/>
                          <a:cs typeface="Times New Roman" pitchFamily="-112" charset="0"/>
                        </a:rPr>
                        <a:t>Learning</a:t>
                      </a:r>
                      <a:endParaRPr kumimoji="0" lang="en-US" sz="1400" b="1" i="0" u="none" strike="noStrike" cap="none" normalizeH="0" baseline="0" dirty="0" smtClean="0">
                        <a:ln>
                          <a:noFill/>
                        </a:ln>
                        <a:solidFill>
                          <a:schemeClr val="tx1"/>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Arial" charset="0"/>
                          <a:ea typeface="Calibri" pitchFamily="-112" charset="0"/>
                          <a:cs typeface="Times New Roman" pitchFamily="-112" charset="0"/>
                        </a:rPr>
                        <a:t>Groups</a:t>
                      </a:r>
                      <a:endParaRPr kumimoji="0" lang="en-US" sz="1400" b="1" i="0" u="none" strike="noStrike" cap="none" normalizeH="0" baseline="0" dirty="0" smtClean="0">
                        <a:ln>
                          <a:noFill/>
                        </a:ln>
                        <a:solidFill>
                          <a:schemeClr val="tx1"/>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Arial" charset="0"/>
                          <a:ea typeface="Calibri" pitchFamily="-112" charset="0"/>
                          <a:cs typeface="Times New Roman" pitchFamily="-112" charset="0"/>
                        </a:rPr>
                        <a:t>Independent</a:t>
                      </a:r>
                      <a:endParaRPr kumimoji="0" lang="en-US" sz="1400" b="1" i="0" u="none" strike="noStrike" cap="none" normalizeH="0" baseline="0" dirty="0" smtClean="0">
                        <a:ln>
                          <a:noFill/>
                        </a:ln>
                        <a:solidFill>
                          <a:schemeClr val="tx1"/>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Arial" charset="0"/>
                          <a:ea typeface="Calibri" pitchFamily="-112" charset="0"/>
                          <a:cs typeface="Times New Roman" pitchFamily="-112" charset="0"/>
                        </a:rPr>
                        <a:t>Seat Work</a:t>
                      </a:r>
                      <a:endParaRPr kumimoji="0" lang="en-US" sz="1400" b="1" i="0" u="none" strike="noStrike" cap="none" normalizeH="0" baseline="0" dirty="0" smtClean="0">
                        <a:ln>
                          <a:noFill/>
                        </a:ln>
                        <a:solidFill>
                          <a:schemeClr val="tx1"/>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Arial" charset="0"/>
                          <a:ea typeface="Calibri" pitchFamily="-112" charset="0"/>
                          <a:cs typeface="Times New Roman" pitchFamily="-112" charset="0"/>
                        </a:rPr>
                        <a:t>Whole Group</a:t>
                      </a:r>
                      <a:endParaRPr kumimoji="0" lang="en-US" sz="1400" b="1" i="0" u="none" strike="noStrike" cap="none" normalizeH="0" baseline="0" dirty="0" smtClean="0">
                        <a:ln>
                          <a:noFill/>
                        </a:ln>
                        <a:solidFill>
                          <a:schemeClr val="tx1"/>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vMerge="1">
                  <a:txBody>
                    <a:bodyPr/>
                    <a:lstStyle/>
                    <a:p>
                      <a:endParaRPr lang="en-US"/>
                    </a:p>
                  </a:txBody>
                  <a:tcPr/>
                </a:tc>
                <a:tc gridSpan="5">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600" b="1" i="1" u="none" strike="noStrike" cap="none" normalizeH="0" baseline="0" dirty="0" smtClean="0">
                          <a:ln>
                            <a:noFill/>
                          </a:ln>
                          <a:solidFill>
                            <a:srgbClr val="000000"/>
                          </a:solidFill>
                          <a:effectLst/>
                          <a:latin typeface="Arial" charset="0"/>
                          <a:ea typeface="Calibri" pitchFamily="-112" charset="0"/>
                          <a:cs typeface="Times New Roman" pitchFamily="-112" charset="0"/>
                        </a:rPr>
                        <a:t>Attention Signal:  Rock and Roll!  When I say, “Rock”, you say “Roll”</a:t>
                      </a:r>
                      <a:endParaRPr kumimoji="0" lang="en-US" sz="1600" b="0" i="0" u="none" strike="noStrike" cap="none" normalizeH="0" baseline="0" dirty="0" smtClean="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09572">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1000" b="1" i="0" u="none" strike="noStrike" cap="none" normalizeH="0" baseline="0" smtClean="0">
                        <a:ln>
                          <a:noFill/>
                        </a:ln>
                        <a:solidFill>
                          <a:srgbClr val="00000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Arial" charset="0"/>
                          <a:ea typeface="Calibri" pitchFamily="-112" charset="0"/>
                          <a:cs typeface="Times New Roman" pitchFamily="-112" charset="0"/>
                        </a:rPr>
                        <a:t>Be Respectful</a:t>
                      </a:r>
                      <a:endParaRPr kumimoji="0" lang="en-US" sz="16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dirty="0"/>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rPr>
                        <a:t>Enter/exit classroom prepared</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rPr>
                        <a:t>Use inside voice </a:t>
                      </a:r>
                      <a:endParaRPr kumimoji="0" lang="en-US" sz="12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Listen to others</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Accept</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differences</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Encourage</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Others</a:t>
                      </a:r>
                    </a:p>
                    <a:p>
                      <a:pPr marL="233363" marR="0" lvl="0" indent="-115888"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4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rPr>
                        <a:t>Wait your turn to speak</a:t>
                      </a:r>
                      <a:endParaRPr kumimoji="0" lang="en-US" sz="12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rPr>
                        <a:t>Use quiet voice</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rPr>
                        <a:t>Keep your materials in your work area.</a:t>
                      </a:r>
                      <a:endParaRPr kumimoji="0" lang="en-US" sz="12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Eyes/ears on  speaker</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rPr>
                        <a:t>Raise hand to speak</a:t>
                      </a:r>
                      <a:endParaRPr kumimoji="0" lang="en-US" sz="12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endParaRPr>
                    </a:p>
                    <a:p>
                      <a:pPr marL="342900" marR="0" lvl="0" indent="-342900"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rPr>
                        <a:t>Contribute to learning</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82750">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1000" b="1" i="0" u="none" strike="noStrike" cap="none" normalizeH="0" baseline="0" smtClean="0">
                        <a:ln>
                          <a:noFill/>
                        </a:ln>
                        <a:solidFill>
                          <a:srgbClr val="00000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Arial" charset="0"/>
                          <a:ea typeface="Calibri" pitchFamily="-112" charset="0"/>
                          <a:cs typeface="Times New Roman" pitchFamily="-112" charset="0"/>
                        </a:rPr>
                        <a:t>Be Responsible</a:t>
                      </a:r>
                      <a:endParaRPr kumimoji="0" lang="en-US" sz="16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rPr>
                        <a:t>Place materials in correct area</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rPr>
                        <a:t>Begin warm-up promptly</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smtClean="0">
                          <a:ln>
                            <a:noFill/>
                          </a:ln>
                          <a:solidFill>
                            <a:srgbClr val="000000"/>
                          </a:solidFill>
                          <a:effectLst/>
                          <a:latin typeface="Calibri" pitchFamily="-112" charset="0"/>
                          <a:ea typeface="ＭＳ Ｐゴシック" pitchFamily="-112" charset="-128"/>
                        </a:rPr>
                        <a:t>Use Time Wisely</a:t>
                      </a:r>
                      <a:endParaRPr kumimoji="0" lang="en-US" sz="1200" b="1" i="0" u="none" strike="noStrike" cap="none" normalizeH="0" baseline="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smtClean="0">
                          <a:ln>
                            <a:noFill/>
                          </a:ln>
                          <a:solidFill>
                            <a:srgbClr val="000000"/>
                          </a:solidFill>
                          <a:effectLst/>
                          <a:latin typeface="Calibri" pitchFamily="-112" charset="0"/>
                          <a:ea typeface="ＭＳ Ｐゴシック" pitchFamily="-112" charset="-128"/>
                        </a:rPr>
                        <a:t>Contribute</a:t>
                      </a:r>
                      <a:endParaRPr kumimoji="0" lang="en-US" sz="1200" b="1" i="0" u="none" strike="noStrike" cap="none" normalizeH="0" baseline="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smtClean="0">
                          <a:ln>
                            <a:noFill/>
                          </a:ln>
                          <a:solidFill>
                            <a:srgbClr val="000000"/>
                          </a:solidFill>
                          <a:effectLst/>
                          <a:latin typeface="Calibri" pitchFamily="-112" charset="0"/>
                          <a:ea typeface="ＭＳ Ｐゴシック" pitchFamily="-112" charset="-128"/>
                        </a:rPr>
                        <a:t>Complete your     part</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400" b="1" i="0" u="none" strike="noStrike" cap="none" normalizeH="0" baseline="0" dirty="0" smtClean="0">
                          <a:ln>
                            <a:noFill/>
                          </a:ln>
                          <a:solidFill>
                            <a:schemeClr val="tx1"/>
                          </a:solidFill>
                          <a:effectLst/>
                          <a:latin typeface="Calibri" pitchFamily="-112" charset="0"/>
                          <a:ea typeface="ＭＳ Ｐゴシック" pitchFamily="-112" charset="-128"/>
                        </a:rPr>
                        <a:t>Be a TASK master</a:t>
                      </a:r>
                      <a:endParaRPr kumimoji="0" lang="en-US" sz="12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Use your neighbor</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defRPr/>
                      </a:pPr>
                      <a:r>
                        <a:rPr kumimoji="0" lang="en-US" sz="1600" b="1" i="0" u="none" strike="noStrike" cap="none" normalizeH="0" baseline="0" dirty="0" smtClean="0">
                          <a:ln>
                            <a:noFill/>
                          </a:ln>
                          <a:solidFill>
                            <a:srgbClr val="7030A0"/>
                          </a:solidFill>
                          <a:effectLst/>
                          <a:latin typeface="Calibri" pitchFamily="-112" charset="0"/>
                          <a:ea typeface="ＭＳ Ｐゴシック" pitchFamily="-112" charset="-128"/>
                          <a:cs typeface="Times New Roman" pitchFamily="-112" charset="0"/>
                        </a:rPr>
                        <a:t>Follow directions</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None/>
                        <a:tabLst/>
                      </a:pP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7030A0"/>
                          </a:solidFill>
                          <a:effectLst/>
                          <a:latin typeface="Calibri" pitchFamily="-112" charset="0"/>
                          <a:ea typeface="ＭＳ Ｐゴシック" pitchFamily="-112" charset="-128"/>
                        </a:rPr>
                        <a:t>Follow directions</a:t>
                      </a:r>
                      <a:endParaRPr kumimoji="0" lang="en-US" sz="1200" b="1" i="0" u="none" strike="noStrike" cap="none" normalizeH="0" baseline="0" dirty="0" smtClean="0">
                        <a:ln>
                          <a:noFill/>
                        </a:ln>
                        <a:solidFill>
                          <a:srgbClr val="7030A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Take notes</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rPr>
                        <a:t>Meet your goals</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27200">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smtClean="0">
                        <a:ln>
                          <a:noFill/>
                        </a:ln>
                        <a:solidFill>
                          <a:srgbClr val="00B05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rgbClr val="00B05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rgbClr val="00B050"/>
                          </a:solidFill>
                          <a:effectLst/>
                          <a:latin typeface="Arial" charset="0"/>
                          <a:ea typeface="Calibri" pitchFamily="-112" charset="0"/>
                          <a:cs typeface="Times New Roman" pitchFamily="-112" charset="0"/>
                        </a:rPr>
                        <a:t>Be Safe</a:t>
                      </a:r>
                      <a:endParaRPr kumimoji="0" lang="en-US" sz="1600" b="0" i="0" u="none" strike="noStrike" cap="none" normalizeH="0" baseline="0" smtClean="0">
                        <a:ln>
                          <a:noFill/>
                        </a:ln>
                        <a:solidFill>
                          <a:srgbClr val="00B05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dirty="0"/>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smtClean="0">
                          <a:ln>
                            <a:noFill/>
                          </a:ln>
                          <a:solidFill>
                            <a:srgbClr val="000000"/>
                          </a:solidFill>
                          <a:effectLst/>
                          <a:latin typeface="Calibri" pitchFamily="-112" charset="0"/>
                          <a:ea typeface="ＭＳ Ｐゴシック" pitchFamily="-112" charset="-128"/>
                          <a:cs typeface="Times New Roman" pitchFamily="-112" charset="0"/>
                        </a:rPr>
                        <a:t>Walk</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B050"/>
                          </a:solidFill>
                          <a:effectLst/>
                          <a:latin typeface="Calibri" pitchFamily="-112" charset="0"/>
                          <a:ea typeface="ＭＳ Ｐゴシック" pitchFamily="-112" charset="-128"/>
                        </a:rPr>
                        <a:t>Use Materials Carefully</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rPr>
                        <a:t>Stay in your designated area</a:t>
                      </a:r>
                      <a:endParaRPr kumimoji="0" lang="en-US" sz="12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FF0000"/>
                          </a:solidFill>
                          <a:effectLst/>
                          <a:latin typeface="Calibri" pitchFamily="-112" charset="0"/>
                          <a:ea typeface="ＭＳ Ｐゴシック" pitchFamily="-112" charset="-128"/>
                          <a:cs typeface="Times New Roman" pitchFamily="-112" charset="0"/>
                        </a:rPr>
                        <a:t>Keep hands, feet, and objects to self</a:t>
                      </a:r>
                      <a:r>
                        <a:rPr kumimoji="0" lang="en-US" sz="1400" b="1" i="0" u="none" strike="noStrike" cap="none" normalizeH="0" baseline="0" dirty="0" smtClean="0">
                          <a:ln>
                            <a:noFill/>
                          </a:ln>
                          <a:solidFill>
                            <a:srgbClr val="FF0000"/>
                          </a:solidFill>
                          <a:effectLst/>
                          <a:latin typeface="Calibri" pitchFamily="-112" charset="0"/>
                          <a:ea typeface="ＭＳ Ｐゴシック" pitchFamily="-112" charset="-128"/>
                        </a:rPr>
                        <a:t> </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rPr>
                        <a:t>Keep 6 feet on the floor</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B050"/>
                          </a:solidFill>
                          <a:effectLst/>
                          <a:latin typeface="Calibri" pitchFamily="-112" charset="0"/>
                          <a:ea typeface="ＭＳ Ｐゴシック" pitchFamily="-112" charset="-128"/>
                          <a:cs typeface="Times New Roman" pitchFamily="-112" charset="0"/>
                        </a:rPr>
                        <a:t>Keep track of you materials</a:t>
                      </a:r>
                      <a:endParaRPr kumimoji="0" lang="en-US" sz="1200" b="1" i="0" u="none" strike="noStrike" cap="none" normalizeH="0" baseline="0" dirty="0" smtClean="0">
                        <a:ln>
                          <a:noFill/>
                        </a:ln>
                        <a:solidFill>
                          <a:srgbClr val="00B05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Stay at seat</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FF0000"/>
                          </a:solidFill>
                          <a:effectLst/>
                          <a:latin typeface="Calibri" pitchFamily="-112" charset="0"/>
                          <a:ea typeface="ＭＳ Ｐゴシック" pitchFamily="-112" charset="-128"/>
                          <a:cs typeface="Times New Roman" pitchFamily="-112" charset="0"/>
                        </a:rPr>
                        <a:t>Keep hands, feet, and objects to self</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B050"/>
                          </a:solidFill>
                          <a:effectLst/>
                          <a:latin typeface="Calibri" pitchFamily="-112" charset="0"/>
                          <a:ea typeface="ＭＳ Ｐゴシック" pitchFamily="-112" charset="-128"/>
                          <a:cs typeface="Times New Roman" pitchFamily="-112" charset="0"/>
                        </a:rPr>
                        <a:t>Put all materials not in use in desk</a:t>
                      </a:r>
                      <a:r>
                        <a:rPr kumimoji="0" lang="en-US" sz="1400" b="1" i="0" u="none" strike="noStrike" cap="none" normalizeH="0" baseline="0" dirty="0" smtClean="0">
                          <a:ln>
                            <a:noFill/>
                          </a:ln>
                          <a:solidFill>
                            <a:srgbClr val="00B050"/>
                          </a:solidFill>
                          <a:effectLst/>
                          <a:latin typeface="Calibri" pitchFamily="-112" charset="0"/>
                          <a:ea typeface="ＭＳ Ｐゴシック" pitchFamily="-112" charset="-128"/>
                        </a:rPr>
                        <a:t> </a:t>
                      </a:r>
                      <a:endParaRPr kumimoji="0" lang="en-US" sz="1200" b="1" i="0" u="none" strike="noStrike" cap="none" normalizeH="0" baseline="0" dirty="0" smtClean="0">
                        <a:ln>
                          <a:noFill/>
                        </a:ln>
                        <a:solidFill>
                          <a:srgbClr val="00B05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5" name="Picture 3" descr="reach 4.jpg"/>
          <p:cNvPicPr>
            <a:picLocks noChangeAspect="1" noChangeArrowheads="1"/>
          </p:cNvPicPr>
          <p:nvPr/>
        </p:nvPicPr>
        <p:blipFill>
          <a:blip r:embed="rId4" cstate="print"/>
          <a:srcRect/>
          <a:stretch>
            <a:fillRect/>
          </a:stretch>
        </p:blipFill>
        <p:spPr bwMode="auto">
          <a:xfrm>
            <a:off x="76200" y="2514600"/>
            <a:ext cx="1714500" cy="619125"/>
          </a:xfrm>
          <a:prstGeom prst="rect">
            <a:avLst/>
          </a:prstGeom>
          <a:noFill/>
          <a:ln w="9525">
            <a:noFill/>
            <a:miter lim="800000"/>
            <a:headEnd/>
            <a:tailEnd/>
          </a:ln>
        </p:spPr>
      </p:pic>
      <p:pic>
        <p:nvPicPr>
          <p:cNvPr id="6" name="Picture 2" descr="teach2.jpg"/>
          <p:cNvPicPr>
            <a:picLocks noChangeAspect="1" noChangeArrowheads="1"/>
          </p:cNvPicPr>
          <p:nvPr/>
        </p:nvPicPr>
        <p:blipFill>
          <a:blip r:embed="rId5" cstate="print"/>
          <a:srcRect/>
          <a:stretch>
            <a:fillRect/>
          </a:stretch>
        </p:blipFill>
        <p:spPr bwMode="auto">
          <a:xfrm>
            <a:off x="0" y="4419600"/>
            <a:ext cx="1781175" cy="533400"/>
          </a:xfrm>
          <a:prstGeom prst="rect">
            <a:avLst/>
          </a:prstGeom>
          <a:noFill/>
          <a:ln w="9525">
            <a:noFill/>
            <a:miter lim="800000"/>
            <a:headEnd/>
            <a:tailEnd/>
          </a:ln>
        </p:spPr>
      </p:pic>
      <p:pic>
        <p:nvPicPr>
          <p:cNvPr id="7" name="Picture 1" descr="support.jpg"/>
          <p:cNvPicPr>
            <a:picLocks noChangeAspect="1" noChangeArrowheads="1"/>
          </p:cNvPicPr>
          <p:nvPr/>
        </p:nvPicPr>
        <p:blipFill>
          <a:blip r:embed="rId6" cstate="print"/>
          <a:srcRect/>
          <a:stretch>
            <a:fillRect/>
          </a:stretch>
        </p:blipFill>
        <p:spPr bwMode="auto">
          <a:xfrm>
            <a:off x="0" y="5981700"/>
            <a:ext cx="1752600" cy="723900"/>
          </a:xfrm>
          <a:prstGeom prst="rect">
            <a:avLst/>
          </a:prstGeom>
          <a:noFill/>
          <a:ln w="9525">
            <a:noFill/>
            <a:miter lim="800000"/>
            <a:headEnd/>
            <a:tailEnd/>
          </a:ln>
        </p:spPr>
      </p:pic>
      <p:sp>
        <p:nvSpPr>
          <p:cNvPr id="8" name="Rectangle 7"/>
          <p:cNvSpPr/>
          <p:nvPr/>
        </p:nvSpPr>
        <p:spPr>
          <a:xfrm>
            <a:off x="0" y="0"/>
            <a:ext cx="9144000" cy="6858000"/>
          </a:xfrm>
          <a:custGeom>
            <a:avLst/>
            <a:gdLst/>
            <a:ahLst/>
            <a:cxnLst/>
            <a:rect l="l" t="t" r="r" b="b"/>
            <a:pathLst>
              <a:path w="9144000" h="6858000">
                <a:moveTo>
                  <a:pt x="3276600" y="304800"/>
                </a:moveTo>
                <a:lnTo>
                  <a:pt x="3276600" y="6705600"/>
                </a:lnTo>
                <a:lnTo>
                  <a:pt x="4876800" y="6705600"/>
                </a:lnTo>
                <a:lnTo>
                  <a:pt x="4876800" y="304800"/>
                </a:lnTo>
                <a:close/>
                <a:moveTo>
                  <a:pt x="0" y="0"/>
                </a:moveTo>
                <a:lnTo>
                  <a:pt x="9144000" y="0"/>
                </a:lnTo>
                <a:lnTo>
                  <a:pt x="9144000" y="6858000"/>
                </a:lnTo>
                <a:lnTo>
                  <a:pt x="0" y="6858000"/>
                </a:lnTo>
                <a:close/>
              </a:path>
            </a:pathLst>
          </a:custGeom>
          <a:solidFill>
            <a:schemeClr val="tx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888100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679627856"/>
              </p:ext>
            </p:extLst>
          </p:nvPr>
        </p:nvGraphicFramePr>
        <p:xfrm>
          <a:off x="0" y="0"/>
          <a:ext cx="9144000" cy="6675692"/>
        </p:xfrm>
        <a:graphic>
          <a:graphicData uri="http://schemas.openxmlformats.org/drawingml/2006/table">
            <a:tbl>
              <a:tblPr/>
              <a:tblGrid>
                <a:gridCol w="1806575"/>
                <a:gridCol w="1506538"/>
                <a:gridCol w="1504950"/>
                <a:gridCol w="1506537"/>
                <a:gridCol w="1452563"/>
                <a:gridCol w="1366837"/>
              </a:tblGrid>
              <a:tr h="327025">
                <a:tc rowSpan="3">
                  <a:txBody>
                    <a:bodyPr/>
                    <a:lstStyle/>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dirty="0" smtClean="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ts val="1000"/>
                        </a:spcAft>
                        <a:buClrTx/>
                        <a:buSzTx/>
                        <a:buFontTx/>
                        <a:buNone/>
                        <a:tabLst/>
                      </a:pPr>
                      <a:r>
                        <a:rPr kumimoji="0" lang="en-US" sz="1800" b="1" i="0" u="none" strike="noStrike" cap="none" normalizeH="0" baseline="0" dirty="0" smtClean="0">
                          <a:ln>
                            <a:noFill/>
                          </a:ln>
                          <a:solidFill>
                            <a:srgbClr val="000000"/>
                          </a:solidFill>
                          <a:effectLst/>
                          <a:latin typeface="Arial" charset="0"/>
                          <a:ea typeface="Calibri" pitchFamily="-112" charset="0"/>
                          <a:cs typeface="Times New Roman" pitchFamily="-112" charset="0"/>
                        </a:rPr>
                        <a:t>EXPECTATIONS</a:t>
                      </a:r>
                      <a:endParaRPr kumimoji="0" lang="en-US" sz="1100" b="0" i="0" u="none" strike="noStrike" cap="none" normalizeH="0" baseline="0" dirty="0" smtClean="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5">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1" u="none" strike="noStrike" cap="none" normalizeH="0" baseline="0" dirty="0" smtClean="0">
                          <a:ln>
                            <a:noFill/>
                          </a:ln>
                          <a:solidFill>
                            <a:srgbClr val="000000"/>
                          </a:solidFill>
                          <a:effectLst/>
                          <a:latin typeface="Arial" charset="0"/>
                          <a:ea typeface="Calibri" pitchFamily="-112" charset="0"/>
                          <a:cs typeface="Times New Roman" pitchFamily="-112" charset="0"/>
                        </a:rPr>
                        <a:t>Classroom </a:t>
                      </a:r>
                      <a:r>
                        <a:rPr kumimoji="0" lang="en-US" sz="2000" b="1" i="1" u="none" strike="noStrike" cap="none" normalizeH="0" baseline="0" dirty="0" smtClean="0">
                          <a:ln>
                            <a:noFill/>
                          </a:ln>
                          <a:solidFill>
                            <a:srgbClr val="000000"/>
                          </a:solidFill>
                          <a:effectLst/>
                          <a:latin typeface="Arial" charset="0"/>
                          <a:ea typeface="Calibri" pitchFamily="-112" charset="0"/>
                          <a:cs typeface="Times New Roman" pitchFamily="-112" charset="0"/>
                        </a:rPr>
                        <a:t>Matrix</a:t>
                      </a:r>
                      <a:endParaRPr kumimoji="0" lang="en-US" sz="1200" b="0" i="0" u="none" strike="noStrike" cap="none" normalizeH="0" baseline="0" dirty="0" smtClean="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35013">
                <a:tc vMerge="1">
                  <a:txBody>
                    <a:bodyPr/>
                    <a:lstStyle/>
                    <a:p>
                      <a:endParaRPr lang="en-US"/>
                    </a:p>
                  </a:txBody>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rgbClr val="000000"/>
                          </a:solidFill>
                          <a:effectLst/>
                          <a:latin typeface="Arial" charset="0"/>
                          <a:ea typeface="Calibri" pitchFamily="-112" charset="0"/>
                          <a:cs typeface="Times New Roman" pitchFamily="-112" charset="0"/>
                        </a:rPr>
                        <a:t>Class-Wide Rules/Norms</a:t>
                      </a:r>
                      <a:endParaRPr kumimoji="0" lang="en-US" sz="1400" b="0" i="0" u="none" strike="noStrike" cap="none" normalizeH="0" baseline="0" dirty="0" smtClean="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smtClean="0">
                          <a:ln>
                            <a:noFill/>
                          </a:ln>
                          <a:solidFill>
                            <a:srgbClr val="000000"/>
                          </a:solidFill>
                          <a:effectLst/>
                          <a:latin typeface="Arial" charset="0"/>
                          <a:ea typeface="Calibri" pitchFamily="-112" charset="0"/>
                          <a:cs typeface="Times New Roman" pitchFamily="-112" charset="0"/>
                        </a:rPr>
                        <a:t>Arrival</a:t>
                      </a:r>
                      <a:endParaRPr kumimoji="0" lang="en-US" sz="14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smtClean="0">
                          <a:ln>
                            <a:noFill/>
                          </a:ln>
                          <a:solidFill>
                            <a:srgbClr val="000000"/>
                          </a:solidFill>
                          <a:effectLst/>
                          <a:latin typeface="Arial" charset="0"/>
                          <a:ea typeface="Calibri" pitchFamily="-112" charset="0"/>
                          <a:cs typeface="Times New Roman" pitchFamily="-112" charset="0"/>
                        </a:rPr>
                        <a:t>Cooperative</a:t>
                      </a:r>
                      <a:endParaRPr kumimoji="0" lang="en-US" sz="14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smtClean="0">
                          <a:ln>
                            <a:noFill/>
                          </a:ln>
                          <a:solidFill>
                            <a:srgbClr val="000000"/>
                          </a:solidFill>
                          <a:effectLst/>
                          <a:latin typeface="Arial" charset="0"/>
                          <a:ea typeface="Calibri" pitchFamily="-112" charset="0"/>
                          <a:cs typeface="Times New Roman" pitchFamily="-112" charset="0"/>
                        </a:rPr>
                        <a:t>Learning</a:t>
                      </a:r>
                      <a:endParaRPr kumimoji="0" lang="en-US" sz="14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smtClean="0">
                          <a:ln>
                            <a:noFill/>
                          </a:ln>
                          <a:solidFill>
                            <a:srgbClr val="000000"/>
                          </a:solidFill>
                          <a:effectLst/>
                          <a:latin typeface="Arial" charset="0"/>
                          <a:ea typeface="Calibri" pitchFamily="-112" charset="0"/>
                          <a:cs typeface="Times New Roman" pitchFamily="-112" charset="0"/>
                        </a:rPr>
                        <a:t>Groups</a:t>
                      </a:r>
                      <a:endParaRPr kumimoji="0" lang="en-US" sz="14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smtClean="0">
                          <a:ln>
                            <a:noFill/>
                          </a:ln>
                          <a:solidFill>
                            <a:srgbClr val="000000"/>
                          </a:solidFill>
                          <a:effectLst/>
                          <a:latin typeface="Arial" charset="0"/>
                          <a:ea typeface="Calibri" pitchFamily="-112" charset="0"/>
                          <a:cs typeface="Times New Roman" pitchFamily="-112" charset="0"/>
                        </a:rPr>
                        <a:t>Independent</a:t>
                      </a:r>
                      <a:endParaRPr kumimoji="0" lang="en-US" sz="14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smtClean="0">
                          <a:ln>
                            <a:noFill/>
                          </a:ln>
                          <a:solidFill>
                            <a:srgbClr val="000000"/>
                          </a:solidFill>
                          <a:effectLst/>
                          <a:latin typeface="Arial" charset="0"/>
                          <a:ea typeface="Calibri" pitchFamily="-112" charset="0"/>
                          <a:cs typeface="Times New Roman" pitchFamily="-112" charset="0"/>
                        </a:rPr>
                        <a:t>Seat Work</a:t>
                      </a:r>
                      <a:endParaRPr kumimoji="0" lang="en-US" sz="14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smtClean="0">
                          <a:ln>
                            <a:noFill/>
                          </a:ln>
                          <a:solidFill>
                            <a:srgbClr val="000000"/>
                          </a:solidFill>
                          <a:effectLst/>
                          <a:latin typeface="Arial" charset="0"/>
                          <a:ea typeface="Calibri" pitchFamily="-112" charset="0"/>
                          <a:cs typeface="Times New Roman" pitchFamily="-112" charset="0"/>
                        </a:rPr>
                        <a:t>Whole Group</a:t>
                      </a:r>
                      <a:endParaRPr kumimoji="0" lang="en-US" sz="1400" b="0" i="0" u="none" strike="noStrike" cap="none" normalizeH="0" baseline="0" dirty="0" smtClean="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vMerge="1">
                  <a:txBody>
                    <a:bodyPr/>
                    <a:lstStyle/>
                    <a:p>
                      <a:endParaRPr lang="en-US"/>
                    </a:p>
                  </a:txBody>
                  <a:tcPr/>
                </a:tc>
                <a:tc gridSpan="5">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600" b="1" i="1" u="none" strike="noStrike" cap="none" normalizeH="0" baseline="0" dirty="0" smtClean="0">
                          <a:ln>
                            <a:noFill/>
                          </a:ln>
                          <a:solidFill>
                            <a:srgbClr val="000000"/>
                          </a:solidFill>
                          <a:effectLst/>
                          <a:latin typeface="Arial" charset="0"/>
                          <a:ea typeface="Calibri" pitchFamily="-112" charset="0"/>
                          <a:cs typeface="Times New Roman" pitchFamily="-112" charset="0"/>
                        </a:rPr>
                        <a:t>Attention Signal:  Rock and Roll!  When I say, “Rock”, you say “Roll”</a:t>
                      </a:r>
                      <a:endParaRPr kumimoji="0" lang="en-US" sz="1600" b="0" i="0" u="none" strike="noStrike" cap="none" normalizeH="0" baseline="0" dirty="0" smtClean="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09572">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1000" b="1" i="0" u="none" strike="noStrike" cap="none" normalizeH="0" baseline="0" smtClean="0">
                        <a:ln>
                          <a:noFill/>
                        </a:ln>
                        <a:solidFill>
                          <a:srgbClr val="00000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Arial" charset="0"/>
                          <a:ea typeface="Calibri" pitchFamily="-112" charset="0"/>
                          <a:cs typeface="Times New Roman" pitchFamily="-112" charset="0"/>
                        </a:rPr>
                        <a:t>Be Respectful</a:t>
                      </a:r>
                      <a:endParaRPr kumimoji="0" lang="en-US" sz="16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600" b="1" i="0" u="none" strike="noStrike" cap="none" normalizeH="0" baseline="0" dirty="0" smtClean="0">
                          <a:ln>
                            <a:noFill/>
                          </a:ln>
                          <a:solidFill>
                            <a:schemeClr val="tx1"/>
                          </a:solidFill>
                          <a:effectLst/>
                          <a:latin typeface="Calibri" pitchFamily="34" charset="0"/>
                          <a:ea typeface="ＭＳ Ｐゴシック" pitchFamily="-112" charset="-128"/>
                        </a:rPr>
                        <a:t>Use kind words &amp; actions</a:t>
                      </a:r>
                    </a:p>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600" b="1" i="0" u="none" strike="noStrike" cap="none" normalizeH="0" baseline="0" dirty="0" smtClean="0">
                          <a:ln>
                            <a:noFill/>
                          </a:ln>
                          <a:solidFill>
                            <a:schemeClr val="tx2"/>
                          </a:solidFill>
                          <a:effectLst/>
                          <a:latin typeface="Calibri" pitchFamily="34" charset="0"/>
                          <a:ea typeface="ＭＳ Ｐゴシック" pitchFamily="-112" charset="-128"/>
                        </a:rPr>
                        <a:t>Use appropriate voice level</a:t>
                      </a:r>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rPr>
                        <a:t>Enter/exit classroom prepared</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rPr>
                        <a:t>Use inside voice </a:t>
                      </a:r>
                      <a:endParaRPr kumimoji="0" lang="en-US" sz="12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Listen to others</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Accept</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differences</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Encourage</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Others</a:t>
                      </a:r>
                    </a:p>
                    <a:p>
                      <a:pPr marL="233363" marR="0" lvl="0" indent="-115888"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4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rPr>
                        <a:t>Wait your turn to speak</a:t>
                      </a:r>
                      <a:endParaRPr kumimoji="0" lang="en-US" sz="12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rPr>
                        <a:t>Use quiet voice</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rPr>
                        <a:t>Keep your materials in your work area.</a:t>
                      </a:r>
                      <a:endParaRPr kumimoji="0" lang="en-US" sz="12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Eyes/ears on  speaker</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rPr>
                        <a:t>Raise hand to speak</a:t>
                      </a:r>
                      <a:endParaRPr kumimoji="0" lang="en-US" sz="1200" b="1" i="0" u="none" strike="noStrike" cap="none" normalizeH="0" baseline="0" dirty="0" smtClean="0">
                        <a:ln>
                          <a:noFill/>
                        </a:ln>
                        <a:solidFill>
                          <a:schemeClr val="tx2"/>
                        </a:solidFill>
                        <a:effectLst/>
                        <a:latin typeface="Calibri" pitchFamily="-112" charset="0"/>
                        <a:ea typeface="ＭＳ Ｐゴシック" pitchFamily="-112" charset="-128"/>
                        <a:cs typeface="Times New Roman" pitchFamily="-112" charset="0"/>
                      </a:endParaRPr>
                    </a:p>
                    <a:p>
                      <a:pPr marL="342900" marR="0" lvl="0" indent="-342900"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rPr>
                        <a:t>Contribute to learning</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82750">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1000" b="1" i="0" u="none" strike="noStrike" cap="none" normalizeH="0" baseline="0" smtClean="0">
                        <a:ln>
                          <a:noFill/>
                        </a:ln>
                        <a:solidFill>
                          <a:srgbClr val="00000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Arial" charset="0"/>
                          <a:ea typeface="Calibri" pitchFamily="-112" charset="0"/>
                          <a:cs typeface="Times New Roman" pitchFamily="-112" charset="0"/>
                        </a:rPr>
                        <a:t>Be Responsible</a:t>
                      </a:r>
                      <a:endParaRPr kumimoji="0" lang="en-US" sz="1600" b="0" i="0" u="none" strike="noStrike" cap="none" normalizeH="0" baseline="0" smtClean="0">
                        <a:ln>
                          <a:noFill/>
                        </a:ln>
                        <a:solidFill>
                          <a:srgbClr val="00000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600" b="1" i="0" u="none" strike="noStrike" cap="none" normalizeH="0" baseline="0" dirty="0" smtClean="0">
                          <a:ln>
                            <a:noFill/>
                          </a:ln>
                          <a:solidFill>
                            <a:srgbClr val="7030A0"/>
                          </a:solidFill>
                          <a:effectLst/>
                          <a:latin typeface="Calibri" pitchFamily="34" charset="0"/>
                          <a:ea typeface="ＭＳ Ｐゴシック" pitchFamily="-112" charset="-128"/>
                        </a:rPr>
                        <a:t>Follow adult directions</a:t>
                      </a:r>
                    </a:p>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600" b="1" i="0" u="none" strike="noStrike" cap="none" normalizeH="0" baseline="0" dirty="0" smtClean="0">
                          <a:ln>
                            <a:noFill/>
                          </a:ln>
                          <a:solidFill>
                            <a:schemeClr val="tx1"/>
                          </a:solidFill>
                          <a:effectLst/>
                          <a:latin typeface="Calibri" pitchFamily="34" charset="0"/>
                          <a:ea typeface="ＭＳ Ｐゴシック" pitchFamily="-112" charset="-128"/>
                        </a:rPr>
                        <a:t>Take care of materials/equipment</a:t>
                      </a:r>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rPr>
                        <a:t>Place materials in correct area</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rPr>
                        <a:t>Begin warm-up promptly</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smtClean="0">
                          <a:ln>
                            <a:noFill/>
                          </a:ln>
                          <a:solidFill>
                            <a:srgbClr val="000000"/>
                          </a:solidFill>
                          <a:effectLst/>
                          <a:latin typeface="Calibri" pitchFamily="-112" charset="0"/>
                          <a:ea typeface="ＭＳ Ｐゴシック" pitchFamily="-112" charset="-128"/>
                        </a:rPr>
                        <a:t>Use Time Wisely</a:t>
                      </a:r>
                      <a:endParaRPr kumimoji="0" lang="en-US" sz="1200" b="1" i="0" u="none" strike="noStrike" cap="none" normalizeH="0" baseline="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smtClean="0">
                          <a:ln>
                            <a:noFill/>
                          </a:ln>
                          <a:solidFill>
                            <a:srgbClr val="000000"/>
                          </a:solidFill>
                          <a:effectLst/>
                          <a:latin typeface="Calibri" pitchFamily="-112" charset="0"/>
                          <a:ea typeface="ＭＳ Ｐゴシック" pitchFamily="-112" charset="-128"/>
                        </a:rPr>
                        <a:t>Contribute</a:t>
                      </a:r>
                      <a:endParaRPr kumimoji="0" lang="en-US" sz="1200" b="1" i="0" u="none" strike="noStrike" cap="none" normalizeH="0" baseline="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smtClean="0">
                          <a:ln>
                            <a:noFill/>
                          </a:ln>
                          <a:solidFill>
                            <a:srgbClr val="000000"/>
                          </a:solidFill>
                          <a:effectLst/>
                          <a:latin typeface="Calibri" pitchFamily="-112" charset="0"/>
                          <a:ea typeface="ＭＳ Ｐゴシック" pitchFamily="-112" charset="-128"/>
                        </a:rPr>
                        <a:t>Complete your     part</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400" b="1" i="0" u="none" strike="noStrike" cap="none" normalizeH="0" baseline="0" dirty="0" smtClean="0">
                          <a:ln>
                            <a:noFill/>
                          </a:ln>
                          <a:solidFill>
                            <a:schemeClr val="tx1"/>
                          </a:solidFill>
                          <a:effectLst/>
                          <a:latin typeface="Calibri" pitchFamily="-112" charset="0"/>
                          <a:ea typeface="ＭＳ Ｐゴシック" pitchFamily="-112" charset="-128"/>
                        </a:rPr>
                        <a:t>Be a TASK master</a:t>
                      </a:r>
                      <a:endParaRPr kumimoji="0" lang="en-US" sz="12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Use your neighbor</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defRPr/>
                      </a:pPr>
                      <a:r>
                        <a:rPr kumimoji="0" lang="en-US" sz="1600" b="1" i="0" u="none" strike="noStrike" cap="none" normalizeH="0" baseline="0" dirty="0" smtClean="0">
                          <a:ln>
                            <a:noFill/>
                          </a:ln>
                          <a:solidFill>
                            <a:srgbClr val="7030A0"/>
                          </a:solidFill>
                          <a:effectLst/>
                          <a:latin typeface="Calibri" pitchFamily="-112" charset="0"/>
                          <a:ea typeface="ＭＳ Ｐゴシック" pitchFamily="-112" charset="-128"/>
                          <a:cs typeface="Times New Roman" pitchFamily="-112" charset="0"/>
                        </a:rPr>
                        <a:t>Follow directions</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None/>
                        <a:tabLst/>
                      </a:pP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7030A0"/>
                          </a:solidFill>
                          <a:effectLst/>
                          <a:latin typeface="Calibri" pitchFamily="-112" charset="0"/>
                          <a:ea typeface="ＭＳ Ｐゴシック" pitchFamily="-112" charset="-128"/>
                        </a:rPr>
                        <a:t>Follow directions</a:t>
                      </a:r>
                      <a:endParaRPr kumimoji="0" lang="en-US" sz="1200" b="1" i="0" u="none" strike="noStrike" cap="none" normalizeH="0" baseline="0" dirty="0" smtClean="0">
                        <a:ln>
                          <a:noFill/>
                        </a:ln>
                        <a:solidFill>
                          <a:srgbClr val="7030A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Take notes</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rPr>
                        <a:t>Meet your goals</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27200">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smtClean="0">
                        <a:ln>
                          <a:noFill/>
                        </a:ln>
                        <a:solidFill>
                          <a:srgbClr val="00B05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rgbClr val="00B05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rgbClr val="00B050"/>
                          </a:solidFill>
                          <a:effectLst/>
                          <a:latin typeface="Arial" charset="0"/>
                          <a:ea typeface="Calibri" pitchFamily="-112" charset="0"/>
                          <a:cs typeface="Times New Roman" pitchFamily="-112" charset="0"/>
                        </a:rPr>
                        <a:t>Be Safe</a:t>
                      </a:r>
                      <a:endParaRPr kumimoji="0" lang="en-US" sz="1600" b="0" i="0" u="none" strike="noStrike" cap="none" normalizeH="0" baseline="0" smtClean="0">
                        <a:ln>
                          <a:noFill/>
                        </a:ln>
                        <a:solidFill>
                          <a:srgbClr val="00B05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600" b="1" i="0" u="none" strike="noStrike" cap="none" normalizeH="0" baseline="0" dirty="0" smtClean="0">
                          <a:ln>
                            <a:noFill/>
                          </a:ln>
                          <a:solidFill>
                            <a:srgbClr val="FF0000"/>
                          </a:solidFill>
                          <a:effectLst/>
                          <a:latin typeface="Calibri" pitchFamily="34" charset="0"/>
                          <a:ea typeface="ＭＳ Ｐゴシック" pitchFamily="-112" charset="-128"/>
                        </a:rPr>
                        <a:t>Keep hands, feet &amp; objects to self</a:t>
                      </a:r>
                    </a:p>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600" b="1" i="0" u="none" strike="noStrike" cap="none" normalizeH="0" baseline="0" dirty="0" smtClean="0">
                          <a:ln>
                            <a:noFill/>
                          </a:ln>
                          <a:solidFill>
                            <a:srgbClr val="00B050"/>
                          </a:solidFill>
                          <a:effectLst/>
                          <a:latin typeface="Calibri" pitchFamily="34" charset="0"/>
                          <a:ea typeface="ＭＳ Ｐゴシック" pitchFamily="-112" charset="-128"/>
                        </a:rPr>
                        <a:t>Use all equipment &amp; materials appropriately</a:t>
                      </a:r>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smtClean="0">
                          <a:ln>
                            <a:noFill/>
                          </a:ln>
                          <a:solidFill>
                            <a:srgbClr val="000000"/>
                          </a:solidFill>
                          <a:effectLst/>
                          <a:latin typeface="Calibri" pitchFamily="-112" charset="0"/>
                          <a:ea typeface="ＭＳ Ｐゴシック" pitchFamily="-112" charset="-128"/>
                          <a:cs typeface="Times New Roman" pitchFamily="-112" charset="0"/>
                        </a:rPr>
                        <a:t>Walk</a:t>
                      </a:r>
                      <a:endParaRPr kumimoji="0" lang="en-US" sz="1200" b="1" i="0" u="none" strike="noStrike" cap="none" normalizeH="0" baseline="0" dirty="0" smtClean="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B050"/>
                          </a:solidFill>
                          <a:effectLst/>
                          <a:latin typeface="Calibri" pitchFamily="-112" charset="0"/>
                          <a:ea typeface="ＭＳ Ｐゴシック" pitchFamily="-112" charset="-128"/>
                        </a:rPr>
                        <a:t>Use Materials Carefully</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rPr>
                        <a:t>Stay in your designated area</a:t>
                      </a:r>
                      <a:endParaRPr kumimoji="0" lang="en-US" sz="12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FF0000"/>
                          </a:solidFill>
                          <a:effectLst/>
                          <a:latin typeface="Calibri" pitchFamily="-112" charset="0"/>
                          <a:ea typeface="ＭＳ Ｐゴシック" pitchFamily="-112" charset="-128"/>
                          <a:cs typeface="Times New Roman" pitchFamily="-112" charset="0"/>
                        </a:rPr>
                        <a:t>Keep hands, feet, and objects to self</a:t>
                      </a:r>
                      <a:r>
                        <a:rPr kumimoji="0" lang="en-US" sz="1400" b="1" i="0" u="none" strike="noStrike" cap="none" normalizeH="0" baseline="0" dirty="0" smtClean="0">
                          <a:ln>
                            <a:noFill/>
                          </a:ln>
                          <a:solidFill>
                            <a:srgbClr val="FF0000"/>
                          </a:solidFill>
                          <a:effectLst/>
                          <a:latin typeface="Calibri" pitchFamily="-112" charset="0"/>
                          <a:ea typeface="ＭＳ Ｐゴシック" pitchFamily="-112" charset="-128"/>
                        </a:rPr>
                        <a:t> </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rPr>
                        <a:t>Keep 6 feet on the floor</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defRPr/>
                      </a:pPr>
                      <a:r>
                        <a:rPr kumimoji="0" lang="en-US" sz="1200" b="1" i="0" u="none" strike="noStrike" cap="none" normalizeH="0" baseline="0" dirty="0" smtClean="0">
                          <a:ln>
                            <a:noFill/>
                          </a:ln>
                          <a:solidFill>
                            <a:srgbClr val="00B050"/>
                          </a:solidFill>
                          <a:effectLst/>
                          <a:latin typeface="Calibri" pitchFamily="-112" charset="0"/>
                          <a:ea typeface="ＭＳ Ｐゴシック" pitchFamily="-112" charset="-128"/>
                          <a:cs typeface="Times New Roman" pitchFamily="-112" charset="0"/>
                        </a:rPr>
                        <a:t>Keep track of you materials</a:t>
                      </a:r>
                      <a:endParaRPr kumimoji="0" lang="en-US" sz="1100" b="1" i="0" u="none" strike="noStrike" cap="none" normalizeH="0" baseline="0" dirty="0" smtClean="0">
                        <a:ln>
                          <a:noFill/>
                        </a:ln>
                        <a:solidFill>
                          <a:srgbClr val="00B05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None/>
                        <a:tabLst/>
                      </a:pPr>
                      <a:endParaRPr kumimoji="0" lang="en-US" sz="1200" b="1" i="0" u="none" strike="noStrike" cap="none" normalizeH="0" baseline="0" dirty="0" smtClean="0">
                        <a:ln>
                          <a:noFill/>
                        </a:ln>
                        <a:solidFill>
                          <a:schemeClr val="tx1"/>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000000"/>
                          </a:solidFill>
                          <a:effectLst/>
                          <a:latin typeface="Calibri" pitchFamily="-112" charset="0"/>
                          <a:ea typeface="ＭＳ Ｐゴシック" pitchFamily="-112" charset="-128"/>
                        </a:rPr>
                        <a:t>Stay at seat</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smtClean="0">
                          <a:ln>
                            <a:noFill/>
                          </a:ln>
                          <a:solidFill>
                            <a:srgbClr val="FF0000"/>
                          </a:solidFill>
                          <a:effectLst/>
                          <a:latin typeface="Calibri" pitchFamily="-112" charset="0"/>
                          <a:ea typeface="ＭＳ Ｐゴシック" pitchFamily="-112" charset="-128"/>
                          <a:cs typeface="Times New Roman" pitchFamily="-112" charset="0"/>
                        </a:rPr>
                        <a:t>Keep hands, feet, and objects to self</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defRPr/>
                      </a:pPr>
                      <a:r>
                        <a:rPr kumimoji="0" lang="en-US" sz="1400" b="1" i="0" u="none" strike="noStrike" cap="none" normalizeH="0" baseline="0" dirty="0" smtClean="0">
                          <a:ln>
                            <a:noFill/>
                          </a:ln>
                          <a:solidFill>
                            <a:srgbClr val="00B050"/>
                          </a:solidFill>
                          <a:effectLst/>
                          <a:latin typeface="Calibri" pitchFamily="-112" charset="0"/>
                          <a:ea typeface="ＭＳ Ｐゴシック" pitchFamily="-112" charset="-128"/>
                          <a:cs typeface="Times New Roman" pitchFamily="-112" charset="0"/>
                        </a:rPr>
                        <a:t>Put all materials not in use in desk</a:t>
                      </a:r>
                      <a:r>
                        <a:rPr kumimoji="0" lang="en-US" sz="1400" b="1" i="0" u="none" strike="noStrike" cap="none" normalizeH="0" baseline="0" dirty="0" smtClean="0">
                          <a:ln>
                            <a:noFill/>
                          </a:ln>
                          <a:solidFill>
                            <a:srgbClr val="00B050"/>
                          </a:solidFill>
                          <a:effectLst/>
                          <a:latin typeface="Calibri" pitchFamily="-112" charset="0"/>
                          <a:ea typeface="ＭＳ Ｐゴシック" pitchFamily="-112" charset="-128"/>
                        </a:rPr>
                        <a:t> </a:t>
                      </a:r>
                      <a:endParaRPr kumimoji="0" lang="en-US" sz="1200" b="1" i="0" u="none" strike="noStrike" cap="none" normalizeH="0" baseline="0" dirty="0" smtClean="0">
                        <a:ln>
                          <a:noFill/>
                        </a:ln>
                        <a:solidFill>
                          <a:srgbClr val="00B05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None/>
                        <a:tabLst/>
                      </a:pPr>
                      <a:r>
                        <a:rPr kumimoji="0" lang="en-US" sz="1400" b="1" i="0" u="none" strike="noStrike" cap="none" normalizeH="0" baseline="0" dirty="0" smtClean="0">
                          <a:ln>
                            <a:noFill/>
                          </a:ln>
                          <a:solidFill>
                            <a:srgbClr val="FF0000"/>
                          </a:solidFill>
                          <a:effectLst/>
                          <a:latin typeface="Calibri" pitchFamily="-112" charset="0"/>
                          <a:ea typeface="ＭＳ Ｐゴシック" pitchFamily="-112" charset="-128"/>
                        </a:rPr>
                        <a:t> </a:t>
                      </a:r>
                      <a:endParaRPr kumimoji="0" lang="en-US" sz="1200" b="1" i="0" u="none" strike="noStrike" cap="none" normalizeH="0" baseline="0" dirty="0" smtClean="0">
                        <a:ln>
                          <a:noFill/>
                        </a:ln>
                        <a:solidFill>
                          <a:srgbClr val="FF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5" name="Picture 3" descr="reach 4.jpg"/>
          <p:cNvPicPr>
            <a:picLocks noChangeAspect="1" noChangeArrowheads="1"/>
          </p:cNvPicPr>
          <p:nvPr/>
        </p:nvPicPr>
        <p:blipFill>
          <a:blip r:embed="rId4" cstate="print"/>
          <a:srcRect/>
          <a:stretch>
            <a:fillRect/>
          </a:stretch>
        </p:blipFill>
        <p:spPr bwMode="auto">
          <a:xfrm>
            <a:off x="76200" y="2514600"/>
            <a:ext cx="1714500" cy="619125"/>
          </a:xfrm>
          <a:prstGeom prst="rect">
            <a:avLst/>
          </a:prstGeom>
          <a:noFill/>
          <a:ln w="9525">
            <a:noFill/>
            <a:miter lim="800000"/>
            <a:headEnd/>
            <a:tailEnd/>
          </a:ln>
        </p:spPr>
      </p:pic>
      <p:pic>
        <p:nvPicPr>
          <p:cNvPr id="6" name="Picture 2" descr="teach2.jpg"/>
          <p:cNvPicPr>
            <a:picLocks noChangeAspect="1" noChangeArrowheads="1"/>
          </p:cNvPicPr>
          <p:nvPr/>
        </p:nvPicPr>
        <p:blipFill>
          <a:blip r:embed="rId5" cstate="print"/>
          <a:srcRect/>
          <a:stretch>
            <a:fillRect/>
          </a:stretch>
        </p:blipFill>
        <p:spPr bwMode="auto">
          <a:xfrm>
            <a:off x="0" y="4419600"/>
            <a:ext cx="1781175" cy="533400"/>
          </a:xfrm>
          <a:prstGeom prst="rect">
            <a:avLst/>
          </a:prstGeom>
          <a:noFill/>
          <a:ln w="9525">
            <a:noFill/>
            <a:miter lim="800000"/>
            <a:headEnd/>
            <a:tailEnd/>
          </a:ln>
        </p:spPr>
      </p:pic>
      <p:pic>
        <p:nvPicPr>
          <p:cNvPr id="7" name="Picture 1" descr="support.jpg"/>
          <p:cNvPicPr>
            <a:picLocks noChangeAspect="1" noChangeArrowheads="1"/>
          </p:cNvPicPr>
          <p:nvPr/>
        </p:nvPicPr>
        <p:blipFill>
          <a:blip r:embed="rId6" cstate="print"/>
          <a:srcRect/>
          <a:stretch>
            <a:fillRect/>
          </a:stretch>
        </p:blipFill>
        <p:spPr bwMode="auto">
          <a:xfrm>
            <a:off x="0" y="5981700"/>
            <a:ext cx="1752600" cy="723900"/>
          </a:xfrm>
          <a:prstGeom prst="rect">
            <a:avLst/>
          </a:prstGeom>
          <a:noFill/>
          <a:ln w="9525">
            <a:noFill/>
            <a:miter lim="800000"/>
            <a:headEnd/>
            <a:tailEnd/>
          </a:ln>
        </p:spPr>
      </p:pic>
      <p:sp>
        <p:nvSpPr>
          <p:cNvPr id="8" name="Rectangle 7"/>
          <p:cNvSpPr/>
          <p:nvPr/>
        </p:nvSpPr>
        <p:spPr>
          <a:xfrm>
            <a:off x="-60960" y="0"/>
            <a:ext cx="9204960" cy="6888480"/>
          </a:xfrm>
          <a:custGeom>
            <a:avLst/>
            <a:gdLst/>
            <a:ahLst/>
            <a:cxnLst/>
            <a:rect l="l" t="t" r="r" b="b"/>
            <a:pathLst>
              <a:path w="9159240" h="6888480">
                <a:moveTo>
                  <a:pt x="1805940" y="335280"/>
                </a:moveTo>
                <a:lnTo>
                  <a:pt x="1805940" y="6736080"/>
                </a:lnTo>
                <a:lnTo>
                  <a:pt x="3368040" y="6736080"/>
                </a:lnTo>
                <a:lnTo>
                  <a:pt x="3368040" y="335280"/>
                </a:lnTo>
                <a:close/>
                <a:moveTo>
                  <a:pt x="0" y="0"/>
                </a:moveTo>
                <a:lnTo>
                  <a:pt x="9159240" y="0"/>
                </a:lnTo>
                <a:lnTo>
                  <a:pt x="9159240" y="6888480"/>
                </a:lnTo>
                <a:lnTo>
                  <a:pt x="0" y="6888480"/>
                </a:lnTo>
                <a:close/>
              </a:path>
            </a:pathLst>
          </a:custGeom>
          <a:solidFill>
            <a:schemeClr val="tx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602909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63489" y="228600"/>
            <a:ext cx="8915400" cy="914400"/>
          </a:xfrm>
          <a:prstGeom prst="rect">
            <a:avLst/>
          </a:prstGeom>
        </p:spPr>
        <p:txBody>
          <a:bodyPr>
            <a:noAutofit/>
          </a:bodyPr>
          <a:lstStyle/>
          <a:p>
            <a:pPr algn="l"/>
            <a:r>
              <a:rPr lang="en-US" dirty="0" smtClean="0"/>
              <a:t/>
            </a:r>
            <a:br>
              <a:rPr lang="en-US" dirty="0" smtClean="0"/>
            </a:br>
            <a:r>
              <a:rPr lang="en-US" dirty="0" smtClean="0"/>
              <a:t>Creating Your </a:t>
            </a:r>
            <a:r>
              <a:rPr lang="en-US" dirty="0" smtClean="0"/>
              <a:t>Classroom Rules</a:t>
            </a:r>
            <a:endParaRPr lang="en-US" dirty="0"/>
          </a:p>
        </p:txBody>
      </p:sp>
      <p:sp>
        <p:nvSpPr>
          <p:cNvPr id="4" name="TextBox 3"/>
          <p:cNvSpPr txBox="1"/>
          <p:nvPr/>
        </p:nvSpPr>
        <p:spPr>
          <a:xfrm>
            <a:off x="762000" y="1905000"/>
            <a:ext cx="8327536" cy="3046988"/>
          </a:xfrm>
          <a:prstGeom prst="rect">
            <a:avLst/>
          </a:prstGeom>
          <a:noFill/>
        </p:spPr>
        <p:txBody>
          <a:bodyPr wrap="none" rtlCol="0">
            <a:spAutoFit/>
          </a:bodyPr>
          <a:lstStyle/>
          <a:p>
            <a:endParaRPr lang="en-US" sz="3200" dirty="0" smtClean="0">
              <a:latin typeface="Calibri" panose="020F0502020204030204" pitchFamily="34" charset="0"/>
            </a:endParaRPr>
          </a:p>
          <a:p>
            <a:pPr>
              <a:buFont typeface="Arial" pitchFamily="34" charset="0"/>
              <a:buChar char="•"/>
            </a:pPr>
            <a:r>
              <a:rPr lang="en-US" sz="3200" dirty="0" smtClean="0">
                <a:latin typeface="Calibri" panose="020F0502020204030204" pitchFamily="34" charset="0"/>
              </a:rPr>
              <a:t>Develop classroom rules for one activity in your </a:t>
            </a:r>
          </a:p>
          <a:p>
            <a:r>
              <a:rPr lang="en-US" sz="3200" dirty="0" smtClean="0">
                <a:latin typeface="Calibri" panose="020F0502020204030204" pitchFamily="34" charset="0"/>
              </a:rPr>
              <a:t>classroom</a:t>
            </a:r>
            <a:r>
              <a:rPr lang="en-US" sz="3200" dirty="0" smtClean="0">
                <a:latin typeface="Calibri" panose="020F0502020204030204" pitchFamily="34" charset="0"/>
              </a:rPr>
              <a:t>.</a:t>
            </a:r>
          </a:p>
          <a:p>
            <a:pPr>
              <a:buFont typeface="Arial" pitchFamily="34" charset="0"/>
              <a:buChar char="•"/>
            </a:pPr>
            <a:endParaRPr lang="en-US" sz="3200" dirty="0" smtClean="0">
              <a:latin typeface="Calibri" panose="020F0502020204030204" pitchFamily="34" charset="0"/>
            </a:endParaRPr>
          </a:p>
          <a:p>
            <a:pPr>
              <a:buFont typeface="Arial" pitchFamily="34" charset="0"/>
              <a:buChar char="•"/>
            </a:pPr>
            <a:endParaRPr lang="en-US" sz="3200" dirty="0" smtClean="0">
              <a:latin typeface="Calibri" panose="020F0502020204030204" pitchFamily="34" charset="0"/>
            </a:endParaRPr>
          </a:p>
          <a:p>
            <a:endParaRPr lang="en-US" sz="3200" dirty="0">
              <a:latin typeface="Calibri" panose="020F0502020204030204" pitchFamily="34" charset="0"/>
            </a:endParaRPr>
          </a:p>
        </p:txBody>
      </p:sp>
    </p:spTree>
    <p:custDataLst>
      <p:tags r:id="rId1"/>
    </p:custDataLst>
    <p:extLst>
      <p:ext uri="{BB962C8B-B14F-4D97-AF65-F5344CB8AC3E}">
        <p14:creationId xmlns:p14="http://schemas.microsoft.com/office/powerpoint/2010/main" val="3037286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90600" y="1153775"/>
            <a:ext cx="7315200" cy="4570750"/>
          </a:xfrm>
          <a:prstGeom prst="rect">
            <a:avLst/>
          </a:prstGeom>
        </p:spPr>
      </p:pic>
      <p:sp>
        <p:nvSpPr>
          <p:cNvPr id="3" name="Rectangle 2"/>
          <p:cNvSpPr/>
          <p:nvPr/>
        </p:nvSpPr>
        <p:spPr>
          <a:xfrm>
            <a:off x="2286000" y="3105835"/>
            <a:ext cx="5334000" cy="769441"/>
          </a:xfrm>
          <a:prstGeom prst="rect">
            <a:avLst/>
          </a:prstGeom>
        </p:spPr>
        <p:txBody>
          <a:bodyPr wrap="square">
            <a:spAutoFit/>
          </a:bodyPr>
          <a:lstStyle/>
          <a:p>
            <a:r>
              <a:rPr lang="en-US" sz="4400" b="1" dirty="0" smtClean="0">
                <a:solidFill>
                  <a:schemeClr val="bg1"/>
                </a:solidFill>
                <a:latin typeface="Calibri" panose="020F0502020204030204" pitchFamily="34" charset="0"/>
              </a:rPr>
              <a:t>Teaching Procedures</a:t>
            </a:r>
            <a:endParaRPr lang="en-US" sz="44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20641585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71600" y="1524000"/>
            <a:ext cx="1863420" cy="1446550"/>
          </a:xfrm>
          <a:prstGeom prst="rect">
            <a:avLst/>
          </a:prstGeom>
          <a:noFill/>
        </p:spPr>
        <p:txBody>
          <a:bodyPr wrap="square" rtlCol="0">
            <a:spAutoFit/>
          </a:bodyPr>
          <a:lstStyle/>
          <a:p>
            <a:r>
              <a:rPr lang="en-US" sz="8800" dirty="0" smtClean="0"/>
              <a:t>We</a:t>
            </a:r>
            <a:endParaRPr lang="en-US" sz="8800" b="1" dirty="0"/>
          </a:p>
        </p:txBody>
      </p:sp>
      <p:sp>
        <p:nvSpPr>
          <p:cNvPr id="4" name="Rectangle 3"/>
          <p:cNvSpPr/>
          <p:nvPr/>
        </p:nvSpPr>
        <p:spPr>
          <a:xfrm>
            <a:off x="3235020" y="1524000"/>
            <a:ext cx="5908980" cy="1446550"/>
          </a:xfrm>
          <a:prstGeom prst="rect">
            <a:avLst/>
          </a:prstGeom>
        </p:spPr>
        <p:txBody>
          <a:bodyPr wrap="square">
            <a:spAutoFit/>
          </a:bodyPr>
          <a:lstStyle/>
          <a:p>
            <a:r>
              <a:rPr lang="en-US" sz="8800" b="1" dirty="0" smtClean="0"/>
              <a:t>Teach</a:t>
            </a:r>
            <a:endParaRPr lang="en-US" sz="8800" b="1" dirty="0"/>
          </a:p>
        </p:txBody>
      </p:sp>
      <p:sp>
        <p:nvSpPr>
          <p:cNvPr id="7" name="Rectangle 6"/>
          <p:cNvSpPr/>
          <p:nvPr/>
        </p:nvSpPr>
        <p:spPr>
          <a:xfrm>
            <a:off x="3235020" y="1524000"/>
            <a:ext cx="6823380" cy="1446550"/>
          </a:xfrm>
          <a:prstGeom prst="rect">
            <a:avLst/>
          </a:prstGeom>
        </p:spPr>
        <p:txBody>
          <a:bodyPr wrap="square">
            <a:spAutoFit/>
          </a:bodyPr>
          <a:lstStyle/>
          <a:p>
            <a:r>
              <a:rPr lang="en-US" sz="8800" b="1" dirty="0" smtClean="0"/>
              <a:t>…Teach?</a:t>
            </a:r>
            <a:endParaRPr lang="en-US" sz="8800" b="1" dirty="0"/>
          </a:p>
        </p:txBody>
      </p:sp>
      <p:sp>
        <p:nvSpPr>
          <p:cNvPr id="8" name="Rectangle 7"/>
          <p:cNvSpPr/>
          <p:nvPr/>
        </p:nvSpPr>
        <p:spPr>
          <a:xfrm>
            <a:off x="3235020" y="1524000"/>
            <a:ext cx="6823380" cy="1446550"/>
          </a:xfrm>
          <a:prstGeom prst="rect">
            <a:avLst/>
          </a:prstGeom>
        </p:spPr>
        <p:txBody>
          <a:bodyPr wrap="square">
            <a:spAutoFit/>
          </a:bodyPr>
          <a:lstStyle/>
          <a:p>
            <a:r>
              <a:rPr lang="en-US" sz="8800" b="1" dirty="0" smtClean="0"/>
              <a:t>…Punish?</a:t>
            </a:r>
            <a:endParaRPr lang="en-US" sz="8800" b="1" dirty="0"/>
          </a:p>
        </p:txBody>
      </p:sp>
      <p:sp>
        <p:nvSpPr>
          <p:cNvPr id="6" name="TextBox 5"/>
          <p:cNvSpPr txBox="1"/>
          <p:nvPr/>
        </p:nvSpPr>
        <p:spPr>
          <a:xfrm>
            <a:off x="1649594" y="302746"/>
            <a:ext cx="4572000" cy="707886"/>
          </a:xfrm>
          <a:prstGeom prst="rect">
            <a:avLst/>
          </a:prstGeom>
          <a:noFill/>
        </p:spPr>
        <p:txBody>
          <a:bodyPr wrap="square" rtlCol="0">
            <a:spAutoFit/>
          </a:bodyPr>
          <a:lstStyle/>
          <a:p>
            <a:r>
              <a:rPr lang="en-US" sz="4000" dirty="0" smtClean="0">
                <a:latin typeface="Calibri" panose="020F0502020204030204" pitchFamily="34" charset="0"/>
              </a:rPr>
              <a:t>Teaching Procedures</a:t>
            </a:r>
            <a:endParaRPr lang="en-US" sz="4000" dirty="0">
              <a:latin typeface="Calibri" panose="020F0502020204030204" pitchFamily="34" charset="0"/>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1"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2"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3"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par>
                                <p:cTn id="25" presetID="10" presetClass="exit" presetSubtype="0" fill="hold" grpId="4" nodeType="withEffect">
                                  <p:stCondLst>
                                    <p:cond delay="0"/>
                                  </p:stCondLst>
                                  <p:childTnLst>
                                    <p:animEffect transition="out" filter="fade">
                                      <p:cBhvr>
                                        <p:cTn id="26" dur="500"/>
                                        <p:tgtEl>
                                          <p:spTgt spid="4"/>
                                        </p:tgtEl>
                                      </p:cBhvr>
                                    </p:animEffect>
                                    <p:set>
                                      <p:cBhvr>
                                        <p:cTn id="27" dur="1" fill="hold">
                                          <p:stCondLst>
                                            <p:cond delay="499"/>
                                          </p:stCondLst>
                                        </p:cTn>
                                        <p:tgtEl>
                                          <p:spTgt spid="4"/>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xit" presetSubtype="0" fill="hold" grpId="1" nodeType="withEffect">
                                  <p:stCondLst>
                                    <p:cond delay="0"/>
                                  </p:stCondLst>
                                  <p:childTnLst>
                                    <p:animEffect transition="out" filter="fade">
                                      <p:cBhvr>
                                        <p:cTn id="34" dur="500"/>
                                        <p:tgtEl>
                                          <p:spTgt spid="7"/>
                                        </p:tgtEl>
                                      </p:cBhvr>
                                    </p:animEffect>
                                    <p:set>
                                      <p:cBhvr>
                                        <p:cTn id="35" dur="1" fill="hold">
                                          <p:stCondLst>
                                            <p:cond delay="499"/>
                                          </p:stCondLst>
                                        </p:cTn>
                                        <p:tgtEl>
                                          <p:spTgt spid="7"/>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4" grpId="2"/>
      <p:bldP spid="4" grpId="3"/>
      <p:bldP spid="4" grpId="4"/>
      <p:bldP spid="7" grpId="0"/>
      <p:bldP spid="7" grpId="1"/>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idx="4294967295"/>
            <p:custDataLst>
              <p:tags r:id="rId2"/>
            </p:custDataLst>
          </p:nvPr>
        </p:nvSpPr>
        <p:spPr>
          <a:xfrm>
            <a:off x="0" y="-609600"/>
            <a:ext cx="9144000" cy="1500188"/>
          </a:xfrm>
          <a:prstGeom prst="rect">
            <a:avLst/>
          </a:prstGeom>
        </p:spPr>
        <p:txBody>
          <a:bodyPr rtlCol="0">
            <a:normAutofit/>
          </a:bodyPr>
          <a:lstStyle/>
          <a:p>
            <a:pPr algn="ctr" eaLnBrk="1" fontAlgn="auto" hangingPunct="1">
              <a:spcAft>
                <a:spcPts val="0"/>
              </a:spcAft>
              <a:defRPr/>
            </a:pPr>
            <a:r>
              <a:rPr lang="en-US" sz="4000" dirty="0">
                <a:ea typeface="ＭＳ Ｐゴシック" pitchFamily="-112" charset="-128"/>
                <a:cs typeface="ＭＳ Ｐゴシック" pitchFamily="-112" charset="-128"/>
              </a:rPr>
              <a:t>Why </a:t>
            </a:r>
            <a:r>
              <a:rPr lang="en-US" sz="4000" dirty="0" smtClean="0">
                <a:ea typeface="ＭＳ Ｐゴシック" pitchFamily="-112" charset="-128"/>
                <a:cs typeface="ＭＳ Ｐゴシック" pitchFamily="-112" charset="-128"/>
              </a:rPr>
              <a:t>Teach </a:t>
            </a:r>
            <a:r>
              <a:rPr lang="en-US" sz="4000" dirty="0">
                <a:ea typeface="ＭＳ Ｐゴシック" pitchFamily="-112" charset="-128"/>
                <a:cs typeface="ＭＳ Ｐゴシック" pitchFamily="-112" charset="-128"/>
              </a:rPr>
              <a:t>Behavior?</a:t>
            </a:r>
          </a:p>
        </p:txBody>
      </p:sp>
      <p:sp>
        <p:nvSpPr>
          <p:cNvPr id="16387" name="Rectangle 3"/>
          <p:cNvSpPr>
            <a:spLocks noGrp="1" noChangeArrowheads="1"/>
          </p:cNvSpPr>
          <p:nvPr>
            <p:ph type="body" sz="half" idx="4294967295"/>
            <p:custDataLst>
              <p:tags r:id="rId3"/>
            </p:custDataLst>
          </p:nvPr>
        </p:nvSpPr>
        <p:spPr>
          <a:xfrm>
            <a:off x="457200" y="1550507"/>
            <a:ext cx="8229600" cy="1752600"/>
          </a:xfrm>
          <a:prstGeom prst="rect">
            <a:avLst/>
          </a:prstGeom>
        </p:spPr>
        <p:txBody>
          <a:bodyPr>
            <a:noAutofit/>
          </a:bodyPr>
          <a:lstStyle/>
          <a:p>
            <a:pPr marL="0" indent="0" eaLnBrk="1" hangingPunct="1">
              <a:lnSpc>
                <a:spcPct val="110000"/>
              </a:lnSpc>
              <a:spcBef>
                <a:spcPts val="0"/>
              </a:spcBef>
              <a:spcAft>
                <a:spcPts val="1800"/>
              </a:spcAft>
              <a:buNone/>
            </a:pPr>
            <a:r>
              <a:rPr lang="en-US" dirty="0" smtClean="0"/>
              <a:t>Behaviors are </a:t>
            </a:r>
            <a:r>
              <a:rPr lang="en-US" b="1" dirty="0" smtClean="0"/>
              <a:t>prerequisites</a:t>
            </a:r>
            <a:r>
              <a:rPr lang="en-US" dirty="0" smtClean="0"/>
              <a:t> for academics</a:t>
            </a:r>
          </a:p>
          <a:p>
            <a:pPr marL="0" indent="0" eaLnBrk="1" hangingPunct="1">
              <a:lnSpc>
                <a:spcPct val="110000"/>
              </a:lnSpc>
              <a:spcBef>
                <a:spcPts val="0"/>
              </a:spcBef>
              <a:spcAft>
                <a:spcPts val="1800"/>
              </a:spcAft>
              <a:buNone/>
            </a:pPr>
            <a:r>
              <a:rPr lang="en-US" dirty="0" smtClean="0"/>
              <a:t>Procedures and routines create </a:t>
            </a:r>
            <a:r>
              <a:rPr lang="en-US" b="1" dirty="0" smtClean="0"/>
              <a:t>structure</a:t>
            </a:r>
          </a:p>
          <a:p>
            <a:pPr marL="0" indent="0" eaLnBrk="1" hangingPunct="1">
              <a:lnSpc>
                <a:spcPct val="110000"/>
              </a:lnSpc>
              <a:spcBef>
                <a:spcPts val="0"/>
              </a:spcBef>
              <a:spcAft>
                <a:spcPts val="1800"/>
              </a:spcAft>
              <a:buNone/>
            </a:pPr>
            <a:r>
              <a:rPr lang="en-US" b="1" dirty="0" smtClean="0"/>
              <a:t>Repetition</a:t>
            </a:r>
            <a:r>
              <a:rPr lang="en-US" dirty="0" smtClean="0"/>
              <a:t> is key to learning new skills</a:t>
            </a:r>
          </a:p>
          <a:p>
            <a:pPr eaLnBrk="1" hangingPunct="1">
              <a:lnSpc>
                <a:spcPct val="90000"/>
              </a:lnSpc>
            </a:pPr>
            <a:endParaRPr lang="en-US" i="1" dirty="0" smtClean="0"/>
          </a:p>
        </p:txBody>
      </p:sp>
      <p:sp>
        <p:nvSpPr>
          <p:cNvPr id="3" name="TextBox 2"/>
          <p:cNvSpPr txBox="1"/>
          <p:nvPr/>
        </p:nvSpPr>
        <p:spPr>
          <a:xfrm>
            <a:off x="1752600" y="3945776"/>
            <a:ext cx="1371600" cy="1323439"/>
          </a:xfrm>
          <a:prstGeom prst="rect">
            <a:avLst/>
          </a:prstGeom>
          <a:noFill/>
        </p:spPr>
        <p:txBody>
          <a:bodyPr wrap="square" rtlCol="0">
            <a:spAutoFit/>
          </a:bodyPr>
          <a:lstStyle/>
          <a:p>
            <a:r>
              <a:rPr lang="en-US" sz="8000" dirty="0" smtClean="0"/>
              <a:t>8x</a:t>
            </a:r>
            <a:endParaRPr lang="en-US" sz="8000" dirty="0"/>
          </a:p>
        </p:txBody>
      </p:sp>
      <p:sp>
        <p:nvSpPr>
          <p:cNvPr id="7" name="TextBox 6"/>
          <p:cNvSpPr txBox="1"/>
          <p:nvPr/>
        </p:nvSpPr>
        <p:spPr>
          <a:xfrm>
            <a:off x="4591050" y="3676471"/>
            <a:ext cx="2743200" cy="1862048"/>
          </a:xfrm>
          <a:prstGeom prst="rect">
            <a:avLst/>
          </a:prstGeom>
          <a:noFill/>
        </p:spPr>
        <p:txBody>
          <a:bodyPr wrap="square" rtlCol="0">
            <a:spAutoFit/>
          </a:bodyPr>
          <a:lstStyle/>
          <a:p>
            <a:r>
              <a:rPr lang="en-US" sz="11500" b="1" dirty="0" smtClean="0"/>
              <a:t>28x</a:t>
            </a:r>
            <a:endParaRPr lang="en-US" sz="11500" b="1"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fade">
                                      <p:cBhvr>
                                        <p:cTn id="7" dur="500"/>
                                        <p:tgtEl>
                                          <p:spTgt spid="16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fade">
                                      <p:cBhvr>
                                        <p:cTn id="12" dur="500"/>
                                        <p:tgtEl>
                                          <p:spTgt spid="163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animEffect transition="in" filter="fade">
                                      <p:cBhvr>
                                        <p:cTn id="17" dur="500"/>
                                        <p:tgtEl>
                                          <p:spTgt spid="163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2000"/>
                                        <p:tgtEl>
                                          <p:spTgt spid="7"/>
                                        </p:tgtEl>
                                      </p:cBhvr>
                                    </p:animEffect>
                                  </p:childTnLst>
                                </p:cTn>
                              </p:par>
                              <p:par>
                                <p:cTn id="28" presetID="42" presetClass="path" presetSubtype="0" accel="50000" decel="50000" fill="hold" grpId="1" nodeType="withEffect">
                                  <p:stCondLst>
                                    <p:cond delay="0"/>
                                  </p:stCondLst>
                                  <p:childTnLst>
                                    <p:animMotion origin="layout" path="M 1.11022E-16 4.81481E-6 L -0.15 0.0037 " pathEditMode="relative" rAng="0" ptsTypes="AA">
                                      <p:cBhvr>
                                        <p:cTn id="29" dur="2000" spd="-100000" fill="hold"/>
                                        <p:tgtEl>
                                          <p:spTgt spid="7"/>
                                        </p:tgtEl>
                                        <p:attrNameLst>
                                          <p:attrName>ppt_x</p:attrName>
                                          <p:attrName>ppt_y</p:attrName>
                                        </p:attrNameLst>
                                      </p:cBhvr>
                                      <p:rCtr x="-7500" y="185"/>
                                    </p:animMotion>
                                  </p:childTnLst>
                                </p:cTn>
                              </p:par>
                              <p:par>
                                <p:cTn id="30" presetID="10" presetClass="exit" presetSubtype="0" fill="hold" grpId="1" nodeType="withEffect">
                                  <p:stCondLst>
                                    <p:cond delay="0"/>
                                  </p:stCondLst>
                                  <p:childTnLst>
                                    <p:animEffect transition="out" filter="fade">
                                      <p:cBhvr>
                                        <p:cTn id="31" dur="500"/>
                                        <p:tgtEl>
                                          <p:spTgt spid="3"/>
                                        </p:tgtEl>
                                      </p:cBhvr>
                                    </p:animEffect>
                                    <p:set>
                                      <p:cBhvr>
                                        <p:cTn id="32"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P spid="3" grpId="0"/>
      <p:bldP spid="3" grpId="1"/>
      <p:bldP spid="7" grpId="0"/>
      <p:bldP spid="7"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3"/>
          <p:cNvSpPr>
            <a:spLocks noGrp="1"/>
          </p:cNvSpPr>
          <p:nvPr>
            <p:ph type="title" idx="4294967295"/>
          </p:nvPr>
        </p:nvSpPr>
        <p:spPr>
          <a:xfrm>
            <a:off x="1409700" y="0"/>
            <a:ext cx="8229600" cy="1143000"/>
          </a:xfrm>
          <a:prstGeom prst="rect">
            <a:avLst/>
          </a:prstGeom>
        </p:spPr>
        <p:txBody>
          <a:bodyPr/>
          <a:lstStyle/>
          <a:p>
            <a:pPr eaLnBrk="1" hangingPunct="1"/>
            <a:r>
              <a:rPr lang="en-US" dirty="0" smtClean="0"/>
              <a:t>Procedures </a:t>
            </a:r>
          </a:p>
        </p:txBody>
      </p:sp>
      <p:sp>
        <p:nvSpPr>
          <p:cNvPr id="35842" name="Rectangle 3"/>
          <p:cNvSpPr>
            <a:spLocks noGrp="1" noChangeArrowheads="1"/>
          </p:cNvSpPr>
          <p:nvPr>
            <p:ph idx="4294967295"/>
          </p:nvPr>
        </p:nvSpPr>
        <p:spPr>
          <a:xfrm>
            <a:off x="786765" y="1615380"/>
            <a:ext cx="7086600" cy="4800600"/>
          </a:xfrm>
          <a:prstGeom prst="rect">
            <a:avLst/>
          </a:prstGeom>
        </p:spPr>
        <p:txBody>
          <a:bodyPr>
            <a:normAutofit fontScale="92500" lnSpcReduction="20000"/>
          </a:bodyPr>
          <a:lstStyle/>
          <a:p>
            <a:pPr marL="0" indent="0" eaLnBrk="1" hangingPunct="1">
              <a:lnSpc>
                <a:spcPct val="90000"/>
              </a:lnSpc>
              <a:buNone/>
            </a:pPr>
            <a:r>
              <a:rPr lang="en-US" sz="3500" dirty="0" smtClean="0">
                <a:solidFill>
                  <a:srgbClr val="000000"/>
                </a:solidFill>
              </a:rPr>
              <a:t>Define and teach </a:t>
            </a:r>
            <a:r>
              <a:rPr lang="en-US" sz="3500" dirty="0" smtClean="0">
                <a:solidFill>
                  <a:srgbClr val="000000"/>
                </a:solidFill>
              </a:rPr>
              <a:t>classroom procedures</a:t>
            </a:r>
            <a:endParaRPr lang="en-US" sz="3500" dirty="0" smtClean="0">
              <a:solidFill>
                <a:srgbClr val="000000"/>
              </a:solidFill>
            </a:endParaRPr>
          </a:p>
          <a:p>
            <a:pPr lvl="2" eaLnBrk="1" hangingPunct="1">
              <a:lnSpc>
                <a:spcPct val="90000"/>
              </a:lnSpc>
            </a:pPr>
            <a:r>
              <a:rPr lang="en-US" sz="2200" b="1" dirty="0" smtClean="0">
                <a:solidFill>
                  <a:srgbClr val="000000"/>
                </a:solidFill>
              </a:rPr>
              <a:t>How</a:t>
            </a:r>
            <a:r>
              <a:rPr lang="en-US" sz="2200" dirty="0" smtClean="0">
                <a:solidFill>
                  <a:srgbClr val="000000"/>
                </a:solidFill>
              </a:rPr>
              <a:t> to enter class and begin to work</a:t>
            </a:r>
          </a:p>
          <a:p>
            <a:pPr lvl="2" eaLnBrk="1" hangingPunct="1">
              <a:lnSpc>
                <a:spcPct val="90000"/>
              </a:lnSpc>
            </a:pPr>
            <a:r>
              <a:rPr lang="en-US" sz="2200" b="1" dirty="0" smtClean="0">
                <a:solidFill>
                  <a:srgbClr val="000000"/>
                </a:solidFill>
              </a:rPr>
              <a:t>How</a:t>
            </a:r>
            <a:r>
              <a:rPr lang="en-US" sz="2200" dirty="0" smtClean="0">
                <a:solidFill>
                  <a:srgbClr val="000000"/>
                </a:solidFill>
              </a:rPr>
              <a:t> to predict the schedule for the day</a:t>
            </a:r>
          </a:p>
          <a:p>
            <a:pPr lvl="2" eaLnBrk="1" hangingPunct="1">
              <a:lnSpc>
                <a:spcPct val="90000"/>
              </a:lnSpc>
            </a:pPr>
            <a:r>
              <a:rPr lang="en-US" sz="2200" b="1" dirty="0" smtClean="0">
                <a:solidFill>
                  <a:srgbClr val="000000"/>
                </a:solidFill>
              </a:rPr>
              <a:t>What</a:t>
            </a:r>
            <a:r>
              <a:rPr lang="en-US" sz="2200" dirty="0" smtClean="0">
                <a:solidFill>
                  <a:srgbClr val="000000"/>
                </a:solidFill>
              </a:rPr>
              <a:t> to do if you do not have materials</a:t>
            </a:r>
          </a:p>
          <a:p>
            <a:pPr lvl="2" eaLnBrk="1" hangingPunct="1">
              <a:lnSpc>
                <a:spcPct val="90000"/>
              </a:lnSpc>
            </a:pPr>
            <a:r>
              <a:rPr lang="en-US" sz="2200" b="1" dirty="0" smtClean="0">
                <a:solidFill>
                  <a:srgbClr val="000000"/>
                </a:solidFill>
              </a:rPr>
              <a:t>What</a:t>
            </a:r>
            <a:r>
              <a:rPr lang="en-US" sz="2200" dirty="0" smtClean="0">
                <a:solidFill>
                  <a:srgbClr val="000000"/>
                </a:solidFill>
              </a:rPr>
              <a:t> to do if you need help</a:t>
            </a:r>
          </a:p>
          <a:p>
            <a:pPr lvl="2" eaLnBrk="1" hangingPunct="1">
              <a:lnSpc>
                <a:spcPct val="90000"/>
              </a:lnSpc>
            </a:pPr>
            <a:r>
              <a:rPr lang="en-US" sz="2200" b="1" dirty="0" smtClean="0">
                <a:solidFill>
                  <a:srgbClr val="000000"/>
                </a:solidFill>
              </a:rPr>
              <a:t>What</a:t>
            </a:r>
            <a:r>
              <a:rPr lang="en-US" sz="2200" dirty="0" smtClean="0">
                <a:solidFill>
                  <a:srgbClr val="000000"/>
                </a:solidFill>
              </a:rPr>
              <a:t> to do if you need to go to the bathroom</a:t>
            </a:r>
          </a:p>
          <a:p>
            <a:pPr lvl="2" eaLnBrk="1" hangingPunct="1">
              <a:lnSpc>
                <a:spcPct val="90000"/>
              </a:lnSpc>
            </a:pPr>
            <a:r>
              <a:rPr lang="en-US" sz="2200" b="1" dirty="0" smtClean="0">
                <a:solidFill>
                  <a:srgbClr val="000000"/>
                </a:solidFill>
              </a:rPr>
              <a:t>What</a:t>
            </a:r>
            <a:r>
              <a:rPr lang="en-US" sz="2200" dirty="0" smtClean="0">
                <a:solidFill>
                  <a:srgbClr val="000000"/>
                </a:solidFill>
              </a:rPr>
              <a:t> to do if you are handing in late material</a:t>
            </a:r>
          </a:p>
          <a:p>
            <a:pPr lvl="2" eaLnBrk="1" hangingPunct="1">
              <a:lnSpc>
                <a:spcPct val="90000"/>
              </a:lnSpc>
            </a:pPr>
            <a:r>
              <a:rPr lang="en-US" sz="2200" b="1" dirty="0" smtClean="0">
                <a:solidFill>
                  <a:srgbClr val="000000"/>
                </a:solidFill>
              </a:rPr>
              <a:t>What</a:t>
            </a:r>
            <a:r>
              <a:rPr lang="en-US" sz="2200" dirty="0" smtClean="0">
                <a:solidFill>
                  <a:srgbClr val="000000"/>
                </a:solidFill>
              </a:rPr>
              <a:t> to do if someone is bothering you.</a:t>
            </a:r>
          </a:p>
          <a:p>
            <a:pPr lvl="2" eaLnBrk="1" hangingPunct="1">
              <a:lnSpc>
                <a:spcPct val="90000"/>
              </a:lnSpc>
            </a:pPr>
            <a:r>
              <a:rPr lang="en-US" sz="2200" b="1" dirty="0" smtClean="0">
                <a:solidFill>
                  <a:srgbClr val="000000"/>
                </a:solidFill>
              </a:rPr>
              <a:t>Signals</a:t>
            </a:r>
            <a:r>
              <a:rPr lang="en-US" sz="2200" dirty="0" smtClean="0">
                <a:solidFill>
                  <a:srgbClr val="000000"/>
                </a:solidFill>
              </a:rPr>
              <a:t> for moving through different activities</a:t>
            </a:r>
            <a:r>
              <a:rPr lang="en-US" sz="2200" dirty="0" smtClean="0">
                <a:solidFill>
                  <a:srgbClr val="000000"/>
                </a:solidFill>
              </a:rPr>
              <a:t>.</a:t>
            </a:r>
          </a:p>
          <a:p>
            <a:pPr lvl="2" eaLnBrk="1" hangingPunct="1">
              <a:lnSpc>
                <a:spcPct val="90000"/>
              </a:lnSpc>
            </a:pPr>
            <a:r>
              <a:rPr lang="en-US" sz="2200" b="1" dirty="0" smtClean="0">
                <a:solidFill>
                  <a:srgbClr val="000000"/>
                </a:solidFill>
              </a:rPr>
              <a:t>Signal</a:t>
            </a:r>
            <a:r>
              <a:rPr lang="en-US" sz="2200" dirty="0" smtClean="0">
                <a:solidFill>
                  <a:srgbClr val="000000"/>
                </a:solidFill>
              </a:rPr>
              <a:t> for obtaining class attention</a:t>
            </a:r>
            <a:endParaRPr lang="en-US" sz="2200" dirty="0" smtClean="0">
              <a:solidFill>
                <a:srgbClr val="000000"/>
              </a:solidFill>
            </a:endParaRPr>
          </a:p>
          <a:p>
            <a:pPr lvl="2" eaLnBrk="1" hangingPunct="1">
              <a:lnSpc>
                <a:spcPct val="90000"/>
              </a:lnSpc>
            </a:pPr>
            <a:r>
              <a:rPr lang="en-US" sz="2200" b="1" dirty="0" smtClean="0">
                <a:solidFill>
                  <a:srgbClr val="000000"/>
                </a:solidFill>
              </a:rPr>
              <a:t>How</a:t>
            </a:r>
            <a:r>
              <a:rPr lang="en-US" sz="2200" dirty="0" smtClean="0">
                <a:solidFill>
                  <a:srgbClr val="000000"/>
                </a:solidFill>
              </a:rPr>
              <a:t> to determine if you are doing well in </a:t>
            </a:r>
            <a:r>
              <a:rPr lang="en-US" sz="2200" dirty="0" smtClean="0">
                <a:solidFill>
                  <a:srgbClr val="000000"/>
                </a:solidFill>
              </a:rPr>
              <a:t>class</a:t>
            </a:r>
          </a:p>
          <a:p>
            <a:pPr lvl="2" eaLnBrk="1" hangingPunct="1">
              <a:lnSpc>
                <a:spcPct val="90000"/>
              </a:lnSpc>
            </a:pPr>
            <a:r>
              <a:rPr lang="en-US" sz="2200" b="1" dirty="0" smtClean="0">
                <a:solidFill>
                  <a:srgbClr val="000000"/>
                </a:solidFill>
              </a:rPr>
              <a:t>How</a:t>
            </a:r>
            <a:r>
              <a:rPr lang="en-US" sz="2200" dirty="0" smtClean="0">
                <a:solidFill>
                  <a:srgbClr val="000000"/>
                </a:solidFill>
              </a:rPr>
              <a:t> to transition efficiently</a:t>
            </a:r>
            <a:endParaRPr lang="en-US" sz="2200" dirty="0" smtClean="0">
              <a:solidFill>
                <a:srgbClr val="000000"/>
              </a:solidFill>
            </a:endParaRPr>
          </a:p>
        </p:txBody>
      </p:sp>
    </p:spTree>
    <p:custDataLst>
      <p:tags r:id="rId1"/>
    </p:custDataLst>
    <p:extLst>
      <p:ext uri="{BB962C8B-B14F-4D97-AF65-F5344CB8AC3E}">
        <p14:creationId xmlns:p14="http://schemas.microsoft.com/office/powerpoint/2010/main" val="567757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animEffect transition="in" filter="fade">
                                      <p:cBhvr>
                                        <p:cTn id="7" dur="500"/>
                                        <p:tgtEl>
                                          <p:spTgt spid="358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842">
                                            <p:txEl>
                                              <p:pRg st="1" end="1"/>
                                            </p:txEl>
                                          </p:spTgt>
                                        </p:tgtEl>
                                        <p:attrNameLst>
                                          <p:attrName>style.visibility</p:attrName>
                                        </p:attrNameLst>
                                      </p:cBhvr>
                                      <p:to>
                                        <p:strVal val="visible"/>
                                      </p:to>
                                    </p:set>
                                    <p:animEffect transition="in" filter="fade">
                                      <p:cBhvr>
                                        <p:cTn id="12" dur="500"/>
                                        <p:tgtEl>
                                          <p:spTgt spid="3584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5842">
                                            <p:txEl>
                                              <p:pRg st="2" end="2"/>
                                            </p:txEl>
                                          </p:spTgt>
                                        </p:tgtEl>
                                        <p:attrNameLst>
                                          <p:attrName>style.visibility</p:attrName>
                                        </p:attrNameLst>
                                      </p:cBhvr>
                                      <p:to>
                                        <p:strVal val="visible"/>
                                      </p:to>
                                    </p:set>
                                    <p:animEffect transition="in" filter="fade">
                                      <p:cBhvr>
                                        <p:cTn id="17" dur="500"/>
                                        <p:tgtEl>
                                          <p:spTgt spid="3584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842">
                                            <p:txEl>
                                              <p:pRg st="3" end="3"/>
                                            </p:txEl>
                                          </p:spTgt>
                                        </p:tgtEl>
                                        <p:attrNameLst>
                                          <p:attrName>style.visibility</p:attrName>
                                        </p:attrNameLst>
                                      </p:cBhvr>
                                      <p:to>
                                        <p:strVal val="visible"/>
                                      </p:to>
                                    </p:set>
                                    <p:animEffect transition="in" filter="fade">
                                      <p:cBhvr>
                                        <p:cTn id="22" dur="500"/>
                                        <p:tgtEl>
                                          <p:spTgt spid="3584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842">
                                            <p:txEl>
                                              <p:pRg st="4" end="4"/>
                                            </p:txEl>
                                          </p:spTgt>
                                        </p:tgtEl>
                                        <p:attrNameLst>
                                          <p:attrName>style.visibility</p:attrName>
                                        </p:attrNameLst>
                                      </p:cBhvr>
                                      <p:to>
                                        <p:strVal val="visible"/>
                                      </p:to>
                                    </p:set>
                                    <p:animEffect transition="in" filter="fade">
                                      <p:cBhvr>
                                        <p:cTn id="27" dur="500"/>
                                        <p:tgtEl>
                                          <p:spTgt spid="3584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5842">
                                            <p:txEl>
                                              <p:pRg st="5" end="5"/>
                                            </p:txEl>
                                          </p:spTgt>
                                        </p:tgtEl>
                                        <p:attrNameLst>
                                          <p:attrName>style.visibility</p:attrName>
                                        </p:attrNameLst>
                                      </p:cBhvr>
                                      <p:to>
                                        <p:strVal val="visible"/>
                                      </p:to>
                                    </p:set>
                                    <p:animEffect transition="in" filter="fade">
                                      <p:cBhvr>
                                        <p:cTn id="32" dur="500"/>
                                        <p:tgtEl>
                                          <p:spTgt spid="3584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5842">
                                            <p:txEl>
                                              <p:pRg st="6" end="6"/>
                                            </p:txEl>
                                          </p:spTgt>
                                        </p:tgtEl>
                                        <p:attrNameLst>
                                          <p:attrName>style.visibility</p:attrName>
                                        </p:attrNameLst>
                                      </p:cBhvr>
                                      <p:to>
                                        <p:strVal val="visible"/>
                                      </p:to>
                                    </p:set>
                                    <p:animEffect transition="in" filter="fade">
                                      <p:cBhvr>
                                        <p:cTn id="37" dur="500"/>
                                        <p:tgtEl>
                                          <p:spTgt spid="3584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5842">
                                            <p:txEl>
                                              <p:pRg st="7" end="7"/>
                                            </p:txEl>
                                          </p:spTgt>
                                        </p:tgtEl>
                                        <p:attrNameLst>
                                          <p:attrName>style.visibility</p:attrName>
                                        </p:attrNameLst>
                                      </p:cBhvr>
                                      <p:to>
                                        <p:strVal val="visible"/>
                                      </p:to>
                                    </p:set>
                                    <p:animEffect transition="in" filter="fade">
                                      <p:cBhvr>
                                        <p:cTn id="42" dur="500"/>
                                        <p:tgtEl>
                                          <p:spTgt spid="3584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5842">
                                            <p:txEl>
                                              <p:pRg st="8" end="8"/>
                                            </p:txEl>
                                          </p:spTgt>
                                        </p:tgtEl>
                                        <p:attrNameLst>
                                          <p:attrName>style.visibility</p:attrName>
                                        </p:attrNameLst>
                                      </p:cBhvr>
                                      <p:to>
                                        <p:strVal val="visible"/>
                                      </p:to>
                                    </p:set>
                                    <p:animEffect transition="in" filter="fade">
                                      <p:cBhvr>
                                        <p:cTn id="47" dur="500"/>
                                        <p:tgtEl>
                                          <p:spTgt spid="35842">
                                            <p:txEl>
                                              <p:pRg st="8" end="8"/>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5842">
                                            <p:txEl>
                                              <p:pRg st="9" end="9"/>
                                            </p:txEl>
                                          </p:spTgt>
                                        </p:tgtEl>
                                        <p:attrNameLst>
                                          <p:attrName>style.visibility</p:attrName>
                                        </p:attrNameLst>
                                      </p:cBhvr>
                                      <p:to>
                                        <p:strVal val="visible"/>
                                      </p:to>
                                    </p:set>
                                    <p:animEffect transition="in" filter="fade">
                                      <p:cBhvr>
                                        <p:cTn id="50" dur="500"/>
                                        <p:tgtEl>
                                          <p:spTgt spid="35842">
                                            <p:txEl>
                                              <p:pRg st="9" end="9"/>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5842">
                                            <p:txEl>
                                              <p:pRg st="10" end="10"/>
                                            </p:txEl>
                                          </p:spTgt>
                                        </p:tgtEl>
                                        <p:attrNameLst>
                                          <p:attrName>style.visibility</p:attrName>
                                        </p:attrNameLst>
                                      </p:cBhvr>
                                      <p:to>
                                        <p:strVal val="visible"/>
                                      </p:to>
                                    </p:set>
                                    <p:animEffect transition="in" filter="fade">
                                      <p:cBhvr>
                                        <p:cTn id="55" dur="500"/>
                                        <p:tgtEl>
                                          <p:spTgt spid="35842">
                                            <p:txEl>
                                              <p:pRg st="10" end="1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5842">
                                            <p:txEl>
                                              <p:pRg st="11" end="11"/>
                                            </p:txEl>
                                          </p:spTgt>
                                        </p:tgtEl>
                                        <p:attrNameLst>
                                          <p:attrName>style.visibility</p:attrName>
                                        </p:attrNameLst>
                                      </p:cBhvr>
                                      <p:to>
                                        <p:strVal val="visible"/>
                                      </p:to>
                                    </p:set>
                                    <p:animEffect transition="in" filter="fade">
                                      <p:cBhvr>
                                        <p:cTn id="58" dur="500"/>
                                        <p:tgtEl>
                                          <p:spTgt spid="3584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0" y="1219200"/>
            <a:ext cx="5410200" cy="4991100"/>
          </a:xfrm>
          <a:prstGeom prst="ellipse">
            <a:avLst/>
          </a:prstGeom>
          <a:solidFill>
            <a:srgbClr val="55ACA6">
              <a:alpha val="2274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43050" y="3357860"/>
            <a:ext cx="2324100" cy="461665"/>
          </a:xfrm>
          <a:prstGeom prst="rect">
            <a:avLst/>
          </a:prstGeom>
        </p:spPr>
        <p:txBody>
          <a:bodyPr wrap="square">
            <a:spAutoFit/>
          </a:bodyPr>
          <a:lstStyle/>
          <a:p>
            <a:pPr>
              <a:spcAft>
                <a:spcPts val="1200"/>
              </a:spcAft>
            </a:pPr>
            <a:r>
              <a:rPr lang="en-US" sz="2400" dirty="0" smtClean="0">
                <a:latin typeface="Calibri" pitchFamily="34" charset="0"/>
              </a:rPr>
              <a:t>Respect</a:t>
            </a:r>
            <a:endParaRPr lang="en-US" sz="2400" dirty="0">
              <a:latin typeface="Calibri" pitchFamily="34" charset="0"/>
            </a:endParaRPr>
          </a:p>
        </p:txBody>
      </p:sp>
      <p:sp>
        <p:nvSpPr>
          <p:cNvPr id="4" name="Oval 3"/>
          <p:cNvSpPr/>
          <p:nvPr/>
        </p:nvSpPr>
        <p:spPr>
          <a:xfrm>
            <a:off x="3810000" y="1295400"/>
            <a:ext cx="5334000" cy="5048250"/>
          </a:xfrm>
          <a:prstGeom prst="ellipse">
            <a:avLst/>
          </a:prstGeom>
          <a:solidFill>
            <a:srgbClr val="DFBC85">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925259" y="3404026"/>
            <a:ext cx="2381250" cy="830997"/>
          </a:xfrm>
          <a:prstGeom prst="rect">
            <a:avLst/>
          </a:prstGeom>
        </p:spPr>
        <p:txBody>
          <a:bodyPr wrap="square">
            <a:spAutoFit/>
          </a:bodyPr>
          <a:lstStyle/>
          <a:p>
            <a:pPr>
              <a:spcAft>
                <a:spcPts val="1200"/>
              </a:spcAft>
            </a:pPr>
            <a:r>
              <a:rPr lang="en-US" sz="2400" dirty="0" smtClean="0">
                <a:latin typeface="Calibri" pitchFamily="34" charset="0"/>
              </a:rPr>
              <a:t>Bubbles and Ducktails</a:t>
            </a:r>
            <a:endParaRPr lang="en-US" sz="2400" dirty="0">
              <a:latin typeface="Calibri" pitchFamily="34" charset="0"/>
            </a:endParaRPr>
          </a:p>
        </p:txBody>
      </p:sp>
      <p:sp>
        <p:nvSpPr>
          <p:cNvPr id="5" name="TextBox 4"/>
          <p:cNvSpPr txBox="1">
            <a:spLocks noChangeArrowheads="1"/>
          </p:cNvSpPr>
          <p:nvPr/>
        </p:nvSpPr>
        <p:spPr bwMode="auto">
          <a:xfrm>
            <a:off x="0" y="4812323"/>
            <a:ext cx="9144000" cy="523220"/>
          </a:xfrm>
          <a:prstGeom prst="rect">
            <a:avLst/>
          </a:prstGeom>
          <a:noFill/>
          <a:ln w="9525">
            <a:noFill/>
            <a:miter lim="800000"/>
            <a:headEnd/>
            <a:tailEnd/>
          </a:ln>
        </p:spPr>
        <p:txBody>
          <a:bodyPr wrap="square">
            <a:spAutoFit/>
          </a:bodyPr>
          <a:lstStyle/>
          <a:p>
            <a:r>
              <a:rPr lang="en-US" sz="2800" b="1" dirty="0" smtClean="0">
                <a:latin typeface="Calibri" pitchFamily="34" charset="0"/>
              </a:rPr>
              <a:t> </a:t>
            </a:r>
            <a:endParaRPr lang="en-US" sz="2800" b="1" dirty="0">
              <a:latin typeface="Calibri" pitchFamily="34" charset="0"/>
            </a:endParaRPr>
          </a:p>
        </p:txBody>
      </p:sp>
      <p:sp>
        <p:nvSpPr>
          <p:cNvPr id="15" name="Rectangle 14"/>
          <p:cNvSpPr/>
          <p:nvPr/>
        </p:nvSpPr>
        <p:spPr>
          <a:xfrm>
            <a:off x="1143000" y="2571750"/>
            <a:ext cx="2445734" cy="646331"/>
          </a:xfrm>
          <a:prstGeom prst="rect">
            <a:avLst/>
          </a:prstGeom>
        </p:spPr>
        <p:txBody>
          <a:bodyPr wrap="none">
            <a:spAutoFit/>
          </a:bodyPr>
          <a:lstStyle/>
          <a:p>
            <a:r>
              <a:rPr lang="en-US" sz="3600" b="1" dirty="0">
                <a:latin typeface="Calibri" pitchFamily="34" charset="0"/>
              </a:rPr>
              <a:t>Expectation</a:t>
            </a:r>
            <a:endParaRPr lang="en-US" sz="2800" dirty="0"/>
          </a:p>
        </p:txBody>
      </p:sp>
      <p:sp>
        <p:nvSpPr>
          <p:cNvPr id="16" name="Rectangle 15"/>
          <p:cNvSpPr/>
          <p:nvPr/>
        </p:nvSpPr>
        <p:spPr>
          <a:xfrm>
            <a:off x="5925259" y="2690508"/>
            <a:ext cx="2150332" cy="646331"/>
          </a:xfrm>
          <a:prstGeom prst="rect">
            <a:avLst/>
          </a:prstGeom>
        </p:spPr>
        <p:txBody>
          <a:bodyPr wrap="none">
            <a:spAutoFit/>
          </a:bodyPr>
          <a:lstStyle/>
          <a:p>
            <a:r>
              <a:rPr lang="en-US" sz="3600" b="1" dirty="0" smtClean="0">
                <a:latin typeface="Calibri" pitchFamily="34" charset="0"/>
              </a:rPr>
              <a:t>Procedure</a:t>
            </a:r>
            <a:endParaRPr lang="en-US" dirty="0"/>
          </a:p>
        </p:txBody>
      </p:sp>
      <p:sp>
        <p:nvSpPr>
          <p:cNvPr id="12" name="Oval 11"/>
          <p:cNvSpPr/>
          <p:nvPr/>
        </p:nvSpPr>
        <p:spPr>
          <a:xfrm>
            <a:off x="2209800" y="247650"/>
            <a:ext cx="5105400" cy="5143500"/>
          </a:xfrm>
          <a:prstGeom prst="ellipse">
            <a:avLst/>
          </a:prstGeom>
          <a:solidFill>
            <a:schemeClr val="accent5">
              <a:lumMod val="75000"/>
              <a:alpha val="2274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4200010" y="1114097"/>
            <a:ext cx="1106393" cy="584775"/>
          </a:xfrm>
          <a:prstGeom prst="rect">
            <a:avLst/>
          </a:prstGeom>
          <a:noFill/>
        </p:spPr>
        <p:txBody>
          <a:bodyPr wrap="none" rtlCol="0">
            <a:spAutoFit/>
          </a:bodyPr>
          <a:lstStyle/>
          <a:p>
            <a:r>
              <a:rPr lang="en-US" sz="3200" b="1" dirty="0" smtClean="0"/>
              <a:t>Rules</a:t>
            </a:r>
            <a:endParaRPr lang="en-US" sz="3200" b="1" dirty="0"/>
          </a:p>
        </p:txBody>
      </p:sp>
      <p:sp>
        <p:nvSpPr>
          <p:cNvPr id="14" name="TextBox 13"/>
          <p:cNvSpPr txBox="1"/>
          <p:nvPr/>
        </p:nvSpPr>
        <p:spPr>
          <a:xfrm>
            <a:off x="3612382" y="1771549"/>
            <a:ext cx="3388043" cy="830997"/>
          </a:xfrm>
          <a:prstGeom prst="rect">
            <a:avLst/>
          </a:prstGeom>
          <a:noFill/>
        </p:spPr>
        <p:txBody>
          <a:bodyPr wrap="square" rtlCol="0">
            <a:spAutoFit/>
          </a:bodyPr>
          <a:lstStyle/>
          <a:p>
            <a:r>
              <a:rPr lang="en-US" sz="2400" dirty="0" smtClean="0"/>
              <a:t>Hands Feet and Objects to Self</a:t>
            </a:r>
          </a:p>
        </p:txBody>
      </p:sp>
    </p:spTree>
    <p:custDataLst>
      <p:tags r:id="rId1"/>
    </p:custDataLst>
    <p:extLst>
      <p:ext uri="{BB962C8B-B14F-4D97-AF65-F5344CB8AC3E}">
        <p14:creationId xmlns:p14="http://schemas.microsoft.com/office/powerpoint/2010/main" val="2761994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fade">
                                      <p:cBhvr>
                                        <p:cTn id="12" dur="500"/>
                                        <p:tgtEl>
                                          <p:spTgt spid="1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0" grpId="0" build="p"/>
      <p:bldP spid="5" grpId="0"/>
      <p:bldP spid="14"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4648200" y="1992651"/>
            <a:ext cx="4648200" cy="636375"/>
            <a:chOff x="-857250" y="2994108"/>
            <a:chExt cx="4648200" cy="636375"/>
          </a:xfrm>
          <a:solidFill>
            <a:schemeClr val="accent2"/>
          </a:solidFill>
        </p:grpSpPr>
        <p:sp>
          <p:nvSpPr>
            <p:cNvPr id="8" name="Rounded Rectangle 7"/>
            <p:cNvSpPr/>
            <p:nvPr/>
          </p:nvSpPr>
          <p:spPr>
            <a:xfrm>
              <a:off x="-857250" y="2994108"/>
              <a:ext cx="4648200" cy="636375"/>
            </a:xfrm>
            <a:prstGeom prst="roundRect">
              <a:avLst>
                <a:gd name="adj" fmla="val 4954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5610" y="3081462"/>
              <a:ext cx="3212432" cy="461665"/>
            </a:xfrm>
            <a:prstGeom prst="rect">
              <a:avLst/>
            </a:prstGeom>
            <a:grpFill/>
          </p:spPr>
          <p:txBody>
            <a:bodyPr wrap="square">
              <a:spAutoFit/>
            </a:bodyPr>
            <a:lstStyle/>
            <a:p>
              <a:pPr algn="r">
                <a:buSzPct val="100000"/>
              </a:pPr>
              <a:r>
                <a:rPr lang="en-US" sz="2400" dirty="0" smtClean="0">
                  <a:solidFill>
                    <a:schemeClr val="bg1"/>
                  </a:solidFill>
                </a:rPr>
                <a:t>Classroom matrix</a:t>
              </a:r>
              <a:endParaRPr lang="en-US" sz="2400" dirty="0">
                <a:solidFill>
                  <a:schemeClr val="bg1"/>
                </a:solidFill>
              </a:endParaRPr>
            </a:p>
          </p:txBody>
        </p:sp>
      </p:grpSp>
      <p:sp>
        <p:nvSpPr>
          <p:cNvPr id="3" name="Title 2"/>
          <p:cNvSpPr>
            <a:spLocks noGrp="1"/>
          </p:cNvSpPr>
          <p:nvPr>
            <p:ph type="title" idx="4294967295"/>
          </p:nvPr>
        </p:nvSpPr>
        <p:spPr>
          <a:xfrm>
            <a:off x="1447800" y="152400"/>
            <a:ext cx="3938587" cy="914400"/>
          </a:xfrm>
          <a:prstGeom prst="rect">
            <a:avLst/>
          </a:prstGeom>
        </p:spPr>
        <p:txBody>
          <a:bodyPr/>
          <a:lstStyle/>
          <a:p>
            <a:r>
              <a:rPr lang="en-US" dirty="0" smtClean="0">
                <a:effectLst/>
              </a:rPr>
              <a:t>Objectives</a:t>
            </a:r>
            <a:endParaRPr lang="en-US" dirty="0">
              <a:effectLst/>
            </a:endParaRPr>
          </a:p>
        </p:txBody>
      </p:sp>
      <p:grpSp>
        <p:nvGrpSpPr>
          <p:cNvPr id="10" name="Group 9"/>
          <p:cNvGrpSpPr/>
          <p:nvPr/>
        </p:nvGrpSpPr>
        <p:grpSpPr>
          <a:xfrm>
            <a:off x="-4648200" y="2931615"/>
            <a:ext cx="4648200" cy="636375"/>
            <a:chOff x="-857250" y="2994108"/>
            <a:chExt cx="4648200" cy="636375"/>
          </a:xfrm>
          <a:solidFill>
            <a:schemeClr val="accent2"/>
          </a:solidFill>
        </p:grpSpPr>
        <p:sp>
          <p:nvSpPr>
            <p:cNvPr id="11" name="Rounded Rectangle 10"/>
            <p:cNvSpPr/>
            <p:nvPr/>
          </p:nvSpPr>
          <p:spPr>
            <a:xfrm>
              <a:off x="-857250" y="2994108"/>
              <a:ext cx="4648200" cy="636375"/>
            </a:xfrm>
            <a:prstGeom prst="roundRect">
              <a:avLst>
                <a:gd name="adj" fmla="val 4954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Rectangle 11"/>
            <p:cNvSpPr/>
            <p:nvPr/>
          </p:nvSpPr>
          <p:spPr>
            <a:xfrm>
              <a:off x="-481262" y="3081462"/>
              <a:ext cx="4126831" cy="461665"/>
            </a:xfrm>
            <a:prstGeom prst="rect">
              <a:avLst/>
            </a:prstGeom>
            <a:grpFill/>
          </p:spPr>
          <p:txBody>
            <a:bodyPr wrap="square">
              <a:spAutoFit/>
            </a:bodyPr>
            <a:lstStyle/>
            <a:p>
              <a:pPr algn="r">
                <a:buSzPct val="100000"/>
              </a:pPr>
              <a:r>
                <a:rPr lang="en-US" sz="2400" dirty="0" smtClean="0">
                  <a:solidFill>
                    <a:schemeClr val="bg1"/>
                  </a:solidFill>
                </a:rPr>
                <a:t>Routines</a:t>
              </a:r>
              <a:endParaRPr lang="en-US" sz="2400" dirty="0">
                <a:solidFill>
                  <a:schemeClr val="bg1"/>
                </a:solidFill>
              </a:endParaRPr>
            </a:p>
          </p:txBody>
        </p:sp>
      </p:grpSp>
      <p:grpSp>
        <p:nvGrpSpPr>
          <p:cNvPr id="16" name="Group 15"/>
          <p:cNvGrpSpPr/>
          <p:nvPr/>
        </p:nvGrpSpPr>
        <p:grpSpPr>
          <a:xfrm>
            <a:off x="-4648200" y="3951244"/>
            <a:ext cx="4648200" cy="636375"/>
            <a:chOff x="-857250" y="2994108"/>
            <a:chExt cx="4648200" cy="636375"/>
          </a:xfrm>
          <a:solidFill>
            <a:schemeClr val="accent2"/>
          </a:solidFill>
        </p:grpSpPr>
        <p:sp>
          <p:nvSpPr>
            <p:cNvPr id="17" name="Rounded Rectangle 16"/>
            <p:cNvSpPr/>
            <p:nvPr/>
          </p:nvSpPr>
          <p:spPr>
            <a:xfrm>
              <a:off x="-857250" y="2994108"/>
              <a:ext cx="4648200" cy="636375"/>
            </a:xfrm>
            <a:prstGeom prst="roundRect">
              <a:avLst>
                <a:gd name="adj" fmla="val 4954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8" name="Rectangle 17"/>
            <p:cNvSpPr/>
            <p:nvPr/>
          </p:nvSpPr>
          <p:spPr>
            <a:xfrm>
              <a:off x="-793082" y="3081462"/>
              <a:ext cx="4426619" cy="461665"/>
            </a:xfrm>
            <a:prstGeom prst="rect">
              <a:avLst/>
            </a:prstGeom>
            <a:grpFill/>
          </p:spPr>
          <p:txBody>
            <a:bodyPr wrap="square">
              <a:spAutoFit/>
            </a:bodyPr>
            <a:lstStyle/>
            <a:p>
              <a:pPr algn="r">
                <a:buSzPct val="100000"/>
              </a:pPr>
              <a:r>
                <a:rPr lang="en-US" sz="2400" dirty="0" smtClean="0">
                  <a:solidFill>
                    <a:schemeClr val="bg1"/>
                  </a:solidFill>
                </a:rPr>
                <a:t>Teaching procedures</a:t>
              </a:r>
              <a:endParaRPr lang="en-US" sz="2400" dirty="0">
                <a:solidFill>
                  <a:schemeClr val="bg1"/>
                </a:solidFill>
              </a:endParaRPr>
            </a:p>
          </p:txBody>
        </p:sp>
      </p:grpSp>
    </p:spTree>
    <p:custDataLst>
      <p:tags r:id="rId1"/>
    </p:custDataLst>
    <p:extLst>
      <p:ext uri="{BB962C8B-B14F-4D97-AF65-F5344CB8AC3E}">
        <p14:creationId xmlns:p14="http://schemas.microsoft.com/office/powerpoint/2010/main" val="2532768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4.44444E-6 2.22222E-6 L 0.47986 0.00139 " pathEditMode="relative" rAng="0" ptsTypes="AA">
                                      <p:cBhvr>
                                        <p:cTn id="6" dur="2000" fill="hold"/>
                                        <p:tgtEl>
                                          <p:spTgt spid="7"/>
                                        </p:tgtEl>
                                        <p:attrNameLst>
                                          <p:attrName>ppt_x</p:attrName>
                                          <p:attrName>ppt_y</p:attrName>
                                        </p:attrNameLst>
                                      </p:cBhvr>
                                      <p:rCtr x="23993" y="69"/>
                                    </p:animMotion>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4.44444E-6 -4.81481E-6 L 0.47986 -0.00231 " pathEditMode="relative" rAng="0" ptsTypes="AA">
                                      <p:cBhvr>
                                        <p:cTn id="10" dur="2000" fill="hold"/>
                                        <p:tgtEl>
                                          <p:spTgt spid="10"/>
                                        </p:tgtEl>
                                        <p:attrNameLst>
                                          <p:attrName>ppt_x</p:attrName>
                                          <p:attrName>ppt_y</p:attrName>
                                        </p:attrNameLst>
                                      </p:cBhvr>
                                      <p:rCtr x="23993" y="-116"/>
                                    </p:animMotion>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0" decel="50000" fill="hold" nodeType="clickEffect">
                                  <p:stCondLst>
                                    <p:cond delay="0"/>
                                  </p:stCondLst>
                                  <p:childTnLst>
                                    <p:animMotion origin="layout" path="M 4.44444E-6 2.59259E-6 L 0.48819 0.00162 " pathEditMode="relative" rAng="0" ptsTypes="AA">
                                      <p:cBhvr>
                                        <p:cTn id="14" dur="2000" fill="hold"/>
                                        <p:tgtEl>
                                          <p:spTgt spid="16"/>
                                        </p:tgtEl>
                                        <p:attrNameLst>
                                          <p:attrName>ppt_x</p:attrName>
                                          <p:attrName>ppt_y</p:attrName>
                                        </p:attrNameLst>
                                      </p:cBhvr>
                                      <p:rCtr x="24410"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0" y="1219200"/>
            <a:ext cx="5410200" cy="4991100"/>
          </a:xfrm>
          <a:prstGeom prst="ellipse">
            <a:avLst/>
          </a:prstGeom>
          <a:solidFill>
            <a:srgbClr val="55ACA6">
              <a:alpha val="2274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43050" y="3357860"/>
            <a:ext cx="2324100" cy="461665"/>
          </a:xfrm>
          <a:prstGeom prst="rect">
            <a:avLst/>
          </a:prstGeom>
        </p:spPr>
        <p:txBody>
          <a:bodyPr wrap="square">
            <a:spAutoFit/>
          </a:bodyPr>
          <a:lstStyle/>
          <a:p>
            <a:pPr>
              <a:spcAft>
                <a:spcPts val="1200"/>
              </a:spcAft>
            </a:pPr>
            <a:r>
              <a:rPr lang="en-US" sz="2400" dirty="0" smtClean="0">
                <a:latin typeface="Calibri" pitchFamily="34" charset="0"/>
              </a:rPr>
              <a:t>Responsible</a:t>
            </a:r>
            <a:endParaRPr lang="en-US" sz="2400" dirty="0">
              <a:latin typeface="Calibri" pitchFamily="34" charset="0"/>
            </a:endParaRPr>
          </a:p>
        </p:txBody>
      </p:sp>
      <p:sp>
        <p:nvSpPr>
          <p:cNvPr id="4" name="Oval 3"/>
          <p:cNvSpPr/>
          <p:nvPr/>
        </p:nvSpPr>
        <p:spPr>
          <a:xfrm>
            <a:off x="3810000" y="1295400"/>
            <a:ext cx="5334000" cy="5048250"/>
          </a:xfrm>
          <a:prstGeom prst="ellipse">
            <a:avLst/>
          </a:prstGeom>
          <a:solidFill>
            <a:srgbClr val="DFBC85">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867400" y="3404026"/>
            <a:ext cx="2819400" cy="1354217"/>
          </a:xfrm>
          <a:prstGeom prst="rect">
            <a:avLst/>
          </a:prstGeom>
        </p:spPr>
        <p:txBody>
          <a:bodyPr wrap="square">
            <a:spAutoFit/>
          </a:bodyPr>
          <a:lstStyle/>
          <a:p>
            <a:pPr>
              <a:spcAft>
                <a:spcPts val="1200"/>
              </a:spcAft>
            </a:pPr>
            <a:r>
              <a:rPr lang="en-US" sz="2400" dirty="0" smtClean="0">
                <a:latin typeface="Calibri" pitchFamily="34" charset="0"/>
              </a:rPr>
              <a:t>Sharpen pencils before class begins</a:t>
            </a:r>
          </a:p>
          <a:p>
            <a:pPr>
              <a:spcAft>
                <a:spcPts val="1200"/>
              </a:spcAft>
            </a:pPr>
            <a:endParaRPr lang="en-US" sz="2400" dirty="0">
              <a:latin typeface="Calibri" pitchFamily="34" charset="0"/>
            </a:endParaRPr>
          </a:p>
        </p:txBody>
      </p:sp>
      <p:sp>
        <p:nvSpPr>
          <p:cNvPr id="15" name="Rectangle 14"/>
          <p:cNvSpPr/>
          <p:nvPr/>
        </p:nvSpPr>
        <p:spPr>
          <a:xfrm>
            <a:off x="1143000" y="2571750"/>
            <a:ext cx="2445734" cy="646331"/>
          </a:xfrm>
          <a:prstGeom prst="rect">
            <a:avLst/>
          </a:prstGeom>
        </p:spPr>
        <p:txBody>
          <a:bodyPr wrap="none">
            <a:spAutoFit/>
          </a:bodyPr>
          <a:lstStyle/>
          <a:p>
            <a:r>
              <a:rPr lang="en-US" sz="3600" b="1" dirty="0">
                <a:latin typeface="Calibri" pitchFamily="34" charset="0"/>
              </a:rPr>
              <a:t>Expectation</a:t>
            </a:r>
            <a:endParaRPr lang="en-US" sz="2800" dirty="0"/>
          </a:p>
        </p:txBody>
      </p:sp>
      <p:sp>
        <p:nvSpPr>
          <p:cNvPr id="16" name="Rectangle 15"/>
          <p:cNvSpPr/>
          <p:nvPr/>
        </p:nvSpPr>
        <p:spPr>
          <a:xfrm>
            <a:off x="5925259" y="2690508"/>
            <a:ext cx="2150332" cy="646331"/>
          </a:xfrm>
          <a:prstGeom prst="rect">
            <a:avLst/>
          </a:prstGeom>
        </p:spPr>
        <p:txBody>
          <a:bodyPr wrap="none">
            <a:spAutoFit/>
          </a:bodyPr>
          <a:lstStyle/>
          <a:p>
            <a:r>
              <a:rPr lang="en-US" sz="3600" b="1" dirty="0" smtClean="0">
                <a:latin typeface="Calibri" pitchFamily="34" charset="0"/>
              </a:rPr>
              <a:t>Procedure</a:t>
            </a:r>
            <a:endParaRPr lang="en-US" dirty="0"/>
          </a:p>
        </p:txBody>
      </p:sp>
      <p:sp>
        <p:nvSpPr>
          <p:cNvPr id="12" name="Oval 11"/>
          <p:cNvSpPr/>
          <p:nvPr/>
        </p:nvSpPr>
        <p:spPr>
          <a:xfrm>
            <a:off x="2209800" y="247650"/>
            <a:ext cx="5105400" cy="5143500"/>
          </a:xfrm>
          <a:prstGeom prst="ellipse">
            <a:avLst/>
          </a:prstGeom>
          <a:solidFill>
            <a:schemeClr val="accent5">
              <a:lumMod val="75000"/>
              <a:alpha val="2274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4200010" y="1114097"/>
            <a:ext cx="1106393" cy="584775"/>
          </a:xfrm>
          <a:prstGeom prst="rect">
            <a:avLst/>
          </a:prstGeom>
          <a:noFill/>
        </p:spPr>
        <p:txBody>
          <a:bodyPr wrap="none" rtlCol="0">
            <a:spAutoFit/>
          </a:bodyPr>
          <a:lstStyle/>
          <a:p>
            <a:r>
              <a:rPr lang="en-US" sz="3200" b="1" dirty="0" smtClean="0"/>
              <a:t>Rules</a:t>
            </a:r>
            <a:endParaRPr lang="en-US" sz="3200" b="1" dirty="0"/>
          </a:p>
        </p:txBody>
      </p:sp>
      <p:sp>
        <p:nvSpPr>
          <p:cNvPr id="14" name="TextBox 13"/>
          <p:cNvSpPr txBox="1"/>
          <p:nvPr/>
        </p:nvSpPr>
        <p:spPr>
          <a:xfrm>
            <a:off x="3612382" y="1771549"/>
            <a:ext cx="3388043" cy="830997"/>
          </a:xfrm>
          <a:prstGeom prst="rect">
            <a:avLst/>
          </a:prstGeom>
          <a:noFill/>
        </p:spPr>
        <p:txBody>
          <a:bodyPr wrap="square" rtlCol="0">
            <a:spAutoFit/>
          </a:bodyPr>
          <a:lstStyle/>
          <a:p>
            <a:r>
              <a:rPr lang="en-US" sz="2400" dirty="0" smtClean="0"/>
              <a:t>Have necessary supplies for class</a:t>
            </a:r>
          </a:p>
        </p:txBody>
      </p:sp>
    </p:spTree>
    <p:custDataLst>
      <p:tags r:id="rId1"/>
    </p:custDataLst>
    <p:extLst>
      <p:ext uri="{BB962C8B-B14F-4D97-AF65-F5344CB8AC3E}">
        <p14:creationId xmlns:p14="http://schemas.microsoft.com/office/powerpoint/2010/main" val="2194146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fade">
                                      <p:cBhvr>
                                        <p:cTn id="12" dur="500"/>
                                        <p:tgtEl>
                                          <p:spTgt spid="1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0" grpId="0" build="p"/>
      <p:bldP spid="14" grpId="0"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prstGeom prst="rect">
            <a:avLst/>
          </a:prstGeom>
        </p:spPr>
        <p:txBody>
          <a:bodyPr/>
          <a:lstStyle/>
          <a:p>
            <a:r>
              <a:rPr lang="en-US" dirty="0" smtClean="0"/>
              <a:t>Telling is not Teaching</a:t>
            </a:r>
            <a:endParaRPr lang="en-US" dirty="0"/>
          </a:p>
        </p:txBody>
      </p:sp>
      <p:sp>
        <p:nvSpPr>
          <p:cNvPr id="2" name="Content Placeholder 1"/>
          <p:cNvSpPr>
            <a:spLocks noGrp="1"/>
          </p:cNvSpPr>
          <p:nvPr>
            <p:ph idx="1"/>
          </p:nvPr>
        </p:nvSpPr>
        <p:spPr>
          <a:xfrm>
            <a:off x="685800" y="2590800"/>
            <a:ext cx="7772400" cy="1981200"/>
          </a:xfrm>
        </p:spPr>
        <p:txBody>
          <a:bodyPr/>
          <a:lstStyle/>
          <a:p>
            <a:pPr marL="0" indent="0">
              <a:buNone/>
            </a:pPr>
            <a:r>
              <a:rPr lang="en-US" sz="3200" dirty="0" smtClean="0"/>
              <a:t>If you don’t have time to do it right, when will you have time to do it over?</a:t>
            </a:r>
          </a:p>
          <a:p>
            <a:pPr marL="0" indent="0">
              <a:buNone/>
            </a:pPr>
            <a:r>
              <a:rPr lang="en-US" sz="3200" dirty="0"/>
              <a:t>	</a:t>
            </a:r>
            <a:r>
              <a:rPr lang="en-US" sz="3200" dirty="0" smtClean="0"/>
              <a:t>		-John Wooden</a:t>
            </a:r>
            <a:endParaRPr lang="en-US" sz="3200" dirty="0"/>
          </a:p>
        </p:txBody>
      </p:sp>
    </p:spTree>
    <p:custDataLst>
      <p:tags r:id="rId1"/>
    </p:custDataLst>
    <p:extLst>
      <p:ext uri="{BB962C8B-B14F-4D97-AF65-F5344CB8AC3E}">
        <p14:creationId xmlns:p14="http://schemas.microsoft.com/office/powerpoint/2010/main" val="34053502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Steps to Teaching</a:t>
            </a:r>
            <a:endParaRPr lang="en-US" dirty="0"/>
          </a:p>
        </p:txBody>
      </p:sp>
      <p:sp>
        <p:nvSpPr>
          <p:cNvPr id="3" name="Content Placeholder 2"/>
          <p:cNvSpPr>
            <a:spLocks noGrp="1"/>
          </p:cNvSpPr>
          <p:nvPr>
            <p:ph idx="1"/>
          </p:nvPr>
        </p:nvSpPr>
        <p:spPr/>
        <p:txBody>
          <a:bodyPr/>
          <a:lstStyle/>
          <a:p>
            <a:pPr marL="457200" indent="-457200">
              <a:buAutoNum type="arabicPeriod"/>
            </a:pPr>
            <a:r>
              <a:rPr lang="en-US" dirty="0" smtClean="0"/>
              <a:t>Teach (Tell)</a:t>
            </a:r>
          </a:p>
          <a:p>
            <a:pPr marL="457200" indent="-457200">
              <a:buAutoNum type="arabicPeriod"/>
            </a:pPr>
            <a:r>
              <a:rPr lang="en-US" dirty="0" smtClean="0"/>
              <a:t>Model (Show it)</a:t>
            </a:r>
          </a:p>
          <a:p>
            <a:pPr marL="457200" indent="-457200">
              <a:buAutoNum type="arabicPeriod"/>
            </a:pPr>
            <a:r>
              <a:rPr lang="en-US" dirty="0" smtClean="0"/>
              <a:t>Practice in a controlled environment</a:t>
            </a:r>
          </a:p>
          <a:p>
            <a:pPr marL="457200" indent="-457200">
              <a:buAutoNum type="arabicPeriod"/>
            </a:pPr>
            <a:r>
              <a:rPr lang="en-US" dirty="0" smtClean="0"/>
              <a:t>Practice in a real life situation</a:t>
            </a:r>
          </a:p>
          <a:p>
            <a:pPr marL="457200" indent="-457200">
              <a:buAutoNum type="arabicPeriod"/>
            </a:pPr>
            <a:r>
              <a:rPr lang="en-US" dirty="0" smtClean="0"/>
              <a:t>Feedback </a:t>
            </a:r>
            <a:endParaRPr lang="en-US" dirty="0"/>
          </a:p>
        </p:txBody>
      </p:sp>
    </p:spTree>
    <p:extLst>
      <p:ext uri="{BB962C8B-B14F-4D97-AF65-F5344CB8AC3E}">
        <p14:creationId xmlns:p14="http://schemas.microsoft.com/office/powerpoint/2010/main" val="9515327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295400" y="1295400"/>
            <a:ext cx="7848600" cy="3657600"/>
          </a:xfrm>
          <a:prstGeom prst="rect">
            <a:avLst/>
          </a:prstGeom>
        </p:spPr>
        <p:txBody>
          <a:bodyPr/>
          <a:lstStyle/>
          <a:p>
            <a:pPr marL="514350" indent="-514350">
              <a:buFont typeface="+mj-lt"/>
              <a:buAutoNum type="arabicPeriod"/>
            </a:pPr>
            <a:r>
              <a:rPr lang="en-US" dirty="0" smtClean="0"/>
              <a:t>Complete the Self-Reflection Checklist</a:t>
            </a:r>
          </a:p>
          <a:p>
            <a:pPr marL="514350" indent="-514350">
              <a:buFont typeface="+mj-lt"/>
              <a:buAutoNum type="arabicPeriod"/>
            </a:pPr>
            <a:endParaRPr lang="en-US" dirty="0" smtClean="0"/>
          </a:p>
          <a:p>
            <a:pPr marL="514350" indent="-514350">
              <a:buFont typeface="+mj-lt"/>
              <a:buAutoNum type="arabicPeriod"/>
            </a:pPr>
            <a:r>
              <a:rPr lang="en-US" dirty="0" smtClean="0"/>
              <a:t>Identify one or two areas that you would like to improve</a:t>
            </a:r>
          </a:p>
        </p:txBody>
      </p:sp>
      <p:sp>
        <p:nvSpPr>
          <p:cNvPr id="3" name="Title 2"/>
          <p:cNvSpPr>
            <a:spLocks noGrp="1"/>
          </p:cNvSpPr>
          <p:nvPr>
            <p:ph type="title" idx="4294967295"/>
          </p:nvPr>
        </p:nvSpPr>
        <p:spPr>
          <a:xfrm>
            <a:off x="1600200" y="152400"/>
            <a:ext cx="7543800" cy="914400"/>
          </a:xfrm>
          <a:prstGeom prst="rect">
            <a:avLst/>
          </a:prstGeom>
        </p:spPr>
        <p:txBody>
          <a:bodyPr/>
          <a:lstStyle/>
          <a:p>
            <a:pPr algn="l"/>
            <a:r>
              <a:rPr lang="en-US" dirty="0" smtClean="0"/>
              <a:t>Self Reflection</a:t>
            </a:r>
            <a:endParaRPr lang="en-US" dirty="0"/>
          </a:p>
        </p:txBody>
      </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87236" y="152400"/>
            <a:ext cx="7391400" cy="914400"/>
          </a:xfrm>
        </p:spPr>
        <p:txBody>
          <a:bodyPr/>
          <a:lstStyle/>
          <a:p>
            <a:endParaRPr lang="en-US" sz="4000" dirty="0">
              <a:latin typeface="Calibri" panose="020F0502020204030204" pitchFamily="34" charset="0"/>
            </a:endParaRPr>
          </a:p>
        </p:txBody>
      </p:sp>
      <p:sp>
        <p:nvSpPr>
          <p:cNvPr id="2" name="Slide Number Placeholder 1"/>
          <p:cNvSpPr>
            <a:spLocks noGrp="1"/>
          </p:cNvSpPr>
          <p:nvPr>
            <p:ph type="sldNum" sz="quarter" idx="10"/>
          </p:nvPr>
        </p:nvSpPr>
        <p:spPr/>
        <p:txBody>
          <a:bodyPr/>
          <a:lstStyle/>
          <a:p>
            <a:fld id="{BE804C1E-C8D2-4AAC-8862-478FF101909A}" type="slidenum">
              <a:rPr lang="en-US" altLang="en-US" smtClean="0">
                <a:solidFill>
                  <a:srgbClr val="333399"/>
                </a:solidFill>
              </a:rPr>
              <a:pPr/>
              <a:t>24</a:t>
            </a:fld>
            <a:endParaRPr lang="en-US" altLang="en-US">
              <a:solidFill>
                <a:srgbClr val="333399"/>
              </a:solidFill>
            </a:endParaRPr>
          </a:p>
        </p:txBody>
      </p:sp>
      <p:sp>
        <p:nvSpPr>
          <p:cNvPr id="4" name="Text Placeholder 3"/>
          <p:cNvSpPr>
            <a:spLocks noGrp="1"/>
          </p:cNvSpPr>
          <p:nvPr>
            <p:ph type="body" idx="4294967295"/>
          </p:nvPr>
        </p:nvSpPr>
        <p:spPr>
          <a:xfrm>
            <a:off x="1371600" y="2906713"/>
            <a:ext cx="7772400" cy="1500187"/>
          </a:xfrm>
        </p:spPr>
        <p:txBody>
          <a:bodyPr/>
          <a:lstStyle/>
          <a:p>
            <a:endParaRPr lang="en-US"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320739"/>
            <a:ext cx="4572000" cy="3046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57200" y="4366943"/>
            <a:ext cx="9296400" cy="1569660"/>
          </a:xfrm>
          <a:prstGeom prst="rect">
            <a:avLst/>
          </a:prstGeom>
          <a:noFill/>
        </p:spPr>
        <p:txBody>
          <a:bodyPr wrap="square" rtlCol="0">
            <a:spAutoFit/>
          </a:bodyPr>
          <a:lstStyle/>
          <a:p>
            <a:r>
              <a:rPr lang="en-US" sz="3200" dirty="0" smtClean="0">
                <a:solidFill>
                  <a:srgbClr val="000000"/>
                </a:solidFill>
              </a:rPr>
              <a:t>Tony Feldmann – </a:t>
            </a:r>
            <a:r>
              <a:rPr lang="en-US" sz="3200" dirty="0" smtClean="0">
                <a:solidFill>
                  <a:srgbClr val="000000"/>
                </a:solidFill>
                <a:hlinkClick r:id="rId4"/>
              </a:rPr>
              <a:t>afeldmann@doe.k12.ga.us</a:t>
            </a:r>
            <a:endParaRPr lang="en-US" sz="3200" dirty="0" smtClean="0">
              <a:solidFill>
                <a:srgbClr val="000000"/>
              </a:solidFill>
            </a:endParaRPr>
          </a:p>
          <a:p>
            <a:endParaRPr lang="en-US" sz="3200" dirty="0">
              <a:solidFill>
                <a:srgbClr val="000000"/>
              </a:solidFill>
            </a:endParaRPr>
          </a:p>
          <a:p>
            <a:r>
              <a:rPr lang="en-US" sz="3200" dirty="0" smtClean="0">
                <a:solidFill>
                  <a:srgbClr val="000000"/>
                </a:solidFill>
              </a:rPr>
              <a:t>Mark Fynewever- </a:t>
            </a:r>
            <a:r>
              <a:rPr lang="en-US" sz="3200" dirty="0" smtClean="0">
                <a:solidFill>
                  <a:srgbClr val="000000"/>
                </a:solidFill>
                <a:hlinkClick r:id="rId5"/>
              </a:rPr>
              <a:t>mfynewever@doe.k12.ga.us</a:t>
            </a:r>
            <a:r>
              <a:rPr lang="en-US" sz="3200" dirty="0" smtClean="0">
                <a:solidFill>
                  <a:srgbClr val="000000"/>
                </a:solidFill>
              </a:rPr>
              <a:t> </a:t>
            </a:r>
            <a:endParaRPr lang="en-US" sz="3200" dirty="0">
              <a:solidFill>
                <a:srgbClr val="000000"/>
              </a:solidFill>
            </a:endParaRPr>
          </a:p>
        </p:txBody>
      </p:sp>
    </p:spTree>
    <p:extLst>
      <p:ext uri="{BB962C8B-B14F-4D97-AF65-F5344CB8AC3E}">
        <p14:creationId xmlns:p14="http://schemas.microsoft.com/office/powerpoint/2010/main" val="41582733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827E43D-FFC9-41C9-9B0C-83A53A022C00}" type="slidenum">
              <a:rPr lang="en-US" smtClean="0"/>
              <a:pPr/>
              <a:t>3</a:t>
            </a:fld>
            <a:endParaRPr lang="en-US" dirty="0"/>
          </a:p>
        </p:txBody>
      </p:sp>
      <p:sp>
        <p:nvSpPr>
          <p:cNvPr id="12" name="Rectangle 11"/>
          <p:cNvSpPr/>
          <p:nvPr/>
        </p:nvSpPr>
        <p:spPr>
          <a:xfrm>
            <a:off x="2298803" y="2962096"/>
            <a:ext cx="4228997" cy="954107"/>
          </a:xfrm>
          <a:prstGeom prst="rect">
            <a:avLst/>
          </a:prstGeom>
        </p:spPr>
        <p:txBody>
          <a:bodyPr wrap="square">
            <a:spAutoFit/>
          </a:bodyPr>
          <a:lstStyle/>
          <a:p>
            <a:r>
              <a:rPr lang="en-US" sz="2800" i="1" dirty="0" smtClean="0">
                <a:latin typeface="Calibri" panose="020F0502020204030204" pitchFamily="34" charset="0"/>
              </a:rPr>
              <a:t>Developing your Classroom Matrix</a:t>
            </a:r>
            <a:endParaRPr lang="en-US" sz="2800" i="1" dirty="0">
              <a:latin typeface="Calibri" panose="020F0502020204030204" pitchFamily="34" charset="0"/>
            </a:endParaRPr>
          </a:p>
        </p:txBody>
      </p:sp>
      <p:pic>
        <p:nvPicPr>
          <p:cNvPr id="8" name="Picture 7"/>
          <p:cNvPicPr>
            <a:picLocks noChangeAspect="1"/>
          </p:cNvPicPr>
          <p:nvPr/>
        </p:nvPicPr>
        <p:blipFill>
          <a:blip r:embed="rId4"/>
          <a:stretch>
            <a:fillRect/>
          </a:stretch>
        </p:blipFill>
        <p:spPr>
          <a:xfrm>
            <a:off x="1175844" y="1480799"/>
            <a:ext cx="7348045" cy="4243726"/>
          </a:xfrm>
          <a:prstGeom prst="rect">
            <a:avLst/>
          </a:prstGeom>
        </p:spPr>
      </p:pic>
      <p:sp>
        <p:nvSpPr>
          <p:cNvPr id="6" name="Rectangle 5"/>
          <p:cNvSpPr/>
          <p:nvPr/>
        </p:nvSpPr>
        <p:spPr>
          <a:xfrm>
            <a:off x="1484366" y="2654319"/>
            <a:ext cx="6781800" cy="1569660"/>
          </a:xfrm>
          <a:prstGeom prst="rect">
            <a:avLst/>
          </a:prstGeom>
        </p:spPr>
        <p:txBody>
          <a:bodyPr wrap="square">
            <a:spAutoFit/>
          </a:bodyPr>
          <a:lstStyle/>
          <a:p>
            <a:pPr algn="ctr"/>
            <a:r>
              <a:rPr lang="en-US" sz="4800" b="1" dirty="0" smtClean="0">
                <a:solidFill>
                  <a:schemeClr val="bg1"/>
                </a:solidFill>
                <a:latin typeface="Calibri" panose="020F0502020204030204" pitchFamily="34" charset="0"/>
              </a:rPr>
              <a:t>Developing </a:t>
            </a:r>
            <a:r>
              <a:rPr lang="en-US" sz="4800" b="1" dirty="0" smtClean="0">
                <a:solidFill>
                  <a:schemeClr val="bg1"/>
                </a:solidFill>
                <a:latin typeface="Calibri" panose="020F0502020204030204" pitchFamily="34" charset="0"/>
              </a:rPr>
              <a:t>Classroom</a:t>
            </a:r>
            <a:r>
              <a:rPr lang="en-US" sz="4800" b="1" dirty="0" smtClean="0">
                <a:solidFill>
                  <a:schemeClr val="bg1"/>
                </a:solidFill>
                <a:latin typeface="Calibri" panose="020F0502020204030204" pitchFamily="34" charset="0"/>
              </a:rPr>
              <a:t> </a:t>
            </a:r>
            <a:r>
              <a:rPr lang="en-US" sz="4800" b="1" dirty="0" smtClean="0">
                <a:solidFill>
                  <a:schemeClr val="bg1"/>
                </a:solidFill>
                <a:latin typeface="Calibri" panose="020F0502020204030204" pitchFamily="34" charset="0"/>
              </a:rPr>
              <a:t>Expectations</a:t>
            </a:r>
            <a:endParaRPr lang="en-US" sz="4800" b="1" dirty="0">
              <a:solidFill>
                <a:schemeClr val="bg1"/>
              </a:solidFill>
              <a:latin typeface="Calibri" panose="020F0502020204030204" pitchFamily="34" charset="0"/>
            </a:endParaRPr>
          </a:p>
        </p:txBody>
      </p:sp>
    </p:spTree>
    <p:custDataLst>
      <p:tags r:id="rId1"/>
    </p:custDataLst>
    <p:extLst>
      <p:ext uri="{BB962C8B-B14F-4D97-AF65-F5344CB8AC3E}">
        <p14:creationId xmlns:p14="http://schemas.microsoft.com/office/powerpoint/2010/main" val="23229638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Title 3"/>
          <p:cNvSpPr>
            <a:spLocks noGrp="1"/>
          </p:cNvSpPr>
          <p:nvPr>
            <p:ph type="title"/>
          </p:nvPr>
        </p:nvSpPr>
        <p:spPr>
          <a:xfrm>
            <a:off x="1219200" y="152400"/>
            <a:ext cx="7756525" cy="1652588"/>
          </a:xfrm>
        </p:spPr>
        <p:txBody>
          <a:bodyPr>
            <a:noAutofit/>
          </a:bodyPr>
          <a:lstStyle/>
          <a:p>
            <a:pPr algn="ctr">
              <a:defRPr/>
            </a:pPr>
            <a:r>
              <a:rPr lang="en-US" altLang="en-US" sz="4400" b="1" dirty="0" smtClean="0"/>
              <a:t>Activity- Ideal </a:t>
            </a:r>
            <a:r>
              <a:rPr lang="en-US" altLang="en-US" sz="4400" b="1" dirty="0"/>
              <a:t>Student &amp; Staff</a:t>
            </a:r>
            <a:r>
              <a:rPr lang="en-US" altLang="en-US" sz="4000" b="1" dirty="0"/>
              <a:t/>
            </a:r>
            <a:br>
              <a:rPr lang="en-US" altLang="en-US" sz="4000" b="1" dirty="0"/>
            </a:br>
            <a:r>
              <a:rPr lang="en-US" altLang="en-US" sz="2000" b="1" dirty="0">
                <a:latin typeface="+mn-lt"/>
              </a:rPr>
              <a:t/>
            </a:r>
            <a:br>
              <a:rPr lang="en-US" altLang="en-US" sz="2000" b="1" dirty="0">
                <a:latin typeface="+mn-lt"/>
              </a:rPr>
            </a:br>
            <a:endParaRPr lang="en-US" altLang="en-US" sz="2000" b="1" dirty="0">
              <a:latin typeface="+mn-lt"/>
            </a:endParaRPr>
          </a:p>
        </p:txBody>
      </p:sp>
      <p:sp>
        <p:nvSpPr>
          <p:cNvPr id="116739" name="Content Placeholder 4"/>
          <p:cNvSpPr>
            <a:spLocks noGrp="1"/>
          </p:cNvSpPr>
          <p:nvPr>
            <p:ph idx="1"/>
          </p:nvPr>
        </p:nvSpPr>
        <p:spPr>
          <a:xfrm>
            <a:off x="228600" y="1843088"/>
            <a:ext cx="5638800" cy="4495800"/>
          </a:xfrm>
        </p:spPr>
        <p:txBody>
          <a:bodyPr/>
          <a:lstStyle/>
          <a:p>
            <a:pPr marL="514350" indent="-514350">
              <a:buFont typeface="Calibri" pitchFamily="34" charset="0"/>
              <a:buAutoNum type="arabicPeriod"/>
            </a:pPr>
            <a:r>
              <a:rPr lang="en-US" altLang="en-US" sz="2800" dirty="0" smtClean="0"/>
              <a:t>What is your vision of the ideal student and the ideal staff member</a:t>
            </a:r>
          </a:p>
          <a:p>
            <a:pPr marL="514350" indent="-514350">
              <a:buFont typeface="Calibri" pitchFamily="34" charset="0"/>
              <a:buAutoNum type="arabicPeriod"/>
            </a:pPr>
            <a:r>
              <a:rPr lang="en-US" altLang="en-US" sz="2800" dirty="0" smtClean="0"/>
              <a:t>Group </a:t>
            </a:r>
            <a:r>
              <a:rPr lang="en-US" altLang="en-US" sz="2800" dirty="0" smtClean="0"/>
              <a:t>share</a:t>
            </a:r>
          </a:p>
        </p:txBody>
      </p:sp>
      <p:sp>
        <p:nvSpPr>
          <p:cNvPr id="11674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40000"/>
              </a:spcBef>
              <a:spcAft>
                <a:spcPct val="15000"/>
              </a:spcAft>
              <a:buClr>
                <a:srgbClr val="05377C"/>
              </a:buClr>
              <a:buFont typeface="Times" pitchFamily="18" charset="0"/>
              <a:buChar char="•"/>
              <a:defRPr sz="2400">
                <a:solidFill>
                  <a:schemeClr val="tx1"/>
                </a:solidFill>
                <a:latin typeface="Calibri" pitchFamily="34" charset="0"/>
              </a:defRPr>
            </a:lvl1pPr>
            <a:lvl2pPr marL="742950" indent="-285750">
              <a:spcBef>
                <a:spcPct val="40000"/>
              </a:spcBef>
              <a:spcAft>
                <a:spcPct val="15000"/>
              </a:spcAft>
              <a:buClr>
                <a:srgbClr val="05377C"/>
              </a:buClr>
              <a:buChar char="–"/>
              <a:defRPr sz="2000">
                <a:solidFill>
                  <a:schemeClr val="tx1"/>
                </a:solidFill>
                <a:latin typeface="Calibri" pitchFamily="34" charset="0"/>
              </a:defRPr>
            </a:lvl2pPr>
            <a:lvl3pPr marL="1143000" indent="-228600">
              <a:spcBef>
                <a:spcPct val="40000"/>
              </a:spcBef>
              <a:spcAft>
                <a:spcPct val="15000"/>
              </a:spcAft>
              <a:buClr>
                <a:srgbClr val="05377C"/>
              </a:buClr>
              <a:buChar char="•"/>
              <a:defRPr>
                <a:solidFill>
                  <a:schemeClr val="tx1"/>
                </a:solidFill>
                <a:latin typeface="Calibri" pitchFamily="34" charset="0"/>
              </a:defRPr>
            </a:lvl3pPr>
            <a:lvl4pPr marL="1600200" indent="-228600">
              <a:spcBef>
                <a:spcPct val="40000"/>
              </a:spcBef>
              <a:spcAft>
                <a:spcPct val="15000"/>
              </a:spcAft>
              <a:buClr>
                <a:srgbClr val="05377C"/>
              </a:buClr>
              <a:buChar char="–"/>
              <a:defRPr sz="1600">
                <a:solidFill>
                  <a:schemeClr val="tx1"/>
                </a:solidFill>
                <a:latin typeface="Calibri" pitchFamily="34" charset="0"/>
              </a:defRPr>
            </a:lvl4pPr>
            <a:lvl5pPr marL="2057400" indent="-228600">
              <a:spcBef>
                <a:spcPct val="40000"/>
              </a:spcBef>
              <a:spcAft>
                <a:spcPct val="15000"/>
              </a:spcAft>
              <a:buClr>
                <a:srgbClr val="05377C"/>
              </a:buClr>
              <a:buChar char="»"/>
              <a:defRPr sz="1600">
                <a:solidFill>
                  <a:schemeClr val="tx1"/>
                </a:solidFill>
                <a:latin typeface="Calibri" pitchFamily="34" charset="0"/>
              </a:defRPr>
            </a:lvl5pPr>
            <a:lvl6pPr marL="2514600" indent="-228600" eaLnBrk="0" fontAlgn="base" hangingPunct="0">
              <a:spcBef>
                <a:spcPct val="40000"/>
              </a:spcBef>
              <a:spcAft>
                <a:spcPct val="15000"/>
              </a:spcAft>
              <a:buClr>
                <a:srgbClr val="05377C"/>
              </a:buClr>
              <a:buChar char="»"/>
              <a:defRPr sz="1600">
                <a:solidFill>
                  <a:schemeClr val="tx1"/>
                </a:solidFill>
                <a:latin typeface="Calibri" pitchFamily="34" charset="0"/>
              </a:defRPr>
            </a:lvl6pPr>
            <a:lvl7pPr marL="2971800" indent="-228600" eaLnBrk="0" fontAlgn="base" hangingPunct="0">
              <a:spcBef>
                <a:spcPct val="40000"/>
              </a:spcBef>
              <a:spcAft>
                <a:spcPct val="15000"/>
              </a:spcAft>
              <a:buClr>
                <a:srgbClr val="05377C"/>
              </a:buClr>
              <a:buChar char="»"/>
              <a:defRPr sz="1600">
                <a:solidFill>
                  <a:schemeClr val="tx1"/>
                </a:solidFill>
                <a:latin typeface="Calibri" pitchFamily="34" charset="0"/>
              </a:defRPr>
            </a:lvl7pPr>
            <a:lvl8pPr marL="3429000" indent="-228600" eaLnBrk="0" fontAlgn="base" hangingPunct="0">
              <a:spcBef>
                <a:spcPct val="40000"/>
              </a:spcBef>
              <a:spcAft>
                <a:spcPct val="15000"/>
              </a:spcAft>
              <a:buClr>
                <a:srgbClr val="05377C"/>
              </a:buClr>
              <a:buChar char="»"/>
              <a:defRPr sz="1600">
                <a:solidFill>
                  <a:schemeClr val="tx1"/>
                </a:solidFill>
                <a:latin typeface="Calibri" pitchFamily="34" charset="0"/>
              </a:defRPr>
            </a:lvl8pPr>
            <a:lvl9pPr marL="3886200" indent="-228600" eaLnBrk="0" fontAlgn="base" hangingPunct="0">
              <a:spcBef>
                <a:spcPct val="40000"/>
              </a:spcBef>
              <a:spcAft>
                <a:spcPct val="15000"/>
              </a:spcAft>
              <a:buClr>
                <a:srgbClr val="05377C"/>
              </a:buClr>
              <a:buChar char="»"/>
              <a:defRPr sz="1600">
                <a:solidFill>
                  <a:schemeClr val="tx1"/>
                </a:solidFill>
                <a:latin typeface="Calibri" pitchFamily="34" charset="0"/>
              </a:defRPr>
            </a:lvl9pPr>
          </a:lstStyle>
          <a:p>
            <a:pPr>
              <a:spcBef>
                <a:spcPct val="0"/>
              </a:spcBef>
              <a:spcAft>
                <a:spcPct val="0"/>
              </a:spcAft>
              <a:buClrTx/>
              <a:buFontTx/>
              <a:buNone/>
            </a:pPr>
            <a:fld id="{91D569ED-8C61-4F98-B089-F1477D6E285A}" type="slidenum">
              <a:rPr lang="en-US" altLang="en-US" sz="1400">
                <a:solidFill>
                  <a:schemeClr val="accent2"/>
                </a:solidFill>
                <a:latin typeface="Arial" charset="0"/>
              </a:rPr>
              <a:pPr>
                <a:spcBef>
                  <a:spcPct val="0"/>
                </a:spcBef>
                <a:spcAft>
                  <a:spcPct val="0"/>
                </a:spcAft>
                <a:buClrTx/>
                <a:buFontTx/>
                <a:buNone/>
              </a:pPr>
              <a:t>4</a:t>
            </a:fld>
            <a:endParaRPr lang="en-US" altLang="en-US" sz="1400">
              <a:solidFill>
                <a:schemeClr val="accent2"/>
              </a:solidFill>
              <a:latin typeface="Arial" charset="0"/>
            </a:endParaRPr>
          </a:p>
        </p:txBody>
      </p:sp>
      <p:pic>
        <p:nvPicPr>
          <p:cNvPr id="116741" name="Picture 6"/>
          <p:cNvPicPr>
            <a:picLocks noChangeAspect="1"/>
          </p:cNvPicPr>
          <p:nvPr/>
        </p:nvPicPr>
        <p:blipFill>
          <a:blip r:embed="rId3">
            <a:extLst>
              <a:ext uri="{28A0092B-C50C-407E-A947-70E740481C1C}">
                <a14:useLocalDpi xmlns:a14="http://schemas.microsoft.com/office/drawing/2010/main" val="0"/>
              </a:ext>
            </a:extLst>
          </a:blip>
          <a:srcRect l="5380" t="15897" r="4707" b="12308"/>
          <a:stretch>
            <a:fillRect/>
          </a:stretch>
        </p:blipFill>
        <p:spPr bwMode="auto">
          <a:xfrm>
            <a:off x="5715000" y="2286000"/>
            <a:ext cx="3429000" cy="330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64761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p:cNvSpPr>
          <p:nvPr>
            <p:ph type="title" idx="4294967295"/>
          </p:nvPr>
        </p:nvSpPr>
        <p:spPr>
          <a:xfrm>
            <a:off x="1219200" y="266700"/>
            <a:ext cx="7239000" cy="876300"/>
          </a:xfrm>
        </p:spPr>
        <p:txBody>
          <a:bodyPr/>
          <a:lstStyle/>
          <a:p>
            <a:pPr algn="ctr" eaLnBrk="1" hangingPunct="1"/>
            <a:r>
              <a:rPr lang="en-US" altLang="en-US" sz="4800" b="1" smtClean="0"/>
              <a:t/>
            </a:r>
            <a:br>
              <a:rPr lang="en-US" altLang="en-US" sz="4800" b="1" smtClean="0"/>
            </a:br>
            <a:r>
              <a:rPr lang="en-US" altLang="en-US" sz="4400" b="1" smtClean="0"/>
              <a:t>Guidelines for Expectations</a:t>
            </a:r>
          </a:p>
        </p:txBody>
      </p:sp>
      <p:sp>
        <p:nvSpPr>
          <p:cNvPr id="120835" name="Rectangle 3"/>
          <p:cNvSpPr>
            <a:spLocks noGrp="1"/>
          </p:cNvSpPr>
          <p:nvPr>
            <p:ph type="body" idx="4294967295"/>
          </p:nvPr>
        </p:nvSpPr>
        <p:spPr>
          <a:xfrm>
            <a:off x="457200" y="1524000"/>
            <a:ext cx="8215313" cy="4500563"/>
          </a:xfrm>
        </p:spPr>
        <p:txBody>
          <a:bodyPr/>
          <a:lstStyle/>
          <a:p>
            <a:pPr marL="914400" lvl="1" indent="-457200" eaLnBrk="1" hangingPunct="1">
              <a:lnSpc>
                <a:spcPct val="90000"/>
              </a:lnSpc>
              <a:spcBef>
                <a:spcPts val="1200"/>
              </a:spcBef>
              <a:buFont typeface="Calibri" pitchFamily="34" charset="0"/>
              <a:buAutoNum type="arabicPeriod"/>
            </a:pPr>
            <a:r>
              <a:rPr lang="en-US" altLang="en-US" sz="2800" dirty="0" smtClean="0">
                <a:cs typeface="Arial" charset="0"/>
              </a:rPr>
              <a:t>3-5 and broadly stated </a:t>
            </a:r>
          </a:p>
          <a:p>
            <a:pPr marL="914400" lvl="1" indent="-457200" eaLnBrk="1" hangingPunct="1">
              <a:lnSpc>
                <a:spcPct val="90000"/>
              </a:lnSpc>
              <a:spcBef>
                <a:spcPts val="1200"/>
              </a:spcBef>
              <a:buFont typeface="Calibri" pitchFamily="34" charset="0"/>
              <a:buAutoNum type="arabicPeriod"/>
            </a:pPr>
            <a:r>
              <a:rPr lang="en-US" altLang="en-US" dirty="0" smtClean="0">
                <a:cs typeface="Arial" charset="0"/>
              </a:rPr>
              <a:t>Measurable</a:t>
            </a:r>
            <a:endParaRPr lang="en-US" altLang="en-US" sz="2800" dirty="0" smtClean="0">
              <a:cs typeface="Arial" charset="0"/>
            </a:endParaRPr>
          </a:p>
          <a:p>
            <a:pPr marL="914400" lvl="1" indent="-457200" eaLnBrk="1" hangingPunct="1">
              <a:lnSpc>
                <a:spcPct val="90000"/>
              </a:lnSpc>
              <a:spcBef>
                <a:spcPts val="1200"/>
              </a:spcBef>
              <a:buFont typeface="Calibri" pitchFamily="34" charset="0"/>
              <a:buAutoNum type="arabicPeriod"/>
            </a:pPr>
            <a:r>
              <a:rPr lang="en-US" altLang="en-US" sz="2800" dirty="0" smtClean="0">
                <a:cs typeface="Arial" charset="0"/>
              </a:rPr>
              <a:t>Observable</a:t>
            </a:r>
          </a:p>
          <a:p>
            <a:pPr marL="914400" lvl="1" indent="-457200" eaLnBrk="1" hangingPunct="1">
              <a:lnSpc>
                <a:spcPct val="90000"/>
              </a:lnSpc>
              <a:spcBef>
                <a:spcPts val="1200"/>
              </a:spcBef>
              <a:buFont typeface="Calibri" pitchFamily="34" charset="0"/>
              <a:buAutoNum type="arabicPeriod"/>
            </a:pPr>
            <a:r>
              <a:rPr lang="en-US" altLang="en-US" dirty="0" smtClean="0">
                <a:cs typeface="Arial" charset="0"/>
              </a:rPr>
              <a:t>Positive</a:t>
            </a:r>
            <a:endParaRPr lang="en-US" altLang="en-US" sz="2800" dirty="0" smtClean="0">
              <a:cs typeface="Arial" charset="0"/>
            </a:endParaRPr>
          </a:p>
          <a:p>
            <a:pPr marL="742950" lvl="2" indent="-342900" eaLnBrk="1" hangingPunct="1">
              <a:lnSpc>
                <a:spcPct val="90000"/>
              </a:lnSpc>
              <a:spcBef>
                <a:spcPts val="1200"/>
              </a:spcBef>
            </a:pPr>
            <a:endParaRPr lang="en-US" altLang="en-US" sz="2400" dirty="0" smtClean="0">
              <a:cs typeface="Arial" charset="0"/>
            </a:endParaRPr>
          </a:p>
        </p:txBody>
      </p:sp>
      <p:sp>
        <p:nvSpPr>
          <p:cNvPr id="120836"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40000"/>
              </a:spcBef>
              <a:spcAft>
                <a:spcPct val="15000"/>
              </a:spcAft>
              <a:buClr>
                <a:srgbClr val="05377C"/>
              </a:buClr>
              <a:buFont typeface="Times" pitchFamily="18" charset="0"/>
              <a:buChar char="•"/>
              <a:defRPr sz="2400">
                <a:solidFill>
                  <a:schemeClr val="tx1"/>
                </a:solidFill>
                <a:latin typeface="Calibri" pitchFamily="34" charset="0"/>
              </a:defRPr>
            </a:lvl1pPr>
            <a:lvl2pPr marL="742950" indent="-285750">
              <a:spcBef>
                <a:spcPct val="40000"/>
              </a:spcBef>
              <a:spcAft>
                <a:spcPct val="15000"/>
              </a:spcAft>
              <a:buClr>
                <a:srgbClr val="05377C"/>
              </a:buClr>
              <a:buChar char="–"/>
              <a:defRPr sz="2000">
                <a:solidFill>
                  <a:schemeClr val="tx1"/>
                </a:solidFill>
                <a:latin typeface="Calibri" pitchFamily="34" charset="0"/>
              </a:defRPr>
            </a:lvl2pPr>
            <a:lvl3pPr marL="1143000" indent="-228600">
              <a:spcBef>
                <a:spcPct val="40000"/>
              </a:spcBef>
              <a:spcAft>
                <a:spcPct val="15000"/>
              </a:spcAft>
              <a:buClr>
                <a:srgbClr val="05377C"/>
              </a:buClr>
              <a:buChar char="•"/>
              <a:defRPr>
                <a:solidFill>
                  <a:schemeClr val="tx1"/>
                </a:solidFill>
                <a:latin typeface="Calibri" pitchFamily="34" charset="0"/>
              </a:defRPr>
            </a:lvl3pPr>
            <a:lvl4pPr marL="1600200" indent="-228600">
              <a:spcBef>
                <a:spcPct val="40000"/>
              </a:spcBef>
              <a:spcAft>
                <a:spcPct val="15000"/>
              </a:spcAft>
              <a:buClr>
                <a:srgbClr val="05377C"/>
              </a:buClr>
              <a:buChar char="–"/>
              <a:defRPr sz="1600">
                <a:solidFill>
                  <a:schemeClr val="tx1"/>
                </a:solidFill>
                <a:latin typeface="Calibri" pitchFamily="34" charset="0"/>
              </a:defRPr>
            </a:lvl4pPr>
            <a:lvl5pPr marL="2057400" indent="-228600">
              <a:spcBef>
                <a:spcPct val="40000"/>
              </a:spcBef>
              <a:spcAft>
                <a:spcPct val="15000"/>
              </a:spcAft>
              <a:buClr>
                <a:srgbClr val="05377C"/>
              </a:buClr>
              <a:buChar char="»"/>
              <a:defRPr sz="1600">
                <a:solidFill>
                  <a:schemeClr val="tx1"/>
                </a:solidFill>
                <a:latin typeface="Calibri" pitchFamily="34" charset="0"/>
              </a:defRPr>
            </a:lvl5pPr>
            <a:lvl6pPr marL="2514600" indent="-228600" eaLnBrk="0" fontAlgn="base" hangingPunct="0">
              <a:spcBef>
                <a:spcPct val="40000"/>
              </a:spcBef>
              <a:spcAft>
                <a:spcPct val="15000"/>
              </a:spcAft>
              <a:buClr>
                <a:srgbClr val="05377C"/>
              </a:buClr>
              <a:buChar char="»"/>
              <a:defRPr sz="1600">
                <a:solidFill>
                  <a:schemeClr val="tx1"/>
                </a:solidFill>
                <a:latin typeface="Calibri" pitchFamily="34" charset="0"/>
              </a:defRPr>
            </a:lvl6pPr>
            <a:lvl7pPr marL="2971800" indent="-228600" eaLnBrk="0" fontAlgn="base" hangingPunct="0">
              <a:spcBef>
                <a:spcPct val="40000"/>
              </a:spcBef>
              <a:spcAft>
                <a:spcPct val="15000"/>
              </a:spcAft>
              <a:buClr>
                <a:srgbClr val="05377C"/>
              </a:buClr>
              <a:buChar char="»"/>
              <a:defRPr sz="1600">
                <a:solidFill>
                  <a:schemeClr val="tx1"/>
                </a:solidFill>
                <a:latin typeface="Calibri" pitchFamily="34" charset="0"/>
              </a:defRPr>
            </a:lvl7pPr>
            <a:lvl8pPr marL="3429000" indent="-228600" eaLnBrk="0" fontAlgn="base" hangingPunct="0">
              <a:spcBef>
                <a:spcPct val="40000"/>
              </a:spcBef>
              <a:spcAft>
                <a:spcPct val="15000"/>
              </a:spcAft>
              <a:buClr>
                <a:srgbClr val="05377C"/>
              </a:buClr>
              <a:buChar char="»"/>
              <a:defRPr sz="1600">
                <a:solidFill>
                  <a:schemeClr val="tx1"/>
                </a:solidFill>
                <a:latin typeface="Calibri" pitchFamily="34" charset="0"/>
              </a:defRPr>
            </a:lvl8pPr>
            <a:lvl9pPr marL="3886200" indent="-228600" eaLnBrk="0" fontAlgn="base" hangingPunct="0">
              <a:spcBef>
                <a:spcPct val="40000"/>
              </a:spcBef>
              <a:spcAft>
                <a:spcPct val="15000"/>
              </a:spcAft>
              <a:buClr>
                <a:srgbClr val="05377C"/>
              </a:buClr>
              <a:buChar char="»"/>
              <a:defRPr sz="1600">
                <a:solidFill>
                  <a:schemeClr val="tx1"/>
                </a:solidFill>
                <a:latin typeface="Calibri" pitchFamily="34" charset="0"/>
              </a:defRPr>
            </a:lvl9pPr>
          </a:lstStyle>
          <a:p>
            <a:pPr>
              <a:spcBef>
                <a:spcPct val="0"/>
              </a:spcBef>
              <a:spcAft>
                <a:spcPct val="0"/>
              </a:spcAft>
              <a:buClrTx/>
              <a:buFontTx/>
              <a:buNone/>
            </a:pPr>
            <a:fld id="{47E19F3B-48FF-4F7F-B043-BD85F63AB6D0}" type="slidenum">
              <a:rPr lang="en-US" altLang="en-US" sz="1400">
                <a:solidFill>
                  <a:schemeClr val="accent2"/>
                </a:solidFill>
                <a:latin typeface="Arial" charset="0"/>
              </a:rPr>
              <a:pPr>
                <a:spcBef>
                  <a:spcPct val="0"/>
                </a:spcBef>
                <a:spcAft>
                  <a:spcPct val="0"/>
                </a:spcAft>
                <a:buClrTx/>
                <a:buFontTx/>
                <a:buNone/>
              </a:pPr>
              <a:t>5</a:t>
            </a:fld>
            <a:endParaRPr lang="en-US" altLang="en-US" sz="1400">
              <a:solidFill>
                <a:schemeClr val="accent2"/>
              </a:solidFill>
              <a:latin typeface="Arial" charset="0"/>
            </a:endParaRPr>
          </a:p>
        </p:txBody>
      </p:sp>
    </p:spTree>
    <p:extLst>
      <p:ext uri="{BB962C8B-B14F-4D97-AF65-F5344CB8AC3E}">
        <p14:creationId xmlns:p14="http://schemas.microsoft.com/office/powerpoint/2010/main" val="17449967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40000"/>
              </a:spcBef>
              <a:spcAft>
                <a:spcPct val="15000"/>
              </a:spcAft>
              <a:buClr>
                <a:srgbClr val="05377C"/>
              </a:buClr>
              <a:buFont typeface="Times" pitchFamily="18" charset="0"/>
              <a:buChar char="•"/>
              <a:defRPr sz="2400">
                <a:solidFill>
                  <a:schemeClr val="tx1"/>
                </a:solidFill>
                <a:latin typeface="Calibri" pitchFamily="34" charset="0"/>
              </a:defRPr>
            </a:lvl1pPr>
            <a:lvl2pPr marL="742950" indent="-285750">
              <a:spcBef>
                <a:spcPct val="40000"/>
              </a:spcBef>
              <a:spcAft>
                <a:spcPct val="15000"/>
              </a:spcAft>
              <a:buClr>
                <a:srgbClr val="05377C"/>
              </a:buClr>
              <a:buChar char="–"/>
              <a:defRPr sz="2000">
                <a:solidFill>
                  <a:schemeClr val="tx1"/>
                </a:solidFill>
                <a:latin typeface="Calibri" pitchFamily="34" charset="0"/>
              </a:defRPr>
            </a:lvl2pPr>
            <a:lvl3pPr marL="1143000" indent="-228600">
              <a:spcBef>
                <a:spcPct val="40000"/>
              </a:spcBef>
              <a:spcAft>
                <a:spcPct val="15000"/>
              </a:spcAft>
              <a:buClr>
                <a:srgbClr val="05377C"/>
              </a:buClr>
              <a:buChar char="•"/>
              <a:defRPr>
                <a:solidFill>
                  <a:schemeClr val="tx1"/>
                </a:solidFill>
                <a:latin typeface="Calibri" pitchFamily="34" charset="0"/>
              </a:defRPr>
            </a:lvl3pPr>
            <a:lvl4pPr marL="1600200" indent="-228600">
              <a:spcBef>
                <a:spcPct val="40000"/>
              </a:spcBef>
              <a:spcAft>
                <a:spcPct val="15000"/>
              </a:spcAft>
              <a:buClr>
                <a:srgbClr val="05377C"/>
              </a:buClr>
              <a:buChar char="–"/>
              <a:defRPr sz="1600">
                <a:solidFill>
                  <a:schemeClr val="tx1"/>
                </a:solidFill>
                <a:latin typeface="Calibri" pitchFamily="34" charset="0"/>
              </a:defRPr>
            </a:lvl4pPr>
            <a:lvl5pPr marL="2057400" indent="-228600">
              <a:spcBef>
                <a:spcPct val="40000"/>
              </a:spcBef>
              <a:spcAft>
                <a:spcPct val="15000"/>
              </a:spcAft>
              <a:buClr>
                <a:srgbClr val="05377C"/>
              </a:buClr>
              <a:buChar char="»"/>
              <a:defRPr sz="1600">
                <a:solidFill>
                  <a:schemeClr val="tx1"/>
                </a:solidFill>
                <a:latin typeface="Calibri" pitchFamily="34" charset="0"/>
              </a:defRPr>
            </a:lvl5pPr>
            <a:lvl6pPr marL="2514600" indent="-228600" eaLnBrk="0" fontAlgn="base" hangingPunct="0">
              <a:spcBef>
                <a:spcPct val="40000"/>
              </a:spcBef>
              <a:spcAft>
                <a:spcPct val="15000"/>
              </a:spcAft>
              <a:buClr>
                <a:srgbClr val="05377C"/>
              </a:buClr>
              <a:buChar char="»"/>
              <a:defRPr sz="1600">
                <a:solidFill>
                  <a:schemeClr val="tx1"/>
                </a:solidFill>
                <a:latin typeface="Calibri" pitchFamily="34" charset="0"/>
              </a:defRPr>
            </a:lvl6pPr>
            <a:lvl7pPr marL="2971800" indent="-228600" eaLnBrk="0" fontAlgn="base" hangingPunct="0">
              <a:spcBef>
                <a:spcPct val="40000"/>
              </a:spcBef>
              <a:spcAft>
                <a:spcPct val="15000"/>
              </a:spcAft>
              <a:buClr>
                <a:srgbClr val="05377C"/>
              </a:buClr>
              <a:buChar char="»"/>
              <a:defRPr sz="1600">
                <a:solidFill>
                  <a:schemeClr val="tx1"/>
                </a:solidFill>
                <a:latin typeface="Calibri" pitchFamily="34" charset="0"/>
              </a:defRPr>
            </a:lvl7pPr>
            <a:lvl8pPr marL="3429000" indent="-228600" eaLnBrk="0" fontAlgn="base" hangingPunct="0">
              <a:spcBef>
                <a:spcPct val="40000"/>
              </a:spcBef>
              <a:spcAft>
                <a:spcPct val="15000"/>
              </a:spcAft>
              <a:buClr>
                <a:srgbClr val="05377C"/>
              </a:buClr>
              <a:buChar char="»"/>
              <a:defRPr sz="1600">
                <a:solidFill>
                  <a:schemeClr val="tx1"/>
                </a:solidFill>
                <a:latin typeface="Calibri" pitchFamily="34" charset="0"/>
              </a:defRPr>
            </a:lvl8pPr>
            <a:lvl9pPr marL="3886200" indent="-228600" eaLnBrk="0" fontAlgn="base" hangingPunct="0">
              <a:spcBef>
                <a:spcPct val="40000"/>
              </a:spcBef>
              <a:spcAft>
                <a:spcPct val="15000"/>
              </a:spcAft>
              <a:buClr>
                <a:srgbClr val="05377C"/>
              </a:buClr>
              <a:buChar char="»"/>
              <a:defRPr sz="1600">
                <a:solidFill>
                  <a:schemeClr val="tx1"/>
                </a:solidFill>
                <a:latin typeface="Calibri" pitchFamily="34" charset="0"/>
              </a:defRPr>
            </a:lvl9pPr>
          </a:lstStyle>
          <a:p>
            <a:pPr>
              <a:spcBef>
                <a:spcPct val="0"/>
              </a:spcBef>
              <a:spcAft>
                <a:spcPct val="0"/>
              </a:spcAft>
              <a:buClrTx/>
              <a:buFontTx/>
              <a:buNone/>
            </a:pPr>
            <a:fld id="{D22935AC-6D83-4944-B07A-9ECB17A56F9B}" type="slidenum">
              <a:rPr lang="en-US" altLang="en-US" sz="1400">
                <a:solidFill>
                  <a:schemeClr val="accent2"/>
                </a:solidFill>
                <a:latin typeface="Arial" charset="0"/>
              </a:rPr>
              <a:pPr>
                <a:spcBef>
                  <a:spcPct val="0"/>
                </a:spcBef>
                <a:spcAft>
                  <a:spcPct val="0"/>
                </a:spcAft>
                <a:buClrTx/>
                <a:buFontTx/>
                <a:buNone/>
              </a:pPr>
              <a:t>6</a:t>
            </a:fld>
            <a:endParaRPr lang="en-US" altLang="en-US" sz="1400">
              <a:solidFill>
                <a:schemeClr val="accent2"/>
              </a:solidFill>
              <a:latin typeface="Arial" charset="0"/>
            </a:endParaRPr>
          </a:p>
        </p:txBody>
      </p:sp>
      <p:pic>
        <p:nvPicPr>
          <p:cNvPr id="122883" name="irc_mi" descr="http://isite.lps.org/seckman1/web/images/Be3Logoclr-Park.eps.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2057400"/>
            <a:ext cx="36576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219200" y="381000"/>
            <a:ext cx="7924800" cy="769938"/>
          </a:xfrm>
          <a:prstGeom prst="rect">
            <a:avLst/>
          </a:prstGeom>
        </p:spPr>
        <p:txBody>
          <a:bodyPr>
            <a:spAutoFit/>
          </a:bodyPr>
          <a:lstStyle/>
          <a:p>
            <a:pPr algn="ctr">
              <a:defRPr/>
            </a:pPr>
            <a:r>
              <a:rPr lang="en-US" altLang="en-US" sz="4400" b="1" kern="0" dirty="0" smtClean="0">
                <a:solidFill>
                  <a:srgbClr val="05377C"/>
                </a:solidFill>
                <a:latin typeface="Calibri"/>
                <a:ea typeface="+mj-ea"/>
                <a:cs typeface="+mj-cs"/>
              </a:rPr>
              <a:t>Expectation </a:t>
            </a:r>
            <a:r>
              <a:rPr lang="en-US" altLang="en-US" sz="4400" b="1" kern="0" dirty="0">
                <a:solidFill>
                  <a:srgbClr val="05377C"/>
                </a:solidFill>
                <a:latin typeface="Calibri"/>
                <a:ea typeface="+mj-ea"/>
                <a:cs typeface="+mj-cs"/>
              </a:rPr>
              <a:t>Examples</a:t>
            </a:r>
            <a:endParaRPr lang="en-US" sz="4400" dirty="0">
              <a:latin typeface="Arial" panose="020B0604020202020204" pitchFamily="34" charset="0"/>
            </a:endParaRPr>
          </a:p>
        </p:txBody>
      </p:sp>
      <p:pic>
        <p:nvPicPr>
          <p:cNvPr id="122885" name="irc_mi" descr="http://www.cowden-herrick.k12.il.us/pbis/3Rs.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1524000"/>
            <a:ext cx="45720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82622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40000"/>
              </a:spcBef>
              <a:spcAft>
                <a:spcPct val="15000"/>
              </a:spcAft>
              <a:buClr>
                <a:srgbClr val="05377C"/>
              </a:buClr>
              <a:buFont typeface="Times" pitchFamily="18" charset="0"/>
              <a:buChar char="•"/>
              <a:defRPr sz="2400">
                <a:solidFill>
                  <a:schemeClr val="tx1"/>
                </a:solidFill>
                <a:latin typeface="Calibri" pitchFamily="34" charset="0"/>
              </a:defRPr>
            </a:lvl1pPr>
            <a:lvl2pPr marL="742950" indent="-285750">
              <a:spcBef>
                <a:spcPct val="40000"/>
              </a:spcBef>
              <a:spcAft>
                <a:spcPct val="15000"/>
              </a:spcAft>
              <a:buClr>
                <a:srgbClr val="05377C"/>
              </a:buClr>
              <a:buChar char="–"/>
              <a:defRPr sz="2000">
                <a:solidFill>
                  <a:schemeClr val="tx1"/>
                </a:solidFill>
                <a:latin typeface="Calibri" pitchFamily="34" charset="0"/>
              </a:defRPr>
            </a:lvl2pPr>
            <a:lvl3pPr marL="1143000" indent="-228600">
              <a:spcBef>
                <a:spcPct val="40000"/>
              </a:spcBef>
              <a:spcAft>
                <a:spcPct val="15000"/>
              </a:spcAft>
              <a:buClr>
                <a:srgbClr val="05377C"/>
              </a:buClr>
              <a:buChar char="•"/>
              <a:defRPr>
                <a:solidFill>
                  <a:schemeClr val="tx1"/>
                </a:solidFill>
                <a:latin typeface="Calibri" pitchFamily="34" charset="0"/>
              </a:defRPr>
            </a:lvl3pPr>
            <a:lvl4pPr marL="1600200" indent="-228600">
              <a:spcBef>
                <a:spcPct val="40000"/>
              </a:spcBef>
              <a:spcAft>
                <a:spcPct val="15000"/>
              </a:spcAft>
              <a:buClr>
                <a:srgbClr val="05377C"/>
              </a:buClr>
              <a:buChar char="–"/>
              <a:defRPr sz="1600">
                <a:solidFill>
                  <a:schemeClr val="tx1"/>
                </a:solidFill>
                <a:latin typeface="Calibri" pitchFamily="34" charset="0"/>
              </a:defRPr>
            </a:lvl4pPr>
            <a:lvl5pPr marL="2057400" indent="-228600">
              <a:spcBef>
                <a:spcPct val="40000"/>
              </a:spcBef>
              <a:spcAft>
                <a:spcPct val="15000"/>
              </a:spcAft>
              <a:buClr>
                <a:srgbClr val="05377C"/>
              </a:buClr>
              <a:buChar char="»"/>
              <a:defRPr sz="1600">
                <a:solidFill>
                  <a:schemeClr val="tx1"/>
                </a:solidFill>
                <a:latin typeface="Calibri" pitchFamily="34" charset="0"/>
              </a:defRPr>
            </a:lvl5pPr>
            <a:lvl6pPr marL="2514600" indent="-228600" eaLnBrk="0" fontAlgn="base" hangingPunct="0">
              <a:spcBef>
                <a:spcPct val="40000"/>
              </a:spcBef>
              <a:spcAft>
                <a:spcPct val="15000"/>
              </a:spcAft>
              <a:buClr>
                <a:srgbClr val="05377C"/>
              </a:buClr>
              <a:buChar char="»"/>
              <a:defRPr sz="1600">
                <a:solidFill>
                  <a:schemeClr val="tx1"/>
                </a:solidFill>
                <a:latin typeface="Calibri" pitchFamily="34" charset="0"/>
              </a:defRPr>
            </a:lvl6pPr>
            <a:lvl7pPr marL="2971800" indent="-228600" eaLnBrk="0" fontAlgn="base" hangingPunct="0">
              <a:spcBef>
                <a:spcPct val="40000"/>
              </a:spcBef>
              <a:spcAft>
                <a:spcPct val="15000"/>
              </a:spcAft>
              <a:buClr>
                <a:srgbClr val="05377C"/>
              </a:buClr>
              <a:buChar char="»"/>
              <a:defRPr sz="1600">
                <a:solidFill>
                  <a:schemeClr val="tx1"/>
                </a:solidFill>
                <a:latin typeface="Calibri" pitchFamily="34" charset="0"/>
              </a:defRPr>
            </a:lvl7pPr>
            <a:lvl8pPr marL="3429000" indent="-228600" eaLnBrk="0" fontAlgn="base" hangingPunct="0">
              <a:spcBef>
                <a:spcPct val="40000"/>
              </a:spcBef>
              <a:spcAft>
                <a:spcPct val="15000"/>
              </a:spcAft>
              <a:buClr>
                <a:srgbClr val="05377C"/>
              </a:buClr>
              <a:buChar char="»"/>
              <a:defRPr sz="1600">
                <a:solidFill>
                  <a:schemeClr val="tx1"/>
                </a:solidFill>
                <a:latin typeface="Calibri" pitchFamily="34" charset="0"/>
              </a:defRPr>
            </a:lvl8pPr>
            <a:lvl9pPr marL="3886200" indent="-228600" eaLnBrk="0" fontAlgn="base" hangingPunct="0">
              <a:spcBef>
                <a:spcPct val="40000"/>
              </a:spcBef>
              <a:spcAft>
                <a:spcPct val="15000"/>
              </a:spcAft>
              <a:buClr>
                <a:srgbClr val="05377C"/>
              </a:buClr>
              <a:buChar char="»"/>
              <a:defRPr sz="1600">
                <a:solidFill>
                  <a:schemeClr val="tx1"/>
                </a:solidFill>
                <a:latin typeface="Calibri" pitchFamily="34" charset="0"/>
              </a:defRPr>
            </a:lvl9pPr>
          </a:lstStyle>
          <a:p>
            <a:pPr>
              <a:spcBef>
                <a:spcPct val="0"/>
              </a:spcBef>
              <a:spcAft>
                <a:spcPct val="0"/>
              </a:spcAft>
              <a:buClrTx/>
              <a:buFontTx/>
              <a:buNone/>
            </a:pPr>
            <a:fld id="{E26CC0B6-2C4C-4B5A-BC10-3F053AEF93C3}" type="slidenum">
              <a:rPr lang="en-US" altLang="en-US" sz="1400">
                <a:solidFill>
                  <a:schemeClr val="accent2"/>
                </a:solidFill>
                <a:latin typeface="Arial" charset="0"/>
              </a:rPr>
              <a:pPr>
                <a:spcBef>
                  <a:spcPct val="0"/>
                </a:spcBef>
                <a:spcAft>
                  <a:spcPct val="0"/>
                </a:spcAft>
                <a:buClrTx/>
                <a:buFontTx/>
                <a:buNone/>
              </a:pPr>
              <a:t>7</a:t>
            </a:fld>
            <a:endParaRPr lang="en-US" altLang="en-US" sz="1400">
              <a:solidFill>
                <a:schemeClr val="accent2"/>
              </a:solidFill>
              <a:latin typeface="Arial" charset="0"/>
            </a:endParaRPr>
          </a:p>
        </p:txBody>
      </p:sp>
      <p:pic>
        <p:nvPicPr>
          <p:cNvPr id="12493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692275"/>
            <a:ext cx="4217988"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066800" y="373063"/>
            <a:ext cx="7604125" cy="769937"/>
          </a:xfrm>
          <a:prstGeom prst="rect">
            <a:avLst/>
          </a:prstGeom>
        </p:spPr>
        <p:txBody>
          <a:bodyPr>
            <a:spAutoFit/>
          </a:bodyPr>
          <a:lstStyle/>
          <a:p>
            <a:pPr algn="ctr">
              <a:defRPr/>
            </a:pPr>
            <a:r>
              <a:rPr lang="en-US" altLang="en-US" sz="4400" b="1" kern="0" dirty="0" smtClean="0">
                <a:solidFill>
                  <a:srgbClr val="05377C"/>
                </a:solidFill>
                <a:latin typeface="Calibri"/>
                <a:ea typeface="+mj-ea"/>
                <a:cs typeface="+mj-cs"/>
              </a:rPr>
              <a:t>Expectation </a:t>
            </a:r>
            <a:r>
              <a:rPr lang="en-US" altLang="en-US" sz="4400" b="1" kern="0" dirty="0">
                <a:solidFill>
                  <a:srgbClr val="05377C"/>
                </a:solidFill>
                <a:latin typeface="Calibri"/>
                <a:ea typeface="+mj-ea"/>
                <a:cs typeface="+mj-cs"/>
              </a:rPr>
              <a:t>Examples</a:t>
            </a:r>
            <a:endParaRPr lang="en-US" sz="4400" dirty="0">
              <a:latin typeface="Arial" panose="020B0604020202020204" pitchFamily="34" charset="0"/>
            </a:endParaRPr>
          </a:p>
        </p:txBody>
      </p:sp>
      <p:pic>
        <p:nvPicPr>
          <p:cNvPr id="2" name="Picture 1"/>
          <p:cNvPicPr>
            <a:picLocks noChangeAspect="1"/>
          </p:cNvPicPr>
          <p:nvPr/>
        </p:nvPicPr>
        <p:blipFill>
          <a:blip r:embed="rId4"/>
          <a:stretch>
            <a:fillRect/>
          </a:stretch>
        </p:blipFill>
        <p:spPr>
          <a:xfrm>
            <a:off x="5105400" y="1679575"/>
            <a:ext cx="3565525" cy="41830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872733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p:cNvSpPr>
          <p:nvPr>
            <p:ph type="title" idx="4294967295"/>
          </p:nvPr>
        </p:nvSpPr>
        <p:spPr>
          <a:xfrm>
            <a:off x="914400" y="249238"/>
            <a:ext cx="8229600" cy="1254125"/>
          </a:xfrm>
        </p:spPr>
        <p:txBody>
          <a:bodyPr/>
          <a:lstStyle/>
          <a:p>
            <a:pPr algn="ctr" eaLnBrk="1" hangingPunct="1"/>
            <a:r>
              <a:rPr lang="en-US" altLang="en-US" sz="4400" b="1" dirty="0" smtClean="0"/>
              <a:t>Activity- PBIS </a:t>
            </a:r>
            <a:r>
              <a:rPr lang="en-US" altLang="en-US" sz="4400" b="1" dirty="0" smtClean="0"/>
              <a:t>Expectations</a:t>
            </a:r>
            <a:r>
              <a:rPr lang="en-US" altLang="en-US" sz="4000" b="1" dirty="0" smtClean="0"/>
              <a:t/>
            </a:r>
            <a:br>
              <a:rPr lang="en-US" altLang="en-US" sz="4000" b="1" dirty="0" smtClean="0"/>
            </a:br>
            <a:endParaRPr lang="en-US" altLang="en-US" sz="4000" b="1" dirty="0" smtClean="0"/>
          </a:p>
        </p:txBody>
      </p:sp>
      <p:sp>
        <p:nvSpPr>
          <p:cNvPr id="126979" name="Rectangle 3"/>
          <p:cNvSpPr>
            <a:spLocks noGrp="1"/>
          </p:cNvSpPr>
          <p:nvPr>
            <p:ph type="body" idx="4294967295"/>
          </p:nvPr>
        </p:nvSpPr>
        <p:spPr>
          <a:xfrm>
            <a:off x="1371600" y="2120900"/>
            <a:ext cx="7010400" cy="3441700"/>
          </a:xfrm>
        </p:spPr>
        <p:txBody>
          <a:bodyPr/>
          <a:lstStyle/>
          <a:p>
            <a:pPr marL="0" indent="0" algn="ctr" eaLnBrk="1" hangingPunct="1">
              <a:buFont typeface="Times" pitchFamily="18" charset="0"/>
              <a:buNone/>
            </a:pPr>
            <a:r>
              <a:rPr lang="en-US" altLang="en-US" sz="4400" dirty="0" smtClean="0"/>
              <a:t>Use the ideal student/staff activity </a:t>
            </a:r>
            <a:r>
              <a:rPr lang="en-US" altLang="en-US" sz="4400" dirty="0" smtClean="0"/>
              <a:t>to </a:t>
            </a:r>
            <a:r>
              <a:rPr lang="en-US" altLang="en-US" sz="4400" dirty="0" smtClean="0"/>
              <a:t>develop a </a:t>
            </a:r>
            <a:r>
              <a:rPr lang="en-US" altLang="en-US" sz="4400" b="1" dirty="0" smtClean="0"/>
              <a:t>draft </a:t>
            </a:r>
            <a:r>
              <a:rPr lang="en-US" altLang="en-US" sz="4400" dirty="0" smtClean="0"/>
              <a:t>of </a:t>
            </a:r>
            <a:r>
              <a:rPr lang="en-US" altLang="en-US" sz="4400" b="1" dirty="0" smtClean="0"/>
              <a:t>3-5</a:t>
            </a:r>
            <a:r>
              <a:rPr lang="en-US" altLang="en-US" sz="4400" dirty="0" smtClean="0"/>
              <a:t> classroom expectations to begin developing your matrix.</a:t>
            </a:r>
            <a:endParaRPr lang="en-US" altLang="en-US" sz="4400" dirty="0" smtClean="0"/>
          </a:p>
          <a:p>
            <a:pPr marL="0" indent="0" algn="ctr" eaLnBrk="1" hangingPunct="1">
              <a:lnSpc>
                <a:spcPct val="80000"/>
              </a:lnSpc>
              <a:buFont typeface="Times" pitchFamily="18" charset="0"/>
              <a:buNone/>
            </a:pPr>
            <a:endParaRPr lang="en-US" altLang="en-US" sz="4400" dirty="0" smtClean="0"/>
          </a:p>
          <a:p>
            <a:pPr marL="0" indent="0" eaLnBrk="1" hangingPunct="1">
              <a:lnSpc>
                <a:spcPct val="80000"/>
              </a:lnSpc>
            </a:pPr>
            <a:endParaRPr lang="en-US" altLang="en-US" dirty="0" smtClean="0"/>
          </a:p>
          <a:p>
            <a:pPr marL="0" indent="0" eaLnBrk="1" hangingPunct="1">
              <a:lnSpc>
                <a:spcPct val="80000"/>
              </a:lnSpc>
            </a:pPr>
            <a:endParaRPr lang="en-US" altLang="en-US" dirty="0" smtClean="0"/>
          </a:p>
        </p:txBody>
      </p:sp>
      <p:sp>
        <p:nvSpPr>
          <p:cNvPr id="126980" name="Picture 4" descr="MCj04041150000[1]"/>
          <p:cNvSpPr>
            <a:spLocks noChangeAspect="1" noChangeArrowheads="1"/>
          </p:cNvSpPr>
          <p:nvPr/>
        </p:nvSpPr>
        <p:spPr bwMode="auto">
          <a:xfrm>
            <a:off x="6686550" y="381000"/>
            <a:ext cx="1177925"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40000"/>
              </a:spcBef>
              <a:spcAft>
                <a:spcPct val="15000"/>
              </a:spcAft>
              <a:buClr>
                <a:srgbClr val="05377C"/>
              </a:buClr>
              <a:buFont typeface="Times" pitchFamily="18" charset="0"/>
              <a:buChar char="•"/>
              <a:defRPr sz="2400">
                <a:solidFill>
                  <a:schemeClr val="tx1"/>
                </a:solidFill>
                <a:latin typeface="Calibri" pitchFamily="34" charset="0"/>
              </a:defRPr>
            </a:lvl1pPr>
            <a:lvl2pPr marL="742950" indent="-285750">
              <a:spcBef>
                <a:spcPct val="40000"/>
              </a:spcBef>
              <a:spcAft>
                <a:spcPct val="15000"/>
              </a:spcAft>
              <a:buClr>
                <a:srgbClr val="05377C"/>
              </a:buClr>
              <a:buChar char="–"/>
              <a:defRPr sz="2000">
                <a:solidFill>
                  <a:schemeClr val="tx1"/>
                </a:solidFill>
                <a:latin typeface="Calibri" pitchFamily="34" charset="0"/>
              </a:defRPr>
            </a:lvl2pPr>
            <a:lvl3pPr marL="1143000" indent="-228600">
              <a:spcBef>
                <a:spcPct val="40000"/>
              </a:spcBef>
              <a:spcAft>
                <a:spcPct val="15000"/>
              </a:spcAft>
              <a:buClr>
                <a:srgbClr val="05377C"/>
              </a:buClr>
              <a:buChar char="•"/>
              <a:defRPr>
                <a:solidFill>
                  <a:schemeClr val="tx1"/>
                </a:solidFill>
                <a:latin typeface="Calibri" pitchFamily="34" charset="0"/>
              </a:defRPr>
            </a:lvl3pPr>
            <a:lvl4pPr marL="1600200" indent="-228600">
              <a:spcBef>
                <a:spcPct val="40000"/>
              </a:spcBef>
              <a:spcAft>
                <a:spcPct val="15000"/>
              </a:spcAft>
              <a:buClr>
                <a:srgbClr val="05377C"/>
              </a:buClr>
              <a:buChar char="–"/>
              <a:defRPr sz="1600">
                <a:solidFill>
                  <a:schemeClr val="tx1"/>
                </a:solidFill>
                <a:latin typeface="Calibri" pitchFamily="34" charset="0"/>
              </a:defRPr>
            </a:lvl4pPr>
            <a:lvl5pPr marL="2057400" indent="-228600">
              <a:spcBef>
                <a:spcPct val="40000"/>
              </a:spcBef>
              <a:spcAft>
                <a:spcPct val="15000"/>
              </a:spcAft>
              <a:buClr>
                <a:srgbClr val="05377C"/>
              </a:buClr>
              <a:buChar char="»"/>
              <a:defRPr sz="1600">
                <a:solidFill>
                  <a:schemeClr val="tx1"/>
                </a:solidFill>
                <a:latin typeface="Calibri" pitchFamily="34" charset="0"/>
              </a:defRPr>
            </a:lvl5pPr>
            <a:lvl6pPr marL="2514600" indent="-228600" eaLnBrk="0" fontAlgn="base" hangingPunct="0">
              <a:spcBef>
                <a:spcPct val="40000"/>
              </a:spcBef>
              <a:spcAft>
                <a:spcPct val="15000"/>
              </a:spcAft>
              <a:buClr>
                <a:srgbClr val="05377C"/>
              </a:buClr>
              <a:buChar char="»"/>
              <a:defRPr sz="1600">
                <a:solidFill>
                  <a:schemeClr val="tx1"/>
                </a:solidFill>
                <a:latin typeface="Calibri" pitchFamily="34" charset="0"/>
              </a:defRPr>
            </a:lvl6pPr>
            <a:lvl7pPr marL="2971800" indent="-228600" eaLnBrk="0" fontAlgn="base" hangingPunct="0">
              <a:spcBef>
                <a:spcPct val="40000"/>
              </a:spcBef>
              <a:spcAft>
                <a:spcPct val="15000"/>
              </a:spcAft>
              <a:buClr>
                <a:srgbClr val="05377C"/>
              </a:buClr>
              <a:buChar char="»"/>
              <a:defRPr sz="1600">
                <a:solidFill>
                  <a:schemeClr val="tx1"/>
                </a:solidFill>
                <a:latin typeface="Calibri" pitchFamily="34" charset="0"/>
              </a:defRPr>
            </a:lvl7pPr>
            <a:lvl8pPr marL="3429000" indent="-228600" eaLnBrk="0" fontAlgn="base" hangingPunct="0">
              <a:spcBef>
                <a:spcPct val="40000"/>
              </a:spcBef>
              <a:spcAft>
                <a:spcPct val="15000"/>
              </a:spcAft>
              <a:buClr>
                <a:srgbClr val="05377C"/>
              </a:buClr>
              <a:buChar char="»"/>
              <a:defRPr sz="1600">
                <a:solidFill>
                  <a:schemeClr val="tx1"/>
                </a:solidFill>
                <a:latin typeface="Calibri" pitchFamily="34" charset="0"/>
              </a:defRPr>
            </a:lvl8pPr>
            <a:lvl9pPr marL="3886200" indent="-228600" eaLnBrk="0" fontAlgn="base" hangingPunct="0">
              <a:spcBef>
                <a:spcPct val="40000"/>
              </a:spcBef>
              <a:spcAft>
                <a:spcPct val="15000"/>
              </a:spcAft>
              <a:buClr>
                <a:srgbClr val="05377C"/>
              </a:buClr>
              <a:buChar char="»"/>
              <a:defRPr sz="1600">
                <a:solidFill>
                  <a:schemeClr val="tx1"/>
                </a:solidFill>
                <a:latin typeface="Calibri" pitchFamily="34" charset="0"/>
              </a:defRPr>
            </a:lvl9pPr>
          </a:lstStyle>
          <a:p>
            <a:pPr eaLnBrk="1" hangingPunct="1">
              <a:spcBef>
                <a:spcPct val="0"/>
              </a:spcBef>
              <a:spcAft>
                <a:spcPct val="0"/>
              </a:spcAft>
              <a:buClrTx/>
              <a:buFontTx/>
              <a:buNone/>
            </a:pPr>
            <a:endParaRPr lang="en-US" altLang="en-US" sz="1800">
              <a:solidFill>
                <a:srgbClr val="000000"/>
              </a:solidFill>
              <a:latin typeface="Arial" charset="0"/>
            </a:endParaRPr>
          </a:p>
        </p:txBody>
      </p:sp>
      <p:sp>
        <p:nvSpPr>
          <p:cNvPr id="126981" name="Picture 4" descr="MCj04041150000[1]"/>
          <p:cNvSpPr>
            <a:spLocks noChangeAspect="1" noChangeArrowheads="1"/>
          </p:cNvSpPr>
          <p:nvPr/>
        </p:nvSpPr>
        <p:spPr bwMode="auto">
          <a:xfrm>
            <a:off x="6972300" y="914400"/>
            <a:ext cx="892175" cy="117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40000"/>
              </a:spcBef>
              <a:spcAft>
                <a:spcPct val="15000"/>
              </a:spcAft>
              <a:buClr>
                <a:srgbClr val="05377C"/>
              </a:buClr>
              <a:buFont typeface="Times" pitchFamily="18" charset="0"/>
              <a:buChar char="•"/>
              <a:defRPr sz="2400">
                <a:solidFill>
                  <a:schemeClr val="tx1"/>
                </a:solidFill>
                <a:latin typeface="Calibri" pitchFamily="34" charset="0"/>
              </a:defRPr>
            </a:lvl1pPr>
            <a:lvl2pPr marL="742950" indent="-285750">
              <a:spcBef>
                <a:spcPct val="40000"/>
              </a:spcBef>
              <a:spcAft>
                <a:spcPct val="15000"/>
              </a:spcAft>
              <a:buClr>
                <a:srgbClr val="05377C"/>
              </a:buClr>
              <a:buChar char="–"/>
              <a:defRPr sz="2000">
                <a:solidFill>
                  <a:schemeClr val="tx1"/>
                </a:solidFill>
                <a:latin typeface="Calibri" pitchFamily="34" charset="0"/>
              </a:defRPr>
            </a:lvl2pPr>
            <a:lvl3pPr marL="1143000" indent="-228600">
              <a:spcBef>
                <a:spcPct val="40000"/>
              </a:spcBef>
              <a:spcAft>
                <a:spcPct val="15000"/>
              </a:spcAft>
              <a:buClr>
                <a:srgbClr val="05377C"/>
              </a:buClr>
              <a:buChar char="•"/>
              <a:defRPr>
                <a:solidFill>
                  <a:schemeClr val="tx1"/>
                </a:solidFill>
                <a:latin typeface="Calibri" pitchFamily="34" charset="0"/>
              </a:defRPr>
            </a:lvl3pPr>
            <a:lvl4pPr marL="1600200" indent="-228600">
              <a:spcBef>
                <a:spcPct val="40000"/>
              </a:spcBef>
              <a:spcAft>
                <a:spcPct val="15000"/>
              </a:spcAft>
              <a:buClr>
                <a:srgbClr val="05377C"/>
              </a:buClr>
              <a:buChar char="–"/>
              <a:defRPr sz="1600">
                <a:solidFill>
                  <a:schemeClr val="tx1"/>
                </a:solidFill>
                <a:latin typeface="Calibri" pitchFamily="34" charset="0"/>
              </a:defRPr>
            </a:lvl4pPr>
            <a:lvl5pPr marL="2057400" indent="-228600">
              <a:spcBef>
                <a:spcPct val="40000"/>
              </a:spcBef>
              <a:spcAft>
                <a:spcPct val="15000"/>
              </a:spcAft>
              <a:buClr>
                <a:srgbClr val="05377C"/>
              </a:buClr>
              <a:buChar char="»"/>
              <a:defRPr sz="1600">
                <a:solidFill>
                  <a:schemeClr val="tx1"/>
                </a:solidFill>
                <a:latin typeface="Calibri" pitchFamily="34" charset="0"/>
              </a:defRPr>
            </a:lvl5pPr>
            <a:lvl6pPr marL="2514600" indent="-228600" eaLnBrk="0" fontAlgn="base" hangingPunct="0">
              <a:spcBef>
                <a:spcPct val="40000"/>
              </a:spcBef>
              <a:spcAft>
                <a:spcPct val="15000"/>
              </a:spcAft>
              <a:buClr>
                <a:srgbClr val="05377C"/>
              </a:buClr>
              <a:buChar char="»"/>
              <a:defRPr sz="1600">
                <a:solidFill>
                  <a:schemeClr val="tx1"/>
                </a:solidFill>
                <a:latin typeface="Calibri" pitchFamily="34" charset="0"/>
              </a:defRPr>
            </a:lvl6pPr>
            <a:lvl7pPr marL="2971800" indent="-228600" eaLnBrk="0" fontAlgn="base" hangingPunct="0">
              <a:spcBef>
                <a:spcPct val="40000"/>
              </a:spcBef>
              <a:spcAft>
                <a:spcPct val="15000"/>
              </a:spcAft>
              <a:buClr>
                <a:srgbClr val="05377C"/>
              </a:buClr>
              <a:buChar char="»"/>
              <a:defRPr sz="1600">
                <a:solidFill>
                  <a:schemeClr val="tx1"/>
                </a:solidFill>
                <a:latin typeface="Calibri" pitchFamily="34" charset="0"/>
              </a:defRPr>
            </a:lvl7pPr>
            <a:lvl8pPr marL="3429000" indent="-228600" eaLnBrk="0" fontAlgn="base" hangingPunct="0">
              <a:spcBef>
                <a:spcPct val="40000"/>
              </a:spcBef>
              <a:spcAft>
                <a:spcPct val="15000"/>
              </a:spcAft>
              <a:buClr>
                <a:srgbClr val="05377C"/>
              </a:buClr>
              <a:buChar char="»"/>
              <a:defRPr sz="1600">
                <a:solidFill>
                  <a:schemeClr val="tx1"/>
                </a:solidFill>
                <a:latin typeface="Calibri" pitchFamily="34" charset="0"/>
              </a:defRPr>
            </a:lvl8pPr>
            <a:lvl9pPr marL="3886200" indent="-228600" eaLnBrk="0" fontAlgn="base" hangingPunct="0">
              <a:spcBef>
                <a:spcPct val="40000"/>
              </a:spcBef>
              <a:spcAft>
                <a:spcPct val="15000"/>
              </a:spcAft>
              <a:buClr>
                <a:srgbClr val="05377C"/>
              </a:buClr>
              <a:buChar char="»"/>
              <a:defRPr sz="1600">
                <a:solidFill>
                  <a:schemeClr val="tx1"/>
                </a:solidFill>
                <a:latin typeface="Calibri" pitchFamily="34" charset="0"/>
              </a:defRPr>
            </a:lvl9pPr>
          </a:lstStyle>
          <a:p>
            <a:pPr eaLnBrk="1" hangingPunct="1">
              <a:spcBef>
                <a:spcPct val="0"/>
              </a:spcBef>
              <a:spcAft>
                <a:spcPct val="0"/>
              </a:spcAft>
              <a:buClrTx/>
              <a:buFontTx/>
              <a:buNone/>
            </a:pPr>
            <a:endParaRPr lang="en-US" altLang="en-US" sz="1800">
              <a:solidFill>
                <a:srgbClr val="000000"/>
              </a:solidFill>
              <a:latin typeface="Arial" charset="0"/>
            </a:endParaRPr>
          </a:p>
        </p:txBody>
      </p:sp>
      <p:sp>
        <p:nvSpPr>
          <p:cNvPr id="12698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40000"/>
              </a:spcBef>
              <a:spcAft>
                <a:spcPct val="15000"/>
              </a:spcAft>
              <a:buClr>
                <a:srgbClr val="05377C"/>
              </a:buClr>
              <a:buFont typeface="Times" pitchFamily="18" charset="0"/>
              <a:buChar char="•"/>
              <a:defRPr sz="2400">
                <a:solidFill>
                  <a:schemeClr val="tx1"/>
                </a:solidFill>
                <a:latin typeface="Calibri" pitchFamily="34" charset="0"/>
              </a:defRPr>
            </a:lvl1pPr>
            <a:lvl2pPr marL="742950" indent="-285750">
              <a:spcBef>
                <a:spcPct val="40000"/>
              </a:spcBef>
              <a:spcAft>
                <a:spcPct val="15000"/>
              </a:spcAft>
              <a:buClr>
                <a:srgbClr val="05377C"/>
              </a:buClr>
              <a:buChar char="–"/>
              <a:defRPr sz="2000">
                <a:solidFill>
                  <a:schemeClr val="tx1"/>
                </a:solidFill>
                <a:latin typeface="Calibri" pitchFamily="34" charset="0"/>
              </a:defRPr>
            </a:lvl2pPr>
            <a:lvl3pPr marL="1143000" indent="-228600">
              <a:spcBef>
                <a:spcPct val="40000"/>
              </a:spcBef>
              <a:spcAft>
                <a:spcPct val="15000"/>
              </a:spcAft>
              <a:buClr>
                <a:srgbClr val="05377C"/>
              </a:buClr>
              <a:buChar char="•"/>
              <a:defRPr>
                <a:solidFill>
                  <a:schemeClr val="tx1"/>
                </a:solidFill>
                <a:latin typeface="Calibri" pitchFamily="34" charset="0"/>
              </a:defRPr>
            </a:lvl3pPr>
            <a:lvl4pPr marL="1600200" indent="-228600">
              <a:spcBef>
                <a:spcPct val="40000"/>
              </a:spcBef>
              <a:spcAft>
                <a:spcPct val="15000"/>
              </a:spcAft>
              <a:buClr>
                <a:srgbClr val="05377C"/>
              </a:buClr>
              <a:buChar char="–"/>
              <a:defRPr sz="1600">
                <a:solidFill>
                  <a:schemeClr val="tx1"/>
                </a:solidFill>
                <a:latin typeface="Calibri" pitchFamily="34" charset="0"/>
              </a:defRPr>
            </a:lvl4pPr>
            <a:lvl5pPr marL="2057400" indent="-228600">
              <a:spcBef>
                <a:spcPct val="40000"/>
              </a:spcBef>
              <a:spcAft>
                <a:spcPct val="15000"/>
              </a:spcAft>
              <a:buClr>
                <a:srgbClr val="05377C"/>
              </a:buClr>
              <a:buChar char="»"/>
              <a:defRPr sz="1600">
                <a:solidFill>
                  <a:schemeClr val="tx1"/>
                </a:solidFill>
                <a:latin typeface="Calibri" pitchFamily="34" charset="0"/>
              </a:defRPr>
            </a:lvl5pPr>
            <a:lvl6pPr marL="2514600" indent="-228600" eaLnBrk="0" fontAlgn="base" hangingPunct="0">
              <a:spcBef>
                <a:spcPct val="40000"/>
              </a:spcBef>
              <a:spcAft>
                <a:spcPct val="15000"/>
              </a:spcAft>
              <a:buClr>
                <a:srgbClr val="05377C"/>
              </a:buClr>
              <a:buChar char="»"/>
              <a:defRPr sz="1600">
                <a:solidFill>
                  <a:schemeClr val="tx1"/>
                </a:solidFill>
                <a:latin typeface="Calibri" pitchFamily="34" charset="0"/>
              </a:defRPr>
            </a:lvl6pPr>
            <a:lvl7pPr marL="2971800" indent="-228600" eaLnBrk="0" fontAlgn="base" hangingPunct="0">
              <a:spcBef>
                <a:spcPct val="40000"/>
              </a:spcBef>
              <a:spcAft>
                <a:spcPct val="15000"/>
              </a:spcAft>
              <a:buClr>
                <a:srgbClr val="05377C"/>
              </a:buClr>
              <a:buChar char="»"/>
              <a:defRPr sz="1600">
                <a:solidFill>
                  <a:schemeClr val="tx1"/>
                </a:solidFill>
                <a:latin typeface="Calibri" pitchFamily="34" charset="0"/>
              </a:defRPr>
            </a:lvl7pPr>
            <a:lvl8pPr marL="3429000" indent="-228600" eaLnBrk="0" fontAlgn="base" hangingPunct="0">
              <a:spcBef>
                <a:spcPct val="40000"/>
              </a:spcBef>
              <a:spcAft>
                <a:spcPct val="15000"/>
              </a:spcAft>
              <a:buClr>
                <a:srgbClr val="05377C"/>
              </a:buClr>
              <a:buChar char="»"/>
              <a:defRPr sz="1600">
                <a:solidFill>
                  <a:schemeClr val="tx1"/>
                </a:solidFill>
                <a:latin typeface="Calibri" pitchFamily="34" charset="0"/>
              </a:defRPr>
            </a:lvl8pPr>
            <a:lvl9pPr marL="3886200" indent="-228600" eaLnBrk="0" fontAlgn="base" hangingPunct="0">
              <a:spcBef>
                <a:spcPct val="40000"/>
              </a:spcBef>
              <a:spcAft>
                <a:spcPct val="15000"/>
              </a:spcAft>
              <a:buClr>
                <a:srgbClr val="05377C"/>
              </a:buClr>
              <a:buChar char="»"/>
              <a:defRPr sz="1600">
                <a:solidFill>
                  <a:schemeClr val="tx1"/>
                </a:solidFill>
                <a:latin typeface="Calibri" pitchFamily="34" charset="0"/>
              </a:defRPr>
            </a:lvl9pPr>
          </a:lstStyle>
          <a:p>
            <a:pPr>
              <a:spcBef>
                <a:spcPct val="0"/>
              </a:spcBef>
              <a:spcAft>
                <a:spcPct val="0"/>
              </a:spcAft>
              <a:buClrTx/>
              <a:buFontTx/>
              <a:buNone/>
            </a:pPr>
            <a:fld id="{525C985A-0BEE-4A20-A2DA-8EB61D253E98}" type="slidenum">
              <a:rPr lang="en-US" altLang="en-US" sz="1400">
                <a:solidFill>
                  <a:srgbClr val="333399"/>
                </a:solidFill>
                <a:latin typeface="Arial" charset="0"/>
              </a:rPr>
              <a:pPr>
                <a:spcBef>
                  <a:spcPct val="0"/>
                </a:spcBef>
                <a:spcAft>
                  <a:spcPct val="0"/>
                </a:spcAft>
                <a:buClrTx/>
                <a:buFontTx/>
                <a:buNone/>
              </a:pPr>
              <a:t>8</a:t>
            </a:fld>
            <a:endParaRPr lang="en-US" altLang="en-US" sz="1400">
              <a:solidFill>
                <a:srgbClr val="333399"/>
              </a:solidFill>
              <a:latin typeface="Arial" charset="0"/>
            </a:endParaRPr>
          </a:p>
        </p:txBody>
      </p:sp>
    </p:spTree>
    <p:extLst>
      <p:ext uri="{BB962C8B-B14F-4D97-AF65-F5344CB8AC3E}">
        <p14:creationId xmlns:p14="http://schemas.microsoft.com/office/powerpoint/2010/main" val="30673450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827E43D-FFC9-41C9-9B0C-83A53A022C00}" type="slidenum">
              <a:rPr lang="en-US" smtClean="0"/>
              <a:pPr/>
              <a:t>9</a:t>
            </a:fld>
            <a:endParaRPr lang="en-US" dirty="0"/>
          </a:p>
        </p:txBody>
      </p:sp>
      <p:pic>
        <p:nvPicPr>
          <p:cNvPr id="8" name="Picture 7"/>
          <p:cNvPicPr>
            <a:picLocks noChangeAspect="1"/>
          </p:cNvPicPr>
          <p:nvPr/>
        </p:nvPicPr>
        <p:blipFill>
          <a:blip r:embed="rId4"/>
          <a:stretch>
            <a:fillRect/>
          </a:stretch>
        </p:blipFill>
        <p:spPr>
          <a:xfrm>
            <a:off x="1143000" y="1153775"/>
            <a:ext cx="7380890" cy="4570750"/>
          </a:xfrm>
          <a:prstGeom prst="rect">
            <a:avLst/>
          </a:prstGeom>
        </p:spPr>
      </p:pic>
      <p:sp>
        <p:nvSpPr>
          <p:cNvPr id="2" name="Rectangle 1"/>
          <p:cNvSpPr/>
          <p:nvPr/>
        </p:nvSpPr>
        <p:spPr>
          <a:xfrm>
            <a:off x="1417145" y="2981306"/>
            <a:ext cx="6832600" cy="1446550"/>
          </a:xfrm>
          <a:prstGeom prst="rect">
            <a:avLst/>
          </a:prstGeom>
        </p:spPr>
        <p:txBody>
          <a:bodyPr wrap="square">
            <a:spAutoFit/>
          </a:bodyPr>
          <a:lstStyle/>
          <a:p>
            <a:pPr algn="ctr"/>
            <a:r>
              <a:rPr lang="en-US" sz="4400" b="1" dirty="0" smtClean="0">
                <a:solidFill>
                  <a:schemeClr val="bg1"/>
                </a:solidFill>
                <a:latin typeface="Calibri" panose="020F0502020204030204" pitchFamily="34" charset="0"/>
              </a:rPr>
              <a:t>Developing Procedures and Routines</a:t>
            </a:r>
            <a:endParaRPr lang="en-US" sz="4400" b="1" dirty="0">
              <a:solidFill>
                <a:schemeClr val="bg1"/>
              </a:solidFill>
              <a:latin typeface="Calibri" panose="020F0502020204030204" pitchFamily="34" charset="0"/>
            </a:endParaRPr>
          </a:p>
        </p:txBody>
      </p:sp>
    </p:spTree>
    <p:custDataLst>
      <p:tags r:id="rId1"/>
    </p:custDataLst>
    <p:extLst>
      <p:ext uri="{BB962C8B-B14F-4D97-AF65-F5344CB8AC3E}">
        <p14:creationId xmlns:p14="http://schemas.microsoft.com/office/powerpoint/2010/main" val="410929037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ESENTER_VERSION" val="6"/>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DVSECTIONID" val="G1b2NGwGLFM3fsBCJpbsn4"/>
  <p:tag name="AUDIO_IMPORT" val="C:\Users\kvenit\Documents\My Articulate Projects\Classroom Management\Module 1 Rules and Routines\Slide 31.mp3"/>
  <p:tag name="AUDIO_ID" val="275"/>
  <p:tag name="ELAPSEDTIME" val="63.969"/>
</p:tagLst>
</file>

<file path=ppt/tags/tag11.xml><?xml version="1.0" encoding="utf-8"?>
<p:tagLst xmlns:a="http://schemas.openxmlformats.org/drawingml/2006/main" xmlns:r="http://schemas.openxmlformats.org/officeDocument/2006/relationships" xmlns:p="http://schemas.openxmlformats.org/presentationml/2006/main">
  <p:tag name="DVSECTIONID" val="CxoDrwZpCKCxS0nl4Slfet"/>
  <p:tag name="AUDIO_IMPORT" val="C:\Users\kvenit\Documents\My Articulate Projects\Classroom Management\Module 1 Rules and Routines\Slide 37.mp3"/>
  <p:tag name="AUDIO_ID" val="276"/>
  <p:tag name="ELAPSEDTIME" val="46.18"/>
</p:tagLst>
</file>

<file path=ppt/tags/tag12.xml><?xml version="1.0" encoding="utf-8"?>
<p:tagLst xmlns:a="http://schemas.openxmlformats.org/drawingml/2006/main" xmlns:r="http://schemas.openxmlformats.org/officeDocument/2006/relationships" xmlns:p="http://schemas.openxmlformats.org/presentationml/2006/main">
  <p:tag name="DVSHAPEID" val="q6KqF5rMN7jSJMFsRJTJkU"/>
</p:tagLst>
</file>

<file path=ppt/tags/tag13.xml><?xml version="1.0" encoding="utf-8"?>
<p:tagLst xmlns:a="http://schemas.openxmlformats.org/drawingml/2006/main" xmlns:r="http://schemas.openxmlformats.org/officeDocument/2006/relationships" xmlns:p="http://schemas.openxmlformats.org/presentationml/2006/main">
  <p:tag name="DVSHAPEID" val="QiAcBQFyQR6HBQ6S8Q8fo6"/>
</p:tagLst>
</file>

<file path=ppt/tags/tag14.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19.mp3"/>
  <p:tag name="AUDIO_ID" val="265"/>
  <p:tag name="ELAPSEDTIME" val="108.639"/>
</p:tagLst>
</file>

<file path=ppt/tags/tag15.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9.mp3"/>
  <p:tag name="AUDIO_ID" val="307"/>
  <p:tag name="ELAPSEDTIME" val="73.661"/>
</p:tagLst>
</file>

<file path=ppt/tags/tag16.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9.mp3"/>
  <p:tag name="AUDIO_ID" val="307"/>
  <p:tag name="ELAPSEDTIME" val="73.661"/>
</p:tagLst>
</file>

<file path=ppt/tags/tag17.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30.mp3"/>
  <p:tag name="AUDIO_ID" val="273"/>
  <p:tag name="ELAPSEDTIME" val="64.126"/>
</p:tagLst>
</file>

<file path=ppt/tags/tag18.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7.mp3"/>
  <p:tag name="AUDIO_ID" val="297"/>
  <p:tag name="ELAPSEDTIME" val="39.101"/>
</p:tagLst>
</file>

<file path=ppt/tags/tag2.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1.mp3"/>
  <p:tag name="AUDIO_ID" val="258"/>
  <p:tag name="ELAPSEDTIME" val="65.354"/>
</p:tagLst>
</file>

<file path=ppt/tags/tag3.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3.mp3"/>
  <p:tag name="AUDIO_ID" val="259"/>
  <p:tag name="ELAPSEDTIME" val="25.621"/>
</p:tagLst>
</file>

<file path=ppt/tags/tag4.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1.mp3"/>
  <p:tag name="AUDIO_ID" val="258"/>
  <p:tag name="ELAPSEDTIME" val="65.354"/>
</p:tagLst>
</file>

<file path=ppt/tags/tag5.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1.mp3"/>
  <p:tag name="AUDIO_ID" val="258"/>
  <p:tag name="ELAPSEDTIME" val="65.354"/>
</p:tagLst>
</file>

<file path=ppt/tags/tag6.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16.mp3"/>
  <p:tag name="AUDIO_ID" val="306"/>
  <p:tag name="ELAPSEDTIME" val="27.398"/>
</p:tagLst>
</file>

<file path=ppt/tags/tag7.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16.mp3"/>
  <p:tag name="AUDIO_ID" val="306"/>
  <p:tag name="ELAPSEDTIME" val="27.398"/>
</p:tagLst>
</file>

<file path=ppt/tags/tag8.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16.mp3"/>
  <p:tag name="AUDIO_ID" val="306"/>
  <p:tag name="ELAPSEDTIME" val="27.398"/>
</p:tagLst>
</file>

<file path=ppt/tags/tag9.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13.mp3"/>
  <p:tag name="AUDIO_ID" val="263"/>
  <p:tag name="ELAPSEDTIME" val="37.87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Classroom Management">
      <a:dk1>
        <a:sysClr val="windowText" lastClr="000000"/>
      </a:dk1>
      <a:lt1>
        <a:sysClr val="window" lastClr="FFFFFF"/>
      </a:lt1>
      <a:dk2>
        <a:srgbClr val="1F497D"/>
      </a:dk2>
      <a:lt2>
        <a:srgbClr val="EEECE1"/>
      </a:lt2>
      <a:accent1>
        <a:srgbClr val="DFBC85"/>
      </a:accent1>
      <a:accent2>
        <a:srgbClr val="796718"/>
      </a:accent2>
      <a:accent3>
        <a:srgbClr val="55ACA6"/>
      </a:accent3>
      <a:accent4>
        <a:srgbClr val="3A6A92"/>
      </a:accent4>
      <a:accent5>
        <a:srgbClr val="9FE4B8"/>
      </a:accent5>
      <a:accent6>
        <a:srgbClr val="85B6DF"/>
      </a:accent6>
      <a:hlink>
        <a:srgbClr val="0000FF"/>
      </a:hlink>
      <a:folHlink>
        <a:srgbClr val="80008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Custom Design">
  <a:themeElements>
    <a:clrScheme name="Classroom Management">
      <a:dk1>
        <a:sysClr val="windowText" lastClr="000000"/>
      </a:dk1>
      <a:lt1>
        <a:sysClr val="window" lastClr="FFFFFF"/>
      </a:lt1>
      <a:dk2>
        <a:srgbClr val="1F497D"/>
      </a:dk2>
      <a:lt2>
        <a:srgbClr val="EEECE1"/>
      </a:lt2>
      <a:accent1>
        <a:srgbClr val="DFBC85"/>
      </a:accent1>
      <a:accent2>
        <a:srgbClr val="796718"/>
      </a:accent2>
      <a:accent3>
        <a:srgbClr val="55ACA6"/>
      </a:accent3>
      <a:accent4>
        <a:srgbClr val="3A6A92"/>
      </a:accent4>
      <a:accent5>
        <a:srgbClr val="9FE4B8"/>
      </a:accent5>
      <a:accent6>
        <a:srgbClr val="85B6D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Classroom Management">
      <a:dk1>
        <a:sysClr val="windowText" lastClr="000000"/>
      </a:dk1>
      <a:lt1>
        <a:sysClr val="window" lastClr="FFFFFF"/>
      </a:lt1>
      <a:dk2>
        <a:srgbClr val="1F497D"/>
      </a:dk2>
      <a:lt2>
        <a:srgbClr val="EEECE1"/>
      </a:lt2>
      <a:accent1>
        <a:srgbClr val="DFBC85"/>
      </a:accent1>
      <a:accent2>
        <a:srgbClr val="796718"/>
      </a:accent2>
      <a:accent3>
        <a:srgbClr val="55ACA6"/>
      </a:accent3>
      <a:accent4>
        <a:srgbClr val="3A6A92"/>
      </a:accent4>
      <a:accent5>
        <a:srgbClr val="9FE4B8"/>
      </a:accent5>
      <a:accent6>
        <a:srgbClr val="85B6D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ustom Design">
  <a:themeElements>
    <a:clrScheme name="Classroom Management">
      <a:dk1>
        <a:sysClr val="windowText" lastClr="000000"/>
      </a:dk1>
      <a:lt1>
        <a:sysClr val="window" lastClr="FFFFFF"/>
      </a:lt1>
      <a:dk2>
        <a:srgbClr val="1F497D"/>
      </a:dk2>
      <a:lt2>
        <a:srgbClr val="EEECE1"/>
      </a:lt2>
      <a:accent1>
        <a:srgbClr val="DFBC85"/>
      </a:accent1>
      <a:accent2>
        <a:srgbClr val="796718"/>
      </a:accent2>
      <a:accent3>
        <a:srgbClr val="55ACA6"/>
      </a:accent3>
      <a:accent4>
        <a:srgbClr val="3A6A92"/>
      </a:accent4>
      <a:accent5>
        <a:srgbClr val="9FE4B8"/>
      </a:accent5>
      <a:accent6>
        <a:srgbClr val="85B6D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Custom Design">
  <a:themeElements>
    <a:clrScheme name="Classroom Management">
      <a:dk1>
        <a:sysClr val="windowText" lastClr="000000"/>
      </a:dk1>
      <a:lt1>
        <a:sysClr val="window" lastClr="FFFFFF"/>
      </a:lt1>
      <a:dk2>
        <a:srgbClr val="1F497D"/>
      </a:dk2>
      <a:lt2>
        <a:srgbClr val="EEECE1"/>
      </a:lt2>
      <a:accent1>
        <a:srgbClr val="DFBC85"/>
      </a:accent1>
      <a:accent2>
        <a:srgbClr val="796718"/>
      </a:accent2>
      <a:accent3>
        <a:srgbClr val="55ACA6"/>
      </a:accent3>
      <a:accent4>
        <a:srgbClr val="3A6A92"/>
      </a:accent4>
      <a:accent5>
        <a:srgbClr val="9FE4B8"/>
      </a:accent5>
      <a:accent6>
        <a:srgbClr val="85B6D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eme1">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73C8A102204D424CAFB16401E632E972" ma:contentTypeVersion="1" ma:contentTypeDescription="Create a new document." ma:contentTypeScope="" ma:versionID="9a9bde1dfe379f0d38a069498a3da664">
  <xsd:schema xmlns:xsd="http://www.w3.org/2001/XMLSchema" xmlns:xs="http://www.w3.org/2001/XMLSchema" xmlns:p="http://schemas.microsoft.com/office/2006/metadata/properties" xmlns:ns2="97dfa9f6-5cca-4305-abbe-8345bcef7290" targetNamespace="http://schemas.microsoft.com/office/2006/metadata/properties" ma:root="true" ma:fieldsID="35f2c3101f551bbebdafa51f2a76f0ab" ns2:_="">
    <xsd:import namespace="97dfa9f6-5cca-4305-abbe-8345bcef7290"/>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dfa9f6-5cca-4305-abbe-8345bcef7290"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97dfa9f6-5cca-4305-abbe-8345bcef7290">QYH25XTXR4VQ-14-7452</_dlc_DocId>
    <_dlc_DocIdUrl xmlns="97dfa9f6-5cca-4305-abbe-8345bcef7290">
      <Url>http://sharepoint.wisconsinpbisnetwork.org/pbis/_layouts/DocIdRedir.aspx?ID=QYH25XTXR4VQ-14-7452</Url>
      <Description>QYH25XTXR4VQ-14-7452</Description>
    </_dlc_DocIdUrl>
  </documentManagement>
</p:properties>
</file>

<file path=customXml/itemProps1.xml><?xml version="1.0" encoding="utf-8"?>
<ds:datastoreItem xmlns:ds="http://schemas.openxmlformats.org/officeDocument/2006/customXml" ds:itemID="{8C1B2020-154F-47EF-AC23-68AC41ED65A3}">
  <ds:schemaRefs>
    <ds:schemaRef ds:uri="http://schemas.microsoft.com/sharepoint/events"/>
  </ds:schemaRefs>
</ds:datastoreItem>
</file>

<file path=customXml/itemProps2.xml><?xml version="1.0" encoding="utf-8"?>
<ds:datastoreItem xmlns:ds="http://schemas.openxmlformats.org/officeDocument/2006/customXml" ds:itemID="{7A2C4992-0624-41B9-84B1-A363295096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dfa9f6-5cca-4305-abbe-8345bcef729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09E9D8F-6E76-4E64-B47E-259665C14DDA}">
  <ds:schemaRefs>
    <ds:schemaRef ds:uri="http://schemas.microsoft.com/sharepoint/v3/contenttype/forms"/>
  </ds:schemaRefs>
</ds:datastoreItem>
</file>

<file path=customXml/itemProps4.xml><?xml version="1.0" encoding="utf-8"?>
<ds:datastoreItem xmlns:ds="http://schemas.openxmlformats.org/officeDocument/2006/customXml" ds:itemID="{A9B5FA9E-AAB8-41C2-8173-CDA7675CD1F7}">
  <ds:schemaRefs>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purl.org/dc/elements/1.1/"/>
    <ds:schemaRef ds:uri="http://www.w3.org/XML/1998/namespace"/>
    <ds:schemaRef ds:uri="http://schemas.microsoft.com/office/2006/documentManagement/types"/>
    <ds:schemaRef ds:uri="97dfa9f6-5cca-4305-abbe-8345bcef7290"/>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Concourse</Template>
  <TotalTime>50926</TotalTime>
  <Words>2529</Words>
  <Application>Microsoft Office PowerPoint</Application>
  <PresentationFormat>On-screen Show (4:3)</PresentationFormat>
  <Paragraphs>385</Paragraphs>
  <Slides>24</Slides>
  <Notes>24</Notes>
  <HiddenSlides>0</HiddenSlides>
  <MMClips>0</MMClips>
  <ScaleCrop>false</ScaleCrop>
  <HeadingPairs>
    <vt:vector size="4" baseType="variant">
      <vt:variant>
        <vt:lpstr>Theme</vt:lpstr>
      </vt:variant>
      <vt:variant>
        <vt:i4>6</vt:i4>
      </vt:variant>
      <vt:variant>
        <vt:lpstr>Slide Titles</vt:lpstr>
      </vt:variant>
      <vt:variant>
        <vt:i4>24</vt:i4>
      </vt:variant>
    </vt:vector>
  </HeadingPairs>
  <TitlesOfParts>
    <vt:vector size="30" baseType="lpstr">
      <vt:lpstr>Elemental</vt:lpstr>
      <vt:lpstr>Custom Design</vt:lpstr>
      <vt:lpstr>1_Custom Design</vt:lpstr>
      <vt:lpstr>3_Custom Design</vt:lpstr>
      <vt:lpstr>2_Custom Design</vt:lpstr>
      <vt:lpstr>Theme1</vt:lpstr>
      <vt:lpstr>PowerPoint Presentation</vt:lpstr>
      <vt:lpstr>Objectives</vt:lpstr>
      <vt:lpstr>PowerPoint Presentation</vt:lpstr>
      <vt:lpstr>Activity- Ideal Student &amp; Staff  </vt:lpstr>
      <vt:lpstr> Guidelines for Expectations</vt:lpstr>
      <vt:lpstr>PowerPoint Presentation</vt:lpstr>
      <vt:lpstr>PowerPoint Presentation</vt:lpstr>
      <vt:lpstr>Activity- PBIS Expectations </vt:lpstr>
      <vt:lpstr>PowerPoint Presentation</vt:lpstr>
      <vt:lpstr>Video</vt:lpstr>
      <vt:lpstr>PowerPoint Presentation</vt:lpstr>
      <vt:lpstr>PowerPoint Presentation</vt:lpstr>
      <vt:lpstr>PowerPoint Presentation</vt:lpstr>
      <vt:lpstr> Creating Your Classroom Rules</vt:lpstr>
      <vt:lpstr>PowerPoint Presentation</vt:lpstr>
      <vt:lpstr>PowerPoint Presentation</vt:lpstr>
      <vt:lpstr>Why Teach Behavior?</vt:lpstr>
      <vt:lpstr>Procedures </vt:lpstr>
      <vt:lpstr>PowerPoint Presentation</vt:lpstr>
      <vt:lpstr>PowerPoint Presentation</vt:lpstr>
      <vt:lpstr>Telling is not Teaching</vt:lpstr>
      <vt:lpstr>5 Steps to Teaching</vt:lpstr>
      <vt:lpstr>Self Reflection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Classroom Management</dc:title>
  <dc:creator>Lori</dc:creator>
  <cp:lastModifiedBy>Windows User</cp:lastModifiedBy>
  <cp:revision>373</cp:revision>
  <cp:lastPrinted>2016-09-20T16:49:21Z</cp:lastPrinted>
  <dcterms:created xsi:type="dcterms:W3CDTF">2012-02-28T21:46:07Z</dcterms:created>
  <dcterms:modified xsi:type="dcterms:W3CDTF">2017-05-02T18:41:24Z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GUID">
    <vt:lpwstr>05AB5938-80AC-4340-8AE4-C094DC3FE00F</vt:lpwstr>
  </property>
  <property fmtid="{D5CDD505-2E9C-101B-9397-08002B2CF9AE}" pid="4" name="ArticulatePath">
    <vt:lpwstr>RulesandRoutines</vt:lpwstr>
  </property>
  <property fmtid="{D5CDD505-2E9C-101B-9397-08002B2CF9AE}" pid="5" name="ArticulateProjectFull">
    <vt:lpwstr>C:\Users\kvenit\Documents\My Articulate Projects\Classroom Management\Module 1 Rules and Routines\RulesandRoutines.ppta</vt:lpwstr>
  </property>
  <property fmtid="{D5CDD505-2E9C-101B-9397-08002B2CF9AE}" pid="6" name="ContentTypeId">
    <vt:lpwstr>0x01010073C8A102204D424CAFB16401E632E972</vt:lpwstr>
  </property>
  <property fmtid="{D5CDD505-2E9C-101B-9397-08002B2CF9AE}" pid="7" name="_dlc_DocIdItemGuid">
    <vt:lpwstr>697823c7-9969-4b17-803b-37044141fa46</vt:lpwstr>
  </property>
</Properties>
</file>