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2"/>
  </p:notesMasterIdLst>
  <p:sldIdLst>
    <p:sldId id="256" r:id="rId2"/>
    <p:sldId id="257" r:id="rId3"/>
    <p:sldId id="258" r:id="rId4"/>
    <p:sldId id="261" r:id="rId5"/>
    <p:sldId id="259" r:id="rId6"/>
    <p:sldId id="260" r:id="rId7"/>
    <p:sldId id="262" r:id="rId8"/>
    <p:sldId id="263" r:id="rId9"/>
    <p:sldId id="264" r:id="rId10"/>
    <p:sldId id="265" r:id="rId11"/>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67511" autoAdjust="0"/>
  </p:normalViewPr>
  <p:slideViewPr>
    <p:cSldViewPr snapToGrid="0">
      <p:cViewPr varScale="1">
        <p:scale>
          <a:sx n="50" d="100"/>
          <a:sy n="50" d="100"/>
        </p:scale>
        <p:origin x="122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smtClean="0"/>
              <a:t>Gender</a:t>
            </a:r>
            <a:endParaRPr lang="en-US"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Sex</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753B-485C-945F-77A9DE3AB8CC}"/>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753B-485C-945F-77A9DE3AB8CC}"/>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753B-485C-945F-77A9DE3AB8CC}"/>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753B-485C-945F-77A9DE3AB8CC}"/>
              </c:ext>
            </c:extLst>
          </c:dPt>
          <c:cat>
            <c:strRef>
              <c:f>Sheet1!$A$2:$A$5</c:f>
              <c:strCache>
                <c:ptCount val="2"/>
                <c:pt idx="0">
                  <c:v>Men</c:v>
                </c:pt>
                <c:pt idx="1">
                  <c:v>Women</c:v>
                </c:pt>
              </c:strCache>
            </c:strRef>
          </c:cat>
          <c:val>
            <c:numRef>
              <c:f>Sheet1!$B$2:$B$5</c:f>
              <c:numCache>
                <c:formatCode>General</c:formatCode>
                <c:ptCount val="4"/>
                <c:pt idx="0">
                  <c:v>52.4</c:v>
                </c:pt>
                <c:pt idx="1">
                  <c:v>47.6</c:v>
                </c:pt>
              </c:numCache>
            </c:numRef>
          </c:val>
          <c:extLst xmlns:c16r2="http://schemas.microsoft.com/office/drawing/2015/06/chart">
            <c:ext xmlns:c16="http://schemas.microsoft.com/office/drawing/2014/chart" uri="{C3380CC4-5D6E-409C-BE32-E72D297353CC}">
              <c16:uniqueId val="{00000000-4CE1-4739-BE41-1325CD9531B6}"/>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2"/>
        <c:delete val="1"/>
      </c:legendEntry>
      <c:legendEntry>
        <c:idx val="3"/>
        <c:delete val="1"/>
      </c:legendEntry>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smtClean="0"/>
              <a:t>Perceived Late Adulthood </a:t>
            </a:r>
            <a:endParaRPr lang="en-US"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Transition to late adulthood</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cat>
            <c:strRef>
              <c:f>Sheet1!$A$2:$A$5</c:f>
              <c:strCache>
                <c:ptCount val="3"/>
                <c:pt idx="0">
                  <c:v>In some ways yes, in some ways no</c:v>
                </c:pt>
                <c:pt idx="1">
                  <c:v>Yes</c:v>
                </c:pt>
                <c:pt idx="2">
                  <c:v>No</c:v>
                </c:pt>
              </c:strCache>
            </c:strRef>
          </c:cat>
          <c:val>
            <c:numRef>
              <c:f>Sheet1!$B$2:$B$5</c:f>
              <c:numCache>
                <c:formatCode>General</c:formatCode>
                <c:ptCount val="4"/>
                <c:pt idx="0">
                  <c:v>40</c:v>
                </c:pt>
                <c:pt idx="1">
                  <c:v>40</c:v>
                </c:pt>
                <c:pt idx="2">
                  <c:v>20</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3"/>
        <c:delete val="1"/>
      </c:legendEntry>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470583AF-E341-42FD-9EED-B469328AB887}" type="datetimeFigureOut">
              <a:rPr lang="en-US" smtClean="0"/>
              <a:t>10/12/2018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1CED6243-727A-430E-A626-D100E79B67C1}" type="slidenum">
              <a:rPr lang="en-US" smtClean="0"/>
              <a:t>‹#›</a:t>
            </a:fld>
            <a:endParaRPr lang="en-US"/>
          </a:p>
        </p:txBody>
      </p:sp>
    </p:spTree>
    <p:extLst>
      <p:ext uri="{BB962C8B-B14F-4D97-AF65-F5344CB8AC3E}">
        <p14:creationId xmlns:p14="http://schemas.microsoft.com/office/powerpoint/2010/main" val="278956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ED6243-727A-430E-A626-D100E79B67C1}" type="slidenum">
              <a:rPr lang="en-US" smtClean="0"/>
              <a:t>1</a:t>
            </a:fld>
            <a:endParaRPr lang="en-US"/>
          </a:p>
        </p:txBody>
      </p:sp>
    </p:spTree>
    <p:extLst>
      <p:ext uri="{BB962C8B-B14F-4D97-AF65-F5344CB8AC3E}">
        <p14:creationId xmlns:p14="http://schemas.microsoft.com/office/powerpoint/2010/main" val="3093979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ED6243-727A-430E-A626-D100E79B67C1}" type="slidenum">
              <a:rPr lang="en-US" smtClean="0"/>
              <a:t>10</a:t>
            </a:fld>
            <a:endParaRPr lang="en-US"/>
          </a:p>
        </p:txBody>
      </p:sp>
    </p:spTree>
    <p:extLst>
      <p:ext uri="{BB962C8B-B14F-4D97-AF65-F5344CB8AC3E}">
        <p14:creationId xmlns:p14="http://schemas.microsoft.com/office/powerpoint/2010/main" val="3641691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dirty="0" smtClean="0"/>
              <a:t>Contemporary older adulthood looks different (ex. increased life expectancy and people are aging with more financial, education, and health resources)</a:t>
            </a:r>
          </a:p>
          <a:p>
            <a:pPr rtl="0" fontAlgn="base"/>
            <a:endParaRPr lang="en-US" dirty="0" smtClean="0"/>
          </a:p>
          <a:p>
            <a:pPr rtl="0" fontAlgn="base"/>
            <a:r>
              <a:rPr lang="en-US" dirty="0" smtClean="0"/>
              <a:t>As a result, people are increasingly becoming more physically active and involved in their communities.</a:t>
            </a:r>
          </a:p>
          <a:p>
            <a:pPr rtl="0" fontAlgn="base"/>
            <a:endParaRPr lang="en-US" dirty="0" smtClean="0"/>
          </a:p>
          <a:p>
            <a:r>
              <a:rPr lang="en-US" b="1" dirty="0" smtClean="0"/>
              <a:t>Leisure</a:t>
            </a:r>
            <a:r>
              <a:rPr lang="en-US" dirty="0" smtClean="0"/>
              <a:t>: A state</a:t>
            </a:r>
            <a:r>
              <a:rPr lang="en-US" baseline="0" dirty="0" smtClean="0"/>
              <a:t> of mind, marked by freedom.</a:t>
            </a:r>
          </a:p>
          <a:p>
            <a:r>
              <a:rPr lang="en-US" baseline="0" dirty="0" smtClean="0"/>
              <a:t>	</a:t>
            </a:r>
            <a:r>
              <a:rPr lang="en-US" dirty="0" smtClean="0"/>
              <a:t>Implies a holistic</a:t>
            </a:r>
            <a:r>
              <a:rPr lang="en-US" baseline="0" dirty="0" smtClean="0"/>
              <a:t> lifestyle, not one that is fragmented.</a:t>
            </a:r>
          </a:p>
          <a:p>
            <a:r>
              <a:rPr lang="en-US" baseline="0" dirty="0" smtClean="0"/>
              <a:t>	Explore our capabilities, develop experiences with others, achieve personal fulfillment.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	FREEDOM: to act (be in control), no constraints! </a:t>
            </a:r>
          </a:p>
          <a:p>
            <a:endParaRPr lang="en-US" baseline="0" dirty="0" smtClean="0"/>
          </a:p>
          <a:p>
            <a:endParaRPr lang="en-US" baseline="0" dirty="0" smtClean="0"/>
          </a:p>
          <a:p>
            <a:r>
              <a:rPr lang="en-US" b="1" u="sng" dirty="0" smtClean="0"/>
              <a:t>Recreation</a:t>
            </a:r>
            <a:r>
              <a:rPr lang="en-US" dirty="0" smtClean="0"/>
              <a:t>: </a:t>
            </a:r>
          </a:p>
          <a:p>
            <a:pPr marL="987552" lvl="1" indent="-457200">
              <a:buFont typeface="+mj-lt"/>
              <a:buAutoNum type="arabicPeriod"/>
            </a:pPr>
            <a:r>
              <a:rPr lang="en-US" dirty="0" smtClean="0"/>
              <a:t>An activity</a:t>
            </a:r>
          </a:p>
          <a:p>
            <a:pPr marL="987552" lvl="1" indent="-457200">
              <a:buFont typeface="+mj-lt"/>
              <a:buAutoNum type="arabicPeriod"/>
            </a:pPr>
            <a:r>
              <a:rPr lang="en-US" dirty="0" smtClean="0"/>
              <a:t>Intrinsically motivated </a:t>
            </a:r>
          </a:p>
          <a:p>
            <a:pPr marL="987552" lvl="1" indent="-457200">
              <a:buFont typeface="+mj-lt"/>
              <a:buAutoNum type="arabicPeriod"/>
            </a:pPr>
            <a:r>
              <a:rPr lang="en-US" dirty="0" smtClean="0"/>
              <a:t>An experience</a:t>
            </a:r>
          </a:p>
          <a:p>
            <a:pPr marL="987552" lvl="1" indent="-457200">
              <a:buFont typeface="+mj-lt"/>
              <a:buAutoNum type="arabicPeriod"/>
            </a:pPr>
            <a:r>
              <a:rPr lang="en-US" dirty="0" smtClean="0"/>
              <a:t>Often</a:t>
            </a:r>
            <a:r>
              <a:rPr lang="en-US" baseline="0" dirty="0" smtClean="0"/>
              <a:t> </a:t>
            </a:r>
            <a:r>
              <a:rPr lang="en-US" baseline="0" smtClean="0"/>
              <a:t>times f</a:t>
            </a:r>
            <a:r>
              <a:rPr lang="en-US" smtClean="0"/>
              <a:t>acilitated</a:t>
            </a:r>
            <a:r>
              <a:rPr lang="en-US" baseline="0" smtClean="0"/>
              <a:t> </a:t>
            </a:r>
            <a:r>
              <a:rPr lang="en-US" baseline="0" dirty="0" smtClean="0"/>
              <a:t>by a recreation professional</a:t>
            </a:r>
            <a:endParaRPr lang="en-US" dirty="0" smtClean="0"/>
          </a:p>
          <a:p>
            <a:endParaRPr lang="en-US" baseline="0" dirty="0" smtClean="0"/>
          </a:p>
          <a:p>
            <a:pPr rtl="0" fontAlgn="base"/>
            <a:endParaRPr lang="en-US" dirty="0" smtClean="0"/>
          </a:p>
          <a:p>
            <a:pPr rtl="0" fontAlgn="base"/>
            <a:endParaRPr lang="en-US" dirty="0" smtClean="0"/>
          </a:p>
          <a:p>
            <a:pPr rtl="0" fontAlgn="base"/>
            <a:r>
              <a:rPr lang="en-US" dirty="0" smtClean="0"/>
              <a:t>This project was born by uniting the worlds of developmental transitions and leisure.  We combined our research areas to explore how people experience retirement and how leisure is incorporated into navigating this transition</a:t>
            </a:r>
          </a:p>
          <a:p>
            <a:endParaRPr lang="en-US" dirty="0"/>
          </a:p>
        </p:txBody>
      </p:sp>
      <p:sp>
        <p:nvSpPr>
          <p:cNvPr id="4" name="Slide Number Placeholder 3"/>
          <p:cNvSpPr>
            <a:spLocks noGrp="1"/>
          </p:cNvSpPr>
          <p:nvPr>
            <p:ph type="sldNum" sz="quarter" idx="10"/>
          </p:nvPr>
        </p:nvSpPr>
        <p:spPr/>
        <p:txBody>
          <a:bodyPr/>
          <a:lstStyle/>
          <a:p>
            <a:fld id="{1CED6243-727A-430E-A626-D100E79B67C1}" type="slidenum">
              <a:rPr lang="en-US" smtClean="0"/>
              <a:t>2</a:t>
            </a:fld>
            <a:endParaRPr lang="en-US"/>
          </a:p>
        </p:txBody>
      </p:sp>
    </p:spTree>
    <p:extLst>
      <p:ext uri="{BB962C8B-B14F-4D97-AF65-F5344CB8AC3E}">
        <p14:creationId xmlns:p14="http://schemas.microsoft.com/office/powerpoint/2010/main" val="2695981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Participants: Retirees over the age of 60, living in a community in suburbs of Knoxville, TN</a:t>
            </a:r>
          </a:p>
          <a:p>
            <a:endParaRPr lang="en-US" dirty="0"/>
          </a:p>
        </p:txBody>
      </p:sp>
      <p:sp>
        <p:nvSpPr>
          <p:cNvPr id="4" name="Slide Number Placeholder 3"/>
          <p:cNvSpPr>
            <a:spLocks noGrp="1"/>
          </p:cNvSpPr>
          <p:nvPr>
            <p:ph type="sldNum" sz="quarter" idx="5"/>
          </p:nvPr>
        </p:nvSpPr>
        <p:spPr/>
        <p:txBody>
          <a:bodyPr/>
          <a:lstStyle/>
          <a:p>
            <a:fld id="{1CED6243-727A-430E-A626-D100E79B67C1}" type="slidenum">
              <a:rPr lang="en-US" smtClean="0"/>
              <a:t>3</a:t>
            </a:fld>
            <a:endParaRPr lang="en-US"/>
          </a:p>
        </p:txBody>
      </p:sp>
    </p:spTree>
    <p:extLst>
      <p:ext uri="{BB962C8B-B14F-4D97-AF65-F5344CB8AC3E}">
        <p14:creationId xmlns:p14="http://schemas.microsoft.com/office/powerpoint/2010/main" val="1675340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Following the transcription of focus group sessions, qualitative analysis techniques will be used to interpret the date. </a:t>
            </a:r>
          </a:p>
          <a:p>
            <a:pPr defTabSz="931774">
              <a:defRPr/>
            </a:pPr>
            <a:endParaRPr lang="en-US" dirty="0"/>
          </a:p>
          <a:p>
            <a:pPr defTabSz="931774">
              <a:defRPr/>
            </a:pPr>
            <a:r>
              <a:rPr lang="en-US" dirty="0"/>
              <a:t>This analysis will be done independently by the researchers and take place in two cycles.</a:t>
            </a:r>
          </a:p>
          <a:p>
            <a:pPr defTabSz="931774">
              <a:defRPr/>
            </a:pPr>
            <a:endParaRPr lang="en-US" dirty="0"/>
          </a:p>
          <a:p>
            <a:pPr defTabSz="931774">
              <a:defRPr/>
            </a:pPr>
            <a:r>
              <a:rPr lang="en-US" dirty="0"/>
              <a:t> During this first cycle, descriptive coding will be used to report reoccurring themes and concepts related to the research questions (Saldana, 2013). </a:t>
            </a:r>
          </a:p>
          <a:p>
            <a:pPr defTabSz="931774">
              <a:defRPr/>
            </a:pPr>
            <a:endParaRPr lang="en-US" dirty="0"/>
          </a:p>
          <a:p>
            <a:pPr defTabSz="931774">
              <a:defRPr/>
            </a:pPr>
            <a:r>
              <a:rPr lang="en-US" dirty="0"/>
              <a:t>The coded information will be placed in categories, and subcategories, based around major themes (Saldana, 2013). Recoding utilizing this technique may also take place to ensure accuracy of information. Coding will be done by hand OR utilizing qualitative data analysis software, if appropriate. 	</a:t>
            </a:r>
          </a:p>
          <a:p>
            <a:endParaRPr lang="en-US" dirty="0"/>
          </a:p>
        </p:txBody>
      </p:sp>
      <p:sp>
        <p:nvSpPr>
          <p:cNvPr id="4" name="Slide Number Placeholder 3"/>
          <p:cNvSpPr>
            <a:spLocks noGrp="1"/>
          </p:cNvSpPr>
          <p:nvPr>
            <p:ph type="sldNum" sz="quarter" idx="5"/>
          </p:nvPr>
        </p:nvSpPr>
        <p:spPr/>
        <p:txBody>
          <a:bodyPr/>
          <a:lstStyle/>
          <a:p>
            <a:fld id="{1CED6243-727A-430E-A626-D100E79B67C1}" type="slidenum">
              <a:rPr lang="en-US" smtClean="0"/>
              <a:t>4</a:t>
            </a:fld>
            <a:endParaRPr lang="en-US"/>
          </a:p>
        </p:txBody>
      </p:sp>
    </p:spTree>
    <p:extLst>
      <p:ext uri="{BB962C8B-B14F-4D97-AF65-F5344CB8AC3E}">
        <p14:creationId xmlns:p14="http://schemas.microsoft.com/office/powerpoint/2010/main" val="1264354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CED6243-727A-430E-A626-D100E79B67C1}" type="slidenum">
              <a:rPr lang="en-US" smtClean="0"/>
              <a:t>5</a:t>
            </a:fld>
            <a:endParaRPr lang="en-US"/>
          </a:p>
        </p:txBody>
      </p:sp>
    </p:spTree>
    <p:extLst>
      <p:ext uri="{BB962C8B-B14F-4D97-AF65-F5344CB8AC3E}">
        <p14:creationId xmlns:p14="http://schemas.microsoft.com/office/powerpoint/2010/main" val="1143427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Community</a:t>
            </a:r>
          </a:p>
          <a:p>
            <a:r>
              <a:rPr lang="en-US" dirty="0"/>
              <a:t>“Mayberry” is the larger/underlying community and subcommunities formed as a result of the types of leisure offered.</a:t>
            </a:r>
          </a:p>
          <a:p>
            <a:endParaRPr lang="en-US" dirty="0"/>
          </a:p>
          <a:p>
            <a:r>
              <a:rPr lang="en-US" b="1" u="sng" dirty="0"/>
              <a:t>Social capital </a:t>
            </a:r>
            <a:r>
              <a:rPr lang="en-US" dirty="0" smtClean="0"/>
              <a:t>Social capital is defined as “networks together with shared norms, values and understandings that facilitate co-operation within or among groups”. In this definition, we can think of networks as real-world links between groups or individuals. </a:t>
            </a:r>
            <a:endParaRPr lang="en-US" b="1" u="sng" dirty="0"/>
          </a:p>
          <a:p>
            <a:endParaRPr lang="en-US" b="1" u="sng" dirty="0"/>
          </a:p>
          <a:p>
            <a:r>
              <a:rPr lang="en-US" b="1" u="sng" dirty="0"/>
              <a:t>Failing Retirement</a:t>
            </a:r>
          </a:p>
          <a:p>
            <a:r>
              <a:rPr lang="en-US" b="0" u="none" dirty="0"/>
              <a:t>People are aware of the transition from work to retirement and have a strong desire to be successful in the transition</a:t>
            </a:r>
          </a:p>
        </p:txBody>
      </p:sp>
      <p:sp>
        <p:nvSpPr>
          <p:cNvPr id="4" name="Slide Number Placeholder 3"/>
          <p:cNvSpPr>
            <a:spLocks noGrp="1"/>
          </p:cNvSpPr>
          <p:nvPr>
            <p:ph type="sldNum" sz="quarter" idx="5"/>
          </p:nvPr>
        </p:nvSpPr>
        <p:spPr/>
        <p:txBody>
          <a:bodyPr/>
          <a:lstStyle/>
          <a:p>
            <a:fld id="{1CED6243-727A-430E-A626-D100E79B67C1}" type="slidenum">
              <a:rPr lang="en-US" smtClean="0"/>
              <a:t>6</a:t>
            </a:fld>
            <a:endParaRPr lang="en-US"/>
          </a:p>
        </p:txBody>
      </p:sp>
    </p:spTree>
    <p:extLst>
      <p:ext uri="{BB962C8B-B14F-4D97-AF65-F5344CB8AC3E}">
        <p14:creationId xmlns:p14="http://schemas.microsoft.com/office/powerpoint/2010/main" val="40101511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l" rtl="0" fontAlgn="base"/>
            <a:r>
              <a:rPr lang="en-US" b="1" dirty="0"/>
              <a:t>Community: </a:t>
            </a:r>
          </a:p>
          <a:p>
            <a:pPr lvl="1" algn="l" rtl="0" fontAlgn="base"/>
            <a:r>
              <a:rPr lang="en-US" dirty="0"/>
              <a:t>This clique-like process happens in other environments (ex. High Schools, prisons, work environments, etc.) but the process unfolding in </a:t>
            </a:r>
            <a:r>
              <a:rPr lang="en-US" dirty="0" err="1"/>
              <a:t>Kahite</a:t>
            </a:r>
            <a:r>
              <a:rPr lang="en-US" dirty="0"/>
              <a:t> was extremely positive and seemed to beneficially impact members.  We posit that this experience was so positive for </a:t>
            </a:r>
            <a:r>
              <a:rPr lang="en-US" dirty="0" err="1"/>
              <a:t>Kahite</a:t>
            </a:r>
            <a:r>
              <a:rPr lang="en-US" dirty="0"/>
              <a:t> residents due to the pride they had for their neighborhood/community.</a:t>
            </a:r>
          </a:p>
          <a:p>
            <a:pPr lvl="1" rtl="0" fontAlgn="base"/>
            <a:r>
              <a:rPr lang="en-US" dirty="0"/>
              <a:t>Social Capital: …</a:t>
            </a:r>
          </a:p>
          <a:p>
            <a:pPr lvl="1" rtl="0" fontAlgn="base"/>
            <a:r>
              <a:rPr lang="en-US" b="1" dirty="0"/>
              <a:t>Flunking Retirement: </a:t>
            </a:r>
          </a:p>
          <a:p>
            <a:pPr lvl="1" rtl="0" fontAlgn="base"/>
            <a:r>
              <a:rPr lang="en-US" dirty="0"/>
              <a:t>It may be important to consider what it means to be successful.  People will likely define this very differently.</a:t>
            </a:r>
          </a:p>
          <a:p>
            <a:endParaRPr lang="en-US" dirty="0"/>
          </a:p>
        </p:txBody>
      </p:sp>
      <p:sp>
        <p:nvSpPr>
          <p:cNvPr id="4" name="Slide Number Placeholder 3"/>
          <p:cNvSpPr>
            <a:spLocks noGrp="1"/>
          </p:cNvSpPr>
          <p:nvPr>
            <p:ph type="sldNum" sz="quarter" idx="5"/>
          </p:nvPr>
        </p:nvSpPr>
        <p:spPr/>
        <p:txBody>
          <a:bodyPr/>
          <a:lstStyle/>
          <a:p>
            <a:fld id="{1CED6243-727A-430E-A626-D100E79B67C1}" type="slidenum">
              <a:rPr lang="en-US" smtClean="0"/>
              <a:t>7</a:t>
            </a:fld>
            <a:endParaRPr lang="en-US"/>
          </a:p>
        </p:txBody>
      </p:sp>
    </p:spTree>
    <p:extLst>
      <p:ext uri="{BB962C8B-B14F-4D97-AF65-F5344CB8AC3E}">
        <p14:creationId xmlns:p14="http://schemas.microsoft.com/office/powerpoint/2010/main" val="3011966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Supporting Developmental Transitions</a:t>
            </a:r>
          </a:p>
          <a:p>
            <a:r>
              <a:rPr lang="en-US" dirty="0"/>
              <a:t>In order to best support people during times of major developmental transitions akin to retirement, it would be beneficial to spend time getting to know clientele and exploring unique ideologies of succeeding.  </a:t>
            </a:r>
          </a:p>
          <a:p>
            <a:r>
              <a:rPr lang="en-US" b="1" u="sng" dirty="0"/>
              <a:t>Assessment</a:t>
            </a:r>
          </a:p>
          <a:p>
            <a:r>
              <a:rPr lang="en-US" dirty="0"/>
              <a:t>Explore what clients currently poses that will aid in moving them closer to “success”. </a:t>
            </a:r>
          </a:p>
          <a:p>
            <a:endParaRPr lang="en-US" dirty="0"/>
          </a:p>
          <a:p>
            <a:pPr defTabSz="931774">
              <a:defRPr/>
            </a:pPr>
            <a:r>
              <a:rPr lang="en-US" dirty="0"/>
              <a:t>After evaluating what people currently possess that will help them achieve successful transitions in life, it would then be helpful to conduct a needs assessment to determine what other supports would be helpful.</a:t>
            </a:r>
          </a:p>
          <a:p>
            <a:endParaRPr lang="en-US" dirty="0"/>
          </a:p>
          <a:p>
            <a:r>
              <a:rPr lang="en-US" dirty="0"/>
              <a:t>These can be internal resources (e.g., personality attributes, feelings about current conditions, abilities, etc.) as well as external resources (e.g., type of community dwelling, etc.).  </a:t>
            </a:r>
          </a:p>
          <a:p>
            <a:endParaRPr lang="en-US" dirty="0"/>
          </a:p>
          <a:p>
            <a:r>
              <a:rPr lang="en-US" dirty="0"/>
              <a:t>By doing so, we avoid focusing only on deficits and become more likely to highlight a person’s untapped reservoir of resources. </a:t>
            </a:r>
          </a:p>
          <a:p>
            <a:endParaRPr lang="en-US" dirty="0"/>
          </a:p>
        </p:txBody>
      </p:sp>
      <p:sp>
        <p:nvSpPr>
          <p:cNvPr id="4" name="Slide Number Placeholder 3"/>
          <p:cNvSpPr>
            <a:spLocks noGrp="1"/>
          </p:cNvSpPr>
          <p:nvPr>
            <p:ph type="sldNum" sz="quarter" idx="5"/>
          </p:nvPr>
        </p:nvSpPr>
        <p:spPr/>
        <p:txBody>
          <a:bodyPr/>
          <a:lstStyle/>
          <a:p>
            <a:fld id="{1CED6243-727A-430E-A626-D100E79B67C1}" type="slidenum">
              <a:rPr lang="en-US" smtClean="0"/>
              <a:t>8</a:t>
            </a:fld>
            <a:endParaRPr lang="en-US"/>
          </a:p>
        </p:txBody>
      </p:sp>
    </p:spTree>
    <p:extLst>
      <p:ext uri="{BB962C8B-B14F-4D97-AF65-F5344CB8AC3E}">
        <p14:creationId xmlns:p14="http://schemas.microsoft.com/office/powerpoint/2010/main" val="4898404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acknowledge that this group of individuals is only one very specific subpopulation of retirees and that they are homogenous in terms of race-ethnicity and social status.  Given the relative void of research in this area along with the ease in which we had access to this group, we felt it would be a good starting place to gather exploratory data.</a:t>
            </a:r>
          </a:p>
        </p:txBody>
      </p:sp>
      <p:sp>
        <p:nvSpPr>
          <p:cNvPr id="4" name="Slide Number Placeholder 3"/>
          <p:cNvSpPr>
            <a:spLocks noGrp="1"/>
          </p:cNvSpPr>
          <p:nvPr>
            <p:ph type="sldNum" sz="quarter" idx="5"/>
          </p:nvPr>
        </p:nvSpPr>
        <p:spPr/>
        <p:txBody>
          <a:bodyPr/>
          <a:lstStyle/>
          <a:p>
            <a:fld id="{1CED6243-727A-430E-A626-D100E79B67C1}" type="slidenum">
              <a:rPr lang="en-US" smtClean="0"/>
              <a:t>9</a:t>
            </a:fld>
            <a:endParaRPr lang="en-US"/>
          </a:p>
        </p:txBody>
      </p:sp>
    </p:spTree>
    <p:extLst>
      <p:ext uri="{BB962C8B-B14F-4D97-AF65-F5344CB8AC3E}">
        <p14:creationId xmlns:p14="http://schemas.microsoft.com/office/powerpoint/2010/main" val="22600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10/12/2018</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10/12/2018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10/12/2018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10/12/2018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10/12/2018</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10/12/2018</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3877F04-3A51-42DC-9EE0-6BDF58F3CA71}"/>
              </a:ext>
            </a:extLst>
          </p:cNvPr>
          <p:cNvSpPr>
            <a:spLocks noGrp="1"/>
          </p:cNvSpPr>
          <p:nvPr>
            <p:ph type="ctrTitle"/>
          </p:nvPr>
        </p:nvSpPr>
        <p:spPr/>
        <p:txBody>
          <a:bodyPr>
            <a:normAutofit/>
          </a:bodyPr>
          <a:lstStyle/>
          <a:p>
            <a:pPr algn="ctr"/>
            <a:r>
              <a:rPr lang="en-US" sz="4400" dirty="0"/>
              <a:t>Recreation, Leisure, and Late Adulthood: Examining the Benefits of Participation during Retirement</a:t>
            </a:r>
            <a:endParaRPr lang="en-US" sz="4400" spc="600" dirty="0">
              <a:solidFill>
                <a:schemeClr val="tx2"/>
              </a:solidFill>
              <a:latin typeface="Playfair Display SC" charset="0"/>
              <a:ea typeface="Playfair Display SC" charset="0"/>
              <a:cs typeface="Playfair Display SC" charset="0"/>
            </a:endParaRPr>
          </a:p>
        </p:txBody>
      </p:sp>
      <p:sp>
        <p:nvSpPr>
          <p:cNvPr id="3" name="Subtitle 2">
            <a:extLst>
              <a:ext uri="{FF2B5EF4-FFF2-40B4-BE49-F238E27FC236}">
                <a16:creationId xmlns="" xmlns:a16="http://schemas.microsoft.com/office/drawing/2014/main" id="{02EB6673-B28C-4041-9E12-CFE8039AA216}"/>
              </a:ext>
            </a:extLst>
          </p:cNvPr>
          <p:cNvSpPr>
            <a:spLocks noGrp="1"/>
          </p:cNvSpPr>
          <p:nvPr>
            <p:ph type="subTitle" idx="1"/>
          </p:nvPr>
        </p:nvSpPr>
        <p:spPr/>
        <p:txBody>
          <a:bodyPr>
            <a:normAutofit fontScale="25000" lnSpcReduction="20000"/>
          </a:bodyPr>
          <a:lstStyle/>
          <a:p>
            <a:pPr algn="ctr"/>
            <a:r>
              <a:rPr lang="en-US" sz="5600" dirty="0"/>
              <a:t>Thomas Sweeney, Ph.D.</a:t>
            </a:r>
          </a:p>
          <a:p>
            <a:pPr algn="ctr"/>
            <a:r>
              <a:rPr lang="en-US" sz="5600" dirty="0"/>
              <a:t>Jennifer </a:t>
            </a:r>
            <a:r>
              <a:rPr lang="en-US" sz="5600" dirty="0" err="1"/>
              <a:t>Zorotovich</a:t>
            </a:r>
            <a:r>
              <a:rPr lang="en-US" sz="5600" dirty="0"/>
              <a:t>, Ph.D.</a:t>
            </a:r>
          </a:p>
          <a:p>
            <a:pPr algn="ctr"/>
            <a:r>
              <a:rPr lang="en-US" sz="4400" dirty="0"/>
              <a:t>School of Human Ecology</a:t>
            </a:r>
            <a:br>
              <a:rPr lang="en-US" sz="4400" dirty="0"/>
            </a:br>
            <a:r>
              <a:rPr lang="en-US" sz="4400" dirty="0"/>
              <a:t>Georgia Southern University</a:t>
            </a:r>
          </a:p>
          <a:p>
            <a:pPr algn="ctr"/>
            <a:endParaRPr lang="en-US" dirty="0"/>
          </a:p>
        </p:txBody>
      </p:sp>
    </p:spTree>
    <p:extLst>
      <p:ext uri="{BB962C8B-B14F-4D97-AF65-F5344CB8AC3E}">
        <p14:creationId xmlns:p14="http://schemas.microsoft.com/office/powerpoint/2010/main" val="39214597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0666444-23BC-4AA6-8A63-3A202C673143}"/>
              </a:ext>
            </a:extLst>
          </p:cNvPr>
          <p:cNvSpPr>
            <a:spLocks noGrp="1"/>
          </p:cNvSpPr>
          <p:nvPr>
            <p:ph type="title"/>
          </p:nvPr>
        </p:nvSpPr>
        <p:spPr/>
        <p:txBody>
          <a:bodyPr/>
          <a:lstStyle/>
          <a:p>
            <a:r>
              <a:rPr lang="en-US" dirty="0"/>
              <a:t>Questions &amp; Comments</a:t>
            </a:r>
          </a:p>
        </p:txBody>
      </p:sp>
      <p:sp>
        <p:nvSpPr>
          <p:cNvPr id="3" name="Text Placeholder 2">
            <a:extLst>
              <a:ext uri="{FF2B5EF4-FFF2-40B4-BE49-F238E27FC236}">
                <a16:creationId xmlns="" xmlns:a16="http://schemas.microsoft.com/office/drawing/2014/main" id="{49D4FC7F-E996-4B46-8951-9D2944EF08DD}"/>
              </a:ext>
            </a:extLst>
          </p:cNvPr>
          <p:cNvSpPr>
            <a:spLocks noGrp="1"/>
          </p:cNvSpPr>
          <p:nvPr>
            <p:ph type="body" idx="1"/>
          </p:nvPr>
        </p:nvSpPr>
        <p:spPr/>
        <p:txBody>
          <a:bodyPr/>
          <a:lstStyle/>
          <a:p>
            <a:r>
              <a:rPr lang="en-US" dirty="0"/>
              <a:t>Thank you! </a:t>
            </a:r>
          </a:p>
        </p:txBody>
      </p:sp>
    </p:spTree>
    <p:extLst>
      <p:ext uri="{BB962C8B-B14F-4D97-AF65-F5344CB8AC3E}">
        <p14:creationId xmlns:p14="http://schemas.microsoft.com/office/powerpoint/2010/main" val="42470046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41B6BBB-EAC2-40DA-8F81-4035A8351B4C}"/>
              </a:ext>
            </a:extLst>
          </p:cNvPr>
          <p:cNvSpPr>
            <a:spLocks noGrp="1"/>
          </p:cNvSpPr>
          <p:nvPr>
            <p:ph type="title"/>
          </p:nvPr>
        </p:nvSpPr>
        <p:spPr/>
        <p:txBody>
          <a:bodyPr/>
          <a:lstStyle/>
          <a:p>
            <a:r>
              <a:rPr lang="en-US" dirty="0"/>
              <a:t>Introduction</a:t>
            </a:r>
          </a:p>
        </p:txBody>
      </p:sp>
      <p:sp>
        <p:nvSpPr>
          <p:cNvPr id="5" name="Text Placeholder 4">
            <a:extLst>
              <a:ext uri="{FF2B5EF4-FFF2-40B4-BE49-F238E27FC236}">
                <a16:creationId xmlns="" xmlns:a16="http://schemas.microsoft.com/office/drawing/2014/main" id="{8B17867B-9424-4450-AE4D-908C6CCA6897}"/>
              </a:ext>
            </a:extLst>
          </p:cNvPr>
          <p:cNvSpPr>
            <a:spLocks noGrp="1"/>
          </p:cNvSpPr>
          <p:nvPr>
            <p:ph type="body" sz="half" idx="2"/>
          </p:nvPr>
        </p:nvSpPr>
        <p:spPr/>
        <p:txBody>
          <a:bodyPr/>
          <a:lstStyle/>
          <a:p>
            <a:pPr marL="342900" indent="-342900">
              <a:lnSpc>
                <a:spcPct val="150000"/>
              </a:lnSpc>
              <a:buFont typeface="Arial" panose="020B0604020202020204" pitchFamily="34" charset="0"/>
              <a:buChar char="•"/>
            </a:pPr>
            <a:r>
              <a:rPr lang="en-US" dirty="0">
                <a:latin typeface="Montserrat Light" charset="0"/>
                <a:ea typeface="Montserrat Light" charset="0"/>
                <a:cs typeface="Montserrat Light" charset="0"/>
              </a:rPr>
              <a:t>The changing face of retirement</a:t>
            </a:r>
          </a:p>
          <a:p>
            <a:pPr marL="342900" indent="-342900">
              <a:lnSpc>
                <a:spcPct val="150000"/>
              </a:lnSpc>
              <a:buFont typeface="Arial" panose="020B0604020202020204" pitchFamily="34" charset="0"/>
              <a:buChar char="•"/>
            </a:pPr>
            <a:r>
              <a:rPr lang="en-US" dirty="0">
                <a:latin typeface="Montserrat Light" charset="0"/>
                <a:ea typeface="Montserrat Light" charset="0"/>
                <a:cs typeface="Montserrat Light" charset="0"/>
              </a:rPr>
              <a:t>Leisure vs. Recreation</a:t>
            </a:r>
          </a:p>
          <a:p>
            <a:pPr marL="342900" indent="-342900">
              <a:lnSpc>
                <a:spcPct val="150000"/>
              </a:lnSpc>
              <a:buFont typeface="Arial" panose="020B0604020202020204" pitchFamily="34" charset="0"/>
              <a:buChar char="•"/>
            </a:pPr>
            <a:r>
              <a:rPr lang="en-US" dirty="0">
                <a:latin typeface="Montserrat Light" charset="0"/>
                <a:ea typeface="Montserrat Light" charset="0"/>
                <a:cs typeface="Montserrat Light" charset="0"/>
              </a:rPr>
              <a:t>Uniting worlds</a:t>
            </a:r>
          </a:p>
          <a:p>
            <a:endParaRPr lang="en-US" dirty="0"/>
          </a:p>
        </p:txBody>
      </p:sp>
      <p:pic>
        <p:nvPicPr>
          <p:cNvPr id="13" name="Picture Placeholder 12">
            <a:extLst>
              <a:ext uri="{FF2B5EF4-FFF2-40B4-BE49-F238E27FC236}">
                <a16:creationId xmlns="" xmlns:a16="http://schemas.microsoft.com/office/drawing/2014/main" id="{AB2FAA21-1C7E-4776-A94F-81BD12A29C43}"/>
              </a:ext>
            </a:extLst>
          </p:cNvPr>
          <p:cNvPicPr>
            <a:picLocks noGrp="1" noChangeAspect="1"/>
          </p:cNvPicPr>
          <p:nvPr>
            <p:ph type="pic" idx="1"/>
          </p:nvPr>
        </p:nvPicPr>
        <p:blipFill>
          <a:blip r:embed="rId3"/>
          <a:srcRect l="22918" r="22918"/>
          <a:stretch>
            <a:fillRect/>
          </a:stretch>
        </p:blipFill>
        <p:spPr>
          <a:prstGeom prst="rect">
            <a:avLst/>
          </a:prstGeom>
        </p:spPr>
      </p:pic>
    </p:spTree>
    <p:extLst>
      <p:ext uri="{BB962C8B-B14F-4D97-AF65-F5344CB8AC3E}">
        <p14:creationId xmlns:p14="http://schemas.microsoft.com/office/powerpoint/2010/main" val="15778984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85D9FFD3-835B-4728-A667-68FD2008A065}"/>
              </a:ext>
            </a:extLst>
          </p:cNvPr>
          <p:cNvSpPr>
            <a:spLocks noGrp="1"/>
          </p:cNvSpPr>
          <p:nvPr>
            <p:ph type="title"/>
          </p:nvPr>
        </p:nvSpPr>
        <p:spPr/>
        <p:txBody>
          <a:bodyPr/>
          <a:lstStyle/>
          <a:p>
            <a:r>
              <a:rPr lang="en-US" dirty="0"/>
              <a:t>Methods</a:t>
            </a:r>
          </a:p>
        </p:txBody>
      </p:sp>
      <p:sp>
        <p:nvSpPr>
          <p:cNvPr id="6" name="Content Placeholder 5">
            <a:extLst>
              <a:ext uri="{FF2B5EF4-FFF2-40B4-BE49-F238E27FC236}">
                <a16:creationId xmlns="" xmlns:a16="http://schemas.microsoft.com/office/drawing/2014/main" id="{67CAF185-F6D6-4ACF-8E94-0B4FB3C552F4}"/>
              </a:ext>
            </a:extLst>
          </p:cNvPr>
          <p:cNvSpPr>
            <a:spLocks noGrp="1"/>
          </p:cNvSpPr>
          <p:nvPr>
            <p:ph idx="1"/>
          </p:nvPr>
        </p:nvSpPr>
        <p:spPr/>
        <p:txBody>
          <a:bodyPr/>
          <a:lstStyle/>
          <a:p>
            <a:r>
              <a:rPr lang="en-US" dirty="0"/>
              <a:t>Participants</a:t>
            </a:r>
          </a:p>
          <a:p>
            <a:r>
              <a:rPr lang="en-US" dirty="0"/>
              <a:t>Snowball sampling</a:t>
            </a:r>
          </a:p>
          <a:p>
            <a:r>
              <a:rPr lang="en-US" dirty="0"/>
              <a:t>Mixed methods approach </a:t>
            </a:r>
          </a:p>
          <a:p>
            <a:pPr lvl="1"/>
            <a:r>
              <a:rPr lang="en-US" dirty="0"/>
              <a:t>Qualitative</a:t>
            </a:r>
          </a:p>
          <a:p>
            <a:pPr lvl="2"/>
            <a:r>
              <a:rPr lang="en-US" dirty="0"/>
              <a:t>Focus Groups</a:t>
            </a:r>
          </a:p>
          <a:p>
            <a:pPr lvl="1"/>
            <a:r>
              <a:rPr lang="en-US" dirty="0"/>
              <a:t>Quantitative</a:t>
            </a:r>
          </a:p>
          <a:p>
            <a:pPr lvl="2"/>
            <a:r>
              <a:rPr lang="en-US" dirty="0"/>
              <a:t>Survey</a:t>
            </a:r>
          </a:p>
        </p:txBody>
      </p:sp>
    </p:spTree>
    <p:extLst>
      <p:ext uri="{BB962C8B-B14F-4D97-AF65-F5344CB8AC3E}">
        <p14:creationId xmlns:p14="http://schemas.microsoft.com/office/powerpoint/2010/main" val="31377792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F25ED93-3395-437C-B3B7-3AD06E8CFD60}"/>
              </a:ext>
            </a:extLst>
          </p:cNvPr>
          <p:cNvSpPr>
            <a:spLocks noGrp="1"/>
          </p:cNvSpPr>
          <p:nvPr>
            <p:ph type="title"/>
          </p:nvPr>
        </p:nvSpPr>
        <p:spPr/>
        <p:txBody>
          <a:bodyPr/>
          <a:lstStyle/>
          <a:p>
            <a:r>
              <a:rPr lang="en-US" dirty="0"/>
              <a:t>Analysis</a:t>
            </a:r>
          </a:p>
        </p:txBody>
      </p:sp>
      <p:sp>
        <p:nvSpPr>
          <p:cNvPr id="3" name="Content Placeholder 2">
            <a:extLst>
              <a:ext uri="{FF2B5EF4-FFF2-40B4-BE49-F238E27FC236}">
                <a16:creationId xmlns="" xmlns:a16="http://schemas.microsoft.com/office/drawing/2014/main" id="{DD69E0C4-58DC-4D40-B98F-40E82737D58F}"/>
              </a:ext>
            </a:extLst>
          </p:cNvPr>
          <p:cNvSpPr>
            <a:spLocks noGrp="1"/>
          </p:cNvSpPr>
          <p:nvPr>
            <p:ph idx="1"/>
          </p:nvPr>
        </p:nvSpPr>
        <p:spPr/>
        <p:txBody>
          <a:bodyPr/>
          <a:lstStyle/>
          <a:p>
            <a:r>
              <a:rPr lang="en-US" dirty="0"/>
              <a:t>Quantitative</a:t>
            </a:r>
          </a:p>
          <a:p>
            <a:pPr lvl="1"/>
            <a:r>
              <a:rPr lang="en-US" dirty="0"/>
              <a:t>Descriptive statistics</a:t>
            </a:r>
          </a:p>
          <a:p>
            <a:r>
              <a:rPr lang="en-US" dirty="0"/>
              <a:t>Qualitative</a:t>
            </a:r>
          </a:p>
          <a:p>
            <a:pPr lvl="1"/>
            <a:r>
              <a:rPr lang="en-US" dirty="0"/>
              <a:t>Descriptive coding</a:t>
            </a:r>
          </a:p>
          <a:p>
            <a:pPr lvl="2"/>
            <a:r>
              <a:rPr lang="en-US" dirty="0"/>
              <a:t>Theme development</a:t>
            </a:r>
          </a:p>
        </p:txBody>
      </p:sp>
    </p:spTree>
    <p:extLst>
      <p:ext uri="{BB962C8B-B14F-4D97-AF65-F5344CB8AC3E}">
        <p14:creationId xmlns:p14="http://schemas.microsoft.com/office/powerpoint/2010/main" val="34896980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D8DE8167-D4FE-428E-BD79-CDFBB682492E}"/>
              </a:ext>
            </a:extLst>
          </p:cNvPr>
          <p:cNvSpPr>
            <a:spLocks noGrp="1"/>
          </p:cNvSpPr>
          <p:nvPr>
            <p:ph type="title"/>
          </p:nvPr>
        </p:nvSpPr>
        <p:spPr/>
        <p:txBody>
          <a:bodyPr/>
          <a:lstStyle/>
          <a:p>
            <a:r>
              <a:rPr lang="en-US" dirty="0"/>
              <a:t>demographics</a:t>
            </a:r>
          </a:p>
        </p:txBody>
      </p:sp>
      <p:graphicFrame>
        <p:nvGraphicFramePr>
          <p:cNvPr id="9" name="Content Placeholder 8">
            <a:extLst>
              <a:ext uri="{FF2B5EF4-FFF2-40B4-BE49-F238E27FC236}">
                <a16:creationId xmlns="" xmlns:a16="http://schemas.microsoft.com/office/drawing/2014/main" id="{5DAE3AC8-7395-48EA-9287-D7F301FD9A9D}"/>
              </a:ext>
            </a:extLst>
          </p:cNvPr>
          <p:cNvGraphicFramePr>
            <a:graphicFrameLocks noGrp="1"/>
          </p:cNvGraphicFramePr>
          <p:nvPr>
            <p:ph idx="1"/>
            <p:extLst>
              <p:ext uri="{D42A27DB-BD31-4B8C-83A1-F6EECF244321}">
                <p14:modId xmlns:p14="http://schemas.microsoft.com/office/powerpoint/2010/main" val="4068427775"/>
              </p:ext>
            </p:extLst>
          </p:nvPr>
        </p:nvGraphicFramePr>
        <p:xfrm>
          <a:off x="5043488" y="798513"/>
          <a:ext cx="6013450" cy="4659312"/>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Placeholder 5">
            <a:extLst>
              <a:ext uri="{FF2B5EF4-FFF2-40B4-BE49-F238E27FC236}">
                <a16:creationId xmlns="" xmlns:a16="http://schemas.microsoft.com/office/drawing/2014/main" id="{04D053E2-01A8-4164-AB23-C92F9E6145E5}"/>
              </a:ext>
            </a:extLst>
          </p:cNvPr>
          <p:cNvSpPr>
            <a:spLocks noGrp="1"/>
          </p:cNvSpPr>
          <p:nvPr>
            <p:ph type="body" sz="half" idx="2"/>
          </p:nvPr>
        </p:nvSpPr>
        <p:spPr/>
        <p:txBody>
          <a:bodyPr/>
          <a:lstStyle/>
          <a:p>
            <a:r>
              <a:rPr lang="en-US" dirty="0"/>
              <a:t>n= 21</a:t>
            </a:r>
          </a:p>
          <a:p>
            <a:r>
              <a:rPr lang="en-US" dirty="0"/>
              <a:t>Average age: 67.8</a:t>
            </a:r>
          </a:p>
          <a:p>
            <a:r>
              <a:rPr lang="en-US" dirty="0"/>
              <a:t>Caucasian</a:t>
            </a:r>
          </a:p>
          <a:p>
            <a:r>
              <a:rPr lang="en-US" dirty="0"/>
              <a:t>Careers</a:t>
            </a:r>
          </a:p>
          <a:p>
            <a:r>
              <a:rPr lang="en-US" dirty="0"/>
              <a:t>Marriage</a:t>
            </a:r>
          </a:p>
          <a:p>
            <a:endParaRPr lang="en-US" dirty="0"/>
          </a:p>
        </p:txBody>
      </p:sp>
      <p:graphicFrame>
        <p:nvGraphicFramePr>
          <p:cNvPr id="7" name="Chart 6"/>
          <p:cNvGraphicFramePr/>
          <p:nvPr>
            <p:extLst>
              <p:ext uri="{D42A27DB-BD31-4B8C-83A1-F6EECF244321}">
                <p14:modId xmlns:p14="http://schemas.microsoft.com/office/powerpoint/2010/main" val="1150537278"/>
              </p:ext>
            </p:extLst>
          </p:nvPr>
        </p:nvGraphicFramePr>
        <p:xfrm>
          <a:off x="3986213" y="496157"/>
          <a:ext cx="8128000" cy="541866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86001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Graphic spid="7"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2E45957A-5578-457E-81F4-23ED3141620F}"/>
              </a:ext>
            </a:extLst>
          </p:cNvPr>
          <p:cNvSpPr>
            <a:spLocks noGrp="1"/>
          </p:cNvSpPr>
          <p:nvPr>
            <p:ph type="title"/>
          </p:nvPr>
        </p:nvSpPr>
        <p:spPr/>
        <p:txBody>
          <a:bodyPr/>
          <a:lstStyle/>
          <a:p>
            <a:r>
              <a:rPr lang="en-US" dirty="0"/>
              <a:t>Results</a:t>
            </a:r>
          </a:p>
        </p:txBody>
      </p:sp>
      <p:sp>
        <p:nvSpPr>
          <p:cNvPr id="6" name="Content Placeholder 5">
            <a:extLst>
              <a:ext uri="{FF2B5EF4-FFF2-40B4-BE49-F238E27FC236}">
                <a16:creationId xmlns="" xmlns:a16="http://schemas.microsoft.com/office/drawing/2014/main" id="{6725DE49-AF4D-4162-B77A-65D4015FB7C3}"/>
              </a:ext>
            </a:extLst>
          </p:cNvPr>
          <p:cNvSpPr>
            <a:spLocks noGrp="1"/>
          </p:cNvSpPr>
          <p:nvPr>
            <p:ph idx="1"/>
          </p:nvPr>
        </p:nvSpPr>
        <p:spPr/>
        <p:txBody>
          <a:bodyPr/>
          <a:lstStyle/>
          <a:p>
            <a:r>
              <a:rPr lang="en-US" dirty="0"/>
              <a:t>Themes</a:t>
            </a:r>
          </a:p>
          <a:p>
            <a:pPr lvl="1"/>
            <a:r>
              <a:rPr lang="en-US" dirty="0"/>
              <a:t>Community</a:t>
            </a:r>
          </a:p>
          <a:p>
            <a:pPr lvl="1"/>
            <a:r>
              <a:rPr lang="en-US" dirty="0"/>
              <a:t>Social Capital</a:t>
            </a:r>
          </a:p>
          <a:p>
            <a:pPr lvl="1"/>
            <a:r>
              <a:rPr lang="en-US" dirty="0"/>
              <a:t>Failing Retirement</a:t>
            </a:r>
          </a:p>
        </p:txBody>
      </p:sp>
      <p:sp>
        <p:nvSpPr>
          <p:cNvPr id="2" name="TextBox 1">
            <a:extLst>
              <a:ext uri="{FF2B5EF4-FFF2-40B4-BE49-F238E27FC236}">
                <a16:creationId xmlns="" xmlns:a16="http://schemas.microsoft.com/office/drawing/2014/main" id="{D983B1F5-E908-4766-B469-400F2C0A65BF}"/>
              </a:ext>
            </a:extLst>
          </p:cNvPr>
          <p:cNvSpPr txBox="1"/>
          <p:nvPr/>
        </p:nvSpPr>
        <p:spPr>
          <a:xfrm flipH="1">
            <a:off x="6343612" y="2493052"/>
            <a:ext cx="3053081" cy="1200329"/>
          </a:xfrm>
          <a:prstGeom prst="rect">
            <a:avLst/>
          </a:prstGeom>
          <a:noFill/>
        </p:spPr>
        <p:txBody>
          <a:bodyPr wrap="square" rtlCol="0">
            <a:spAutoFit/>
          </a:bodyPr>
          <a:lstStyle/>
          <a:p>
            <a:r>
              <a:rPr lang="en-US" i="1" dirty="0">
                <a:latin typeface="Agency FB" panose="020B0503020202020204" pitchFamily="34" charset="0"/>
              </a:rPr>
              <a:t>“Because we’re like a small town, we know each other, we care about each other, and look out for each other. There’s a different culture.” .  </a:t>
            </a:r>
          </a:p>
        </p:txBody>
      </p:sp>
      <p:sp>
        <p:nvSpPr>
          <p:cNvPr id="3" name="TextBox 2">
            <a:extLst>
              <a:ext uri="{FF2B5EF4-FFF2-40B4-BE49-F238E27FC236}">
                <a16:creationId xmlns="" xmlns:a16="http://schemas.microsoft.com/office/drawing/2014/main" id="{511C8E67-4F68-49A1-B516-178AA6BBC5AB}"/>
              </a:ext>
            </a:extLst>
          </p:cNvPr>
          <p:cNvSpPr txBox="1"/>
          <p:nvPr/>
        </p:nvSpPr>
        <p:spPr>
          <a:xfrm>
            <a:off x="6253216" y="2354552"/>
            <a:ext cx="3572933" cy="1477328"/>
          </a:xfrm>
          <a:prstGeom prst="rect">
            <a:avLst/>
          </a:prstGeom>
          <a:noFill/>
        </p:spPr>
        <p:txBody>
          <a:bodyPr wrap="square" rtlCol="0">
            <a:spAutoFit/>
          </a:bodyPr>
          <a:lstStyle/>
          <a:p>
            <a:r>
              <a:rPr lang="en-US" i="1" dirty="0"/>
              <a:t>“You’re the only group that when I meet someone new they introduce themselves and say, “Hi, I’m Joe, and I live in Mayberry. Nobody else says that about the other neighborhoods” </a:t>
            </a:r>
          </a:p>
        </p:txBody>
      </p:sp>
      <p:sp>
        <p:nvSpPr>
          <p:cNvPr id="4" name="TextBox 3">
            <a:extLst>
              <a:ext uri="{FF2B5EF4-FFF2-40B4-BE49-F238E27FC236}">
                <a16:creationId xmlns="" xmlns:a16="http://schemas.microsoft.com/office/drawing/2014/main" id="{327AB237-8B4E-4CCF-9FA3-26BA5891FB22}"/>
              </a:ext>
            </a:extLst>
          </p:cNvPr>
          <p:cNvSpPr txBox="1"/>
          <p:nvPr/>
        </p:nvSpPr>
        <p:spPr>
          <a:xfrm>
            <a:off x="6096000" y="2354552"/>
            <a:ext cx="4555067" cy="1200329"/>
          </a:xfrm>
          <a:prstGeom prst="rect">
            <a:avLst/>
          </a:prstGeom>
          <a:noFill/>
        </p:spPr>
        <p:txBody>
          <a:bodyPr wrap="square" rtlCol="0">
            <a:spAutoFit/>
          </a:bodyPr>
          <a:lstStyle/>
          <a:p>
            <a:r>
              <a:rPr lang="en-US" i="1" dirty="0"/>
              <a:t>“We’re different. Part of it is we  have natural boundaries and are more physically separated, but we’re more like a small town compared to other places.” </a:t>
            </a:r>
          </a:p>
        </p:txBody>
      </p:sp>
      <p:sp>
        <p:nvSpPr>
          <p:cNvPr id="7" name="TextBox 6">
            <a:extLst>
              <a:ext uri="{FF2B5EF4-FFF2-40B4-BE49-F238E27FC236}">
                <a16:creationId xmlns="" xmlns:a16="http://schemas.microsoft.com/office/drawing/2014/main" id="{2F1E20D8-2BA6-46EA-9F95-9A587659F05E}"/>
              </a:ext>
            </a:extLst>
          </p:cNvPr>
          <p:cNvSpPr txBox="1"/>
          <p:nvPr/>
        </p:nvSpPr>
        <p:spPr>
          <a:xfrm>
            <a:off x="6343612" y="2294799"/>
            <a:ext cx="3601647" cy="2031325"/>
          </a:xfrm>
          <a:prstGeom prst="rect">
            <a:avLst/>
          </a:prstGeom>
          <a:noFill/>
        </p:spPr>
        <p:txBody>
          <a:bodyPr wrap="square" rtlCol="0">
            <a:spAutoFit/>
          </a:bodyPr>
          <a:lstStyle/>
          <a:p>
            <a:r>
              <a:rPr lang="en-US" i="1" dirty="0"/>
              <a:t>“Once, I brought a trailer of furniture from Maryland, and it was pouring rain when I got here, I got the truck stuck in the yard. Not only did Tim come and pull me out, he spent 2 hours in the rain and cold helping me unload.. Something like that is not uncommon”</a:t>
            </a:r>
          </a:p>
        </p:txBody>
      </p:sp>
      <p:sp>
        <p:nvSpPr>
          <p:cNvPr id="8" name="TextBox 7">
            <a:extLst>
              <a:ext uri="{FF2B5EF4-FFF2-40B4-BE49-F238E27FC236}">
                <a16:creationId xmlns="" xmlns:a16="http://schemas.microsoft.com/office/drawing/2014/main" id="{CEE764DC-6788-4B07-BD94-81E1B2437F01}"/>
              </a:ext>
            </a:extLst>
          </p:cNvPr>
          <p:cNvSpPr txBox="1"/>
          <p:nvPr/>
        </p:nvSpPr>
        <p:spPr>
          <a:xfrm>
            <a:off x="6253216" y="2324498"/>
            <a:ext cx="4047067" cy="1200329"/>
          </a:xfrm>
          <a:prstGeom prst="rect">
            <a:avLst/>
          </a:prstGeom>
          <a:noFill/>
        </p:spPr>
        <p:txBody>
          <a:bodyPr wrap="square" rtlCol="0">
            <a:spAutoFit/>
          </a:bodyPr>
          <a:lstStyle/>
          <a:p>
            <a:r>
              <a:rPr lang="en-US" i="1" dirty="0"/>
              <a:t>“There is so much to do. So many groups. If you can’t find a group for a hobby that you love, you can for m it, and have 20 people signed up almost instantly.”</a:t>
            </a:r>
          </a:p>
        </p:txBody>
      </p:sp>
      <p:sp>
        <p:nvSpPr>
          <p:cNvPr id="9" name="TextBox 8">
            <a:extLst>
              <a:ext uri="{FF2B5EF4-FFF2-40B4-BE49-F238E27FC236}">
                <a16:creationId xmlns="" xmlns:a16="http://schemas.microsoft.com/office/drawing/2014/main" id="{BE79AAA0-F05B-4A3C-86D1-43D4944C2D8E}"/>
              </a:ext>
            </a:extLst>
          </p:cNvPr>
          <p:cNvSpPr txBox="1"/>
          <p:nvPr/>
        </p:nvSpPr>
        <p:spPr>
          <a:xfrm>
            <a:off x="6752526" y="2262220"/>
            <a:ext cx="3103488" cy="2862322"/>
          </a:xfrm>
          <a:prstGeom prst="rect">
            <a:avLst/>
          </a:prstGeom>
          <a:noFill/>
        </p:spPr>
        <p:txBody>
          <a:bodyPr wrap="square" rtlCol="0">
            <a:spAutoFit/>
          </a:bodyPr>
          <a:lstStyle/>
          <a:p>
            <a:r>
              <a:rPr lang="en-US" i="1" dirty="0"/>
              <a:t>You go from running 80 mph to…done. Now what do I do? I still have my list, I play golf, sometimes I sit down, flip on the TV, and move what’s on my list to Thursday.  Some people fail retirement,  and they go back to work, or move to another community, or whatever, and that’s fine. </a:t>
            </a:r>
          </a:p>
        </p:txBody>
      </p:sp>
      <p:sp>
        <p:nvSpPr>
          <p:cNvPr id="10" name="TextBox 9">
            <a:extLst>
              <a:ext uri="{FF2B5EF4-FFF2-40B4-BE49-F238E27FC236}">
                <a16:creationId xmlns="" xmlns:a16="http://schemas.microsoft.com/office/drawing/2014/main" id="{077333C7-F15D-436D-A606-DF059BA10A89}"/>
              </a:ext>
            </a:extLst>
          </p:cNvPr>
          <p:cNvSpPr txBox="1"/>
          <p:nvPr/>
        </p:nvSpPr>
        <p:spPr>
          <a:xfrm>
            <a:off x="7010135" y="2267167"/>
            <a:ext cx="2476954" cy="2031325"/>
          </a:xfrm>
          <a:prstGeom prst="rect">
            <a:avLst/>
          </a:prstGeom>
          <a:noFill/>
        </p:spPr>
        <p:txBody>
          <a:bodyPr wrap="square" rtlCol="0">
            <a:spAutoFit/>
          </a:bodyPr>
          <a:lstStyle/>
          <a:p>
            <a:r>
              <a:rPr lang="en-US" i="1" dirty="0"/>
              <a:t>Volunteerism is off the charts. I don’t know what the statistic is, but the number of things that people do for the better good…people just help so much. </a:t>
            </a:r>
          </a:p>
        </p:txBody>
      </p:sp>
    </p:spTree>
    <p:extLst>
      <p:ext uri="{BB962C8B-B14F-4D97-AF65-F5344CB8AC3E}">
        <p14:creationId xmlns:p14="http://schemas.microsoft.com/office/powerpoint/2010/main" val="3099102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1000"/>
                                        <p:tgtEl>
                                          <p:spTgt spid="6">
                                            <p:txEl>
                                              <p:pRg st="1" end="1"/>
                                            </p:txEl>
                                          </p:spTgt>
                                        </p:tgtEl>
                                      </p:cBhvr>
                                    </p:animEffect>
                                    <p:anim calcmode="lin" valueType="num">
                                      <p:cBhvr>
                                        <p:cTn id="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4"/>
                                        </p:tgtEl>
                                      </p:cBhvr>
                                    </p:animEffect>
                                    <p:set>
                                      <p:cBhvr>
                                        <p:cTn id="21" dur="1" fill="hold">
                                          <p:stCondLst>
                                            <p:cond delay="499"/>
                                          </p:stCondLst>
                                        </p:cTn>
                                        <p:tgtEl>
                                          <p:spTgt spid="4"/>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1000"/>
                                        <p:tgtEl>
                                          <p:spTgt spid="3"/>
                                        </p:tgtEl>
                                      </p:cBhvr>
                                    </p:animEffect>
                                    <p:anim calcmode="lin" valueType="num">
                                      <p:cBhvr>
                                        <p:cTn id="27" dur="1000" fill="hold"/>
                                        <p:tgtEl>
                                          <p:spTgt spid="3"/>
                                        </p:tgtEl>
                                        <p:attrNameLst>
                                          <p:attrName>ppt_x</p:attrName>
                                        </p:attrNameLst>
                                      </p:cBhvr>
                                      <p:tavLst>
                                        <p:tav tm="0">
                                          <p:val>
                                            <p:strVal val="#ppt_x"/>
                                          </p:val>
                                        </p:tav>
                                        <p:tav tm="100000">
                                          <p:val>
                                            <p:strVal val="#ppt_x"/>
                                          </p:val>
                                        </p:tav>
                                      </p:tavLst>
                                    </p:anim>
                                    <p:anim calcmode="lin" valueType="num">
                                      <p:cBhvr>
                                        <p:cTn id="2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grpId="1" nodeType="clickEffect">
                                  <p:stCondLst>
                                    <p:cond delay="0"/>
                                  </p:stCondLst>
                                  <p:childTnLst>
                                    <p:animEffect transition="out" filter="fade">
                                      <p:cBhvr>
                                        <p:cTn id="32" dur="500"/>
                                        <p:tgtEl>
                                          <p:spTgt spid="3"/>
                                        </p:tgtEl>
                                      </p:cBhvr>
                                    </p:animEffect>
                                    <p:set>
                                      <p:cBhvr>
                                        <p:cTn id="33" dur="1" fill="hold">
                                          <p:stCondLst>
                                            <p:cond delay="499"/>
                                          </p:stCondLst>
                                        </p:cTn>
                                        <p:tgtEl>
                                          <p:spTgt spid="3"/>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8">
                                            <p:txEl>
                                              <p:pRg st="0" end="0"/>
                                            </p:txEl>
                                          </p:spTgt>
                                        </p:tgtEl>
                                        <p:attrNameLst>
                                          <p:attrName>style.visibility</p:attrName>
                                        </p:attrNameLst>
                                      </p:cBhvr>
                                      <p:to>
                                        <p:strVal val="visible"/>
                                      </p:to>
                                    </p:set>
                                    <p:animEffect transition="in" filter="fade">
                                      <p:cBhvr>
                                        <p:cTn id="38" dur="1000"/>
                                        <p:tgtEl>
                                          <p:spTgt spid="8">
                                            <p:txEl>
                                              <p:pRg st="0" end="0"/>
                                            </p:txEl>
                                          </p:spTgt>
                                        </p:tgtEl>
                                      </p:cBhvr>
                                    </p:animEffect>
                                    <p:anim calcmode="lin" valueType="num">
                                      <p:cBhvr>
                                        <p:cTn id="39"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0"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0" presetClass="exit" presetSubtype="0" fill="hold" grpId="0" nodeType="clickEffect">
                                  <p:stCondLst>
                                    <p:cond delay="0"/>
                                  </p:stCondLst>
                                  <p:childTnLst>
                                    <p:animEffect transition="out" filter="fade">
                                      <p:cBhvr>
                                        <p:cTn id="44" dur="500"/>
                                        <p:tgtEl>
                                          <p:spTgt spid="8">
                                            <p:txEl>
                                              <p:pRg st="0" end="0"/>
                                            </p:txEl>
                                          </p:spTgt>
                                        </p:tgtEl>
                                      </p:cBhvr>
                                    </p:animEffect>
                                    <p:set>
                                      <p:cBhvr>
                                        <p:cTn id="45" dur="1" fill="hold">
                                          <p:stCondLst>
                                            <p:cond delay="499"/>
                                          </p:stCondLst>
                                        </p:cTn>
                                        <p:tgtEl>
                                          <p:spTgt spid="8">
                                            <p:txEl>
                                              <p:pRg st="0" end="0"/>
                                            </p:txEl>
                                          </p:spTgt>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nodeType="clickEffect">
                                  <p:stCondLst>
                                    <p:cond delay="0"/>
                                  </p:stCondLst>
                                  <p:childTnLst>
                                    <p:animEffect transition="out" filter="fade">
                                      <p:cBhvr>
                                        <p:cTn id="49" dur="500"/>
                                        <p:tgtEl>
                                          <p:spTgt spid="6">
                                            <p:txEl>
                                              <p:pRg st="1" end="1"/>
                                            </p:txEl>
                                          </p:spTgt>
                                        </p:tgtEl>
                                      </p:cBhvr>
                                    </p:animEffect>
                                    <p:set>
                                      <p:cBhvr>
                                        <p:cTn id="50" dur="1" fill="hold">
                                          <p:stCondLst>
                                            <p:cond delay="499"/>
                                          </p:stCondLst>
                                        </p:cTn>
                                        <p:tgtEl>
                                          <p:spTgt spid="6">
                                            <p:txEl>
                                              <p:pRg st="1" end="1"/>
                                            </p:txEl>
                                          </p:spTgt>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6">
                                            <p:txEl>
                                              <p:pRg st="2" end="2"/>
                                            </p:txEl>
                                          </p:spTgt>
                                        </p:tgtEl>
                                        <p:attrNameLst>
                                          <p:attrName>style.visibility</p:attrName>
                                        </p:attrNameLst>
                                      </p:cBhvr>
                                      <p:to>
                                        <p:strVal val="visible"/>
                                      </p:to>
                                    </p:set>
                                    <p:animEffect transition="in" filter="fade">
                                      <p:cBhvr>
                                        <p:cTn id="55" dur="1000"/>
                                        <p:tgtEl>
                                          <p:spTgt spid="6">
                                            <p:txEl>
                                              <p:pRg st="2" end="2"/>
                                            </p:txEl>
                                          </p:spTgt>
                                        </p:tgtEl>
                                      </p:cBhvr>
                                    </p:animEffect>
                                    <p:anim calcmode="lin" valueType="num">
                                      <p:cBhvr>
                                        <p:cTn id="56"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57"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2"/>
                                        </p:tgtEl>
                                        <p:attrNameLst>
                                          <p:attrName>style.visibility</p:attrName>
                                        </p:attrNameLst>
                                      </p:cBhvr>
                                      <p:to>
                                        <p:strVal val="visible"/>
                                      </p:to>
                                    </p:set>
                                    <p:animEffect transition="in" filter="fade">
                                      <p:cBhvr>
                                        <p:cTn id="62" dur="1000"/>
                                        <p:tgtEl>
                                          <p:spTgt spid="2"/>
                                        </p:tgtEl>
                                      </p:cBhvr>
                                    </p:animEffect>
                                    <p:anim calcmode="lin" valueType="num">
                                      <p:cBhvr>
                                        <p:cTn id="63" dur="1000" fill="hold"/>
                                        <p:tgtEl>
                                          <p:spTgt spid="2"/>
                                        </p:tgtEl>
                                        <p:attrNameLst>
                                          <p:attrName>ppt_x</p:attrName>
                                        </p:attrNameLst>
                                      </p:cBhvr>
                                      <p:tavLst>
                                        <p:tav tm="0">
                                          <p:val>
                                            <p:strVal val="#ppt_x"/>
                                          </p:val>
                                        </p:tav>
                                        <p:tav tm="100000">
                                          <p:val>
                                            <p:strVal val="#ppt_x"/>
                                          </p:val>
                                        </p:tav>
                                      </p:tavLst>
                                    </p:anim>
                                    <p:anim calcmode="lin" valueType="num">
                                      <p:cBhvr>
                                        <p:cTn id="6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10" presetClass="exit" presetSubtype="0" fill="hold" grpId="1" nodeType="clickEffect">
                                  <p:stCondLst>
                                    <p:cond delay="0"/>
                                  </p:stCondLst>
                                  <p:childTnLst>
                                    <p:animEffect transition="out" filter="fade">
                                      <p:cBhvr>
                                        <p:cTn id="68" dur="500"/>
                                        <p:tgtEl>
                                          <p:spTgt spid="2"/>
                                        </p:tgtEl>
                                      </p:cBhvr>
                                    </p:animEffect>
                                    <p:set>
                                      <p:cBhvr>
                                        <p:cTn id="69" dur="1" fill="hold">
                                          <p:stCondLst>
                                            <p:cond delay="499"/>
                                          </p:stCondLst>
                                        </p:cTn>
                                        <p:tgtEl>
                                          <p:spTgt spid="2"/>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nodeType="clickEffect">
                                  <p:stCondLst>
                                    <p:cond delay="0"/>
                                  </p:stCondLst>
                                  <p:childTnLst>
                                    <p:set>
                                      <p:cBhvr>
                                        <p:cTn id="73" dur="1" fill="hold">
                                          <p:stCondLst>
                                            <p:cond delay="0"/>
                                          </p:stCondLst>
                                        </p:cTn>
                                        <p:tgtEl>
                                          <p:spTgt spid="10">
                                            <p:txEl>
                                              <p:pRg st="0" end="0"/>
                                            </p:txEl>
                                          </p:spTgt>
                                        </p:tgtEl>
                                        <p:attrNameLst>
                                          <p:attrName>style.visibility</p:attrName>
                                        </p:attrNameLst>
                                      </p:cBhvr>
                                      <p:to>
                                        <p:strVal val="visible"/>
                                      </p:to>
                                    </p:set>
                                    <p:animEffect transition="in" filter="fade">
                                      <p:cBhvr>
                                        <p:cTn id="74" dur="1000"/>
                                        <p:tgtEl>
                                          <p:spTgt spid="10">
                                            <p:txEl>
                                              <p:pRg st="0" end="0"/>
                                            </p:txEl>
                                          </p:spTgt>
                                        </p:tgtEl>
                                      </p:cBhvr>
                                    </p:animEffect>
                                    <p:anim calcmode="lin" valueType="num">
                                      <p:cBhvr>
                                        <p:cTn id="75"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76"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10" presetClass="exit" presetSubtype="0" fill="hold" grpId="0" nodeType="clickEffect">
                                  <p:stCondLst>
                                    <p:cond delay="0"/>
                                  </p:stCondLst>
                                  <p:childTnLst>
                                    <p:animEffect transition="out" filter="fade">
                                      <p:cBhvr>
                                        <p:cTn id="80" dur="500"/>
                                        <p:tgtEl>
                                          <p:spTgt spid="10">
                                            <p:txEl>
                                              <p:pRg st="0" end="0"/>
                                            </p:txEl>
                                          </p:spTgt>
                                        </p:tgtEl>
                                      </p:cBhvr>
                                    </p:animEffect>
                                    <p:set>
                                      <p:cBhvr>
                                        <p:cTn id="81" dur="1" fill="hold">
                                          <p:stCondLst>
                                            <p:cond delay="499"/>
                                          </p:stCondLst>
                                        </p:cTn>
                                        <p:tgtEl>
                                          <p:spTgt spid="10">
                                            <p:txEl>
                                              <p:pRg st="0" end="0"/>
                                            </p:txEl>
                                          </p:spTgt>
                                        </p:tgtEl>
                                        <p:attrNameLst>
                                          <p:attrName>style.visibility</p:attrName>
                                        </p:attrNameLst>
                                      </p:cBhvr>
                                      <p:to>
                                        <p:strVal val="hidden"/>
                                      </p:to>
                                    </p:set>
                                  </p:childTnLst>
                                </p:cTn>
                              </p:par>
                            </p:childTnLst>
                          </p:cTn>
                        </p:par>
                      </p:childTnLst>
                    </p:cTn>
                  </p:par>
                  <p:par>
                    <p:cTn id="82" fill="hold">
                      <p:stCondLst>
                        <p:cond delay="indefinite"/>
                      </p:stCondLst>
                      <p:childTnLst>
                        <p:par>
                          <p:cTn id="83" fill="hold">
                            <p:stCondLst>
                              <p:cond delay="0"/>
                            </p:stCondLst>
                            <p:childTnLst>
                              <p:par>
                                <p:cTn id="84" presetID="42" presetClass="entr" presetSubtype="0" fill="hold" grpId="0" nodeType="clickEffect">
                                  <p:stCondLst>
                                    <p:cond delay="0"/>
                                  </p:stCondLst>
                                  <p:childTnLst>
                                    <p:set>
                                      <p:cBhvr>
                                        <p:cTn id="85" dur="1" fill="hold">
                                          <p:stCondLst>
                                            <p:cond delay="0"/>
                                          </p:stCondLst>
                                        </p:cTn>
                                        <p:tgtEl>
                                          <p:spTgt spid="7"/>
                                        </p:tgtEl>
                                        <p:attrNameLst>
                                          <p:attrName>style.visibility</p:attrName>
                                        </p:attrNameLst>
                                      </p:cBhvr>
                                      <p:to>
                                        <p:strVal val="visible"/>
                                      </p:to>
                                    </p:set>
                                    <p:animEffect transition="in" filter="fade">
                                      <p:cBhvr>
                                        <p:cTn id="86" dur="1000"/>
                                        <p:tgtEl>
                                          <p:spTgt spid="7"/>
                                        </p:tgtEl>
                                      </p:cBhvr>
                                    </p:animEffect>
                                    <p:anim calcmode="lin" valueType="num">
                                      <p:cBhvr>
                                        <p:cTn id="87" dur="1000" fill="hold"/>
                                        <p:tgtEl>
                                          <p:spTgt spid="7"/>
                                        </p:tgtEl>
                                        <p:attrNameLst>
                                          <p:attrName>ppt_x</p:attrName>
                                        </p:attrNameLst>
                                      </p:cBhvr>
                                      <p:tavLst>
                                        <p:tav tm="0">
                                          <p:val>
                                            <p:strVal val="#ppt_x"/>
                                          </p:val>
                                        </p:tav>
                                        <p:tav tm="100000">
                                          <p:val>
                                            <p:strVal val="#ppt_x"/>
                                          </p:val>
                                        </p:tav>
                                      </p:tavLst>
                                    </p:anim>
                                    <p:anim calcmode="lin" valueType="num">
                                      <p:cBhvr>
                                        <p:cTn id="8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10" presetClass="exit" presetSubtype="0" fill="hold" grpId="1" nodeType="clickEffect">
                                  <p:stCondLst>
                                    <p:cond delay="0"/>
                                  </p:stCondLst>
                                  <p:childTnLst>
                                    <p:animEffect transition="out" filter="fade">
                                      <p:cBhvr>
                                        <p:cTn id="92" dur="500"/>
                                        <p:tgtEl>
                                          <p:spTgt spid="7"/>
                                        </p:tgtEl>
                                      </p:cBhvr>
                                    </p:animEffect>
                                    <p:set>
                                      <p:cBhvr>
                                        <p:cTn id="93" dur="1" fill="hold">
                                          <p:stCondLst>
                                            <p:cond delay="499"/>
                                          </p:stCondLst>
                                        </p:cTn>
                                        <p:tgtEl>
                                          <p:spTgt spid="7"/>
                                        </p:tgtEl>
                                        <p:attrNameLst>
                                          <p:attrName>style.visibility</p:attrName>
                                        </p:attrNameLst>
                                      </p:cBhvr>
                                      <p:to>
                                        <p:strVal val="hidden"/>
                                      </p:to>
                                    </p:set>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nodeType="clickEffect">
                                  <p:stCondLst>
                                    <p:cond delay="0"/>
                                  </p:stCondLst>
                                  <p:childTnLst>
                                    <p:set>
                                      <p:cBhvr>
                                        <p:cTn id="97" dur="1" fill="hold">
                                          <p:stCondLst>
                                            <p:cond delay="0"/>
                                          </p:stCondLst>
                                        </p:cTn>
                                        <p:tgtEl>
                                          <p:spTgt spid="6">
                                            <p:txEl>
                                              <p:pRg st="3" end="3"/>
                                            </p:txEl>
                                          </p:spTgt>
                                        </p:tgtEl>
                                        <p:attrNameLst>
                                          <p:attrName>style.visibility</p:attrName>
                                        </p:attrNameLst>
                                      </p:cBhvr>
                                      <p:to>
                                        <p:strVal val="visible"/>
                                      </p:to>
                                    </p:set>
                                    <p:animEffect transition="in" filter="fade">
                                      <p:cBhvr>
                                        <p:cTn id="98" dur="1000"/>
                                        <p:tgtEl>
                                          <p:spTgt spid="6">
                                            <p:txEl>
                                              <p:pRg st="3" end="3"/>
                                            </p:txEl>
                                          </p:spTgt>
                                        </p:tgtEl>
                                      </p:cBhvr>
                                    </p:animEffect>
                                    <p:anim calcmode="lin" valueType="num">
                                      <p:cBhvr>
                                        <p:cTn id="99"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100"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9"/>
                                        </p:tgtEl>
                                        <p:attrNameLst>
                                          <p:attrName>style.visibility</p:attrName>
                                        </p:attrNameLst>
                                      </p:cBhvr>
                                      <p:to>
                                        <p:strVal val="visible"/>
                                      </p:to>
                                    </p:set>
                                    <p:animEffect transition="in" filter="fade">
                                      <p:cBhvr>
                                        <p:cTn id="105" dur="1000"/>
                                        <p:tgtEl>
                                          <p:spTgt spid="9"/>
                                        </p:tgtEl>
                                      </p:cBhvr>
                                    </p:animEffect>
                                    <p:anim calcmode="lin" valueType="num">
                                      <p:cBhvr>
                                        <p:cTn id="106" dur="1000" fill="hold"/>
                                        <p:tgtEl>
                                          <p:spTgt spid="9"/>
                                        </p:tgtEl>
                                        <p:attrNameLst>
                                          <p:attrName>ppt_x</p:attrName>
                                        </p:attrNameLst>
                                      </p:cBhvr>
                                      <p:tavLst>
                                        <p:tav tm="0">
                                          <p:val>
                                            <p:strVal val="#ppt_x"/>
                                          </p:val>
                                        </p:tav>
                                        <p:tav tm="100000">
                                          <p:val>
                                            <p:strVal val="#ppt_x"/>
                                          </p:val>
                                        </p:tav>
                                      </p:tavLst>
                                    </p:anim>
                                    <p:anim calcmode="lin" valueType="num">
                                      <p:cBhvr>
                                        <p:cTn id="10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p:bldP spid="3" grpId="1"/>
      <p:bldP spid="4" grpId="0"/>
      <p:bldP spid="4" grpId="1"/>
      <p:bldP spid="7" grpId="0"/>
      <p:bldP spid="7" grpId="1"/>
      <p:bldP spid="8" grpId="0" build="allAtOnce"/>
      <p:bldP spid="9" grpId="0"/>
      <p:bldP spid="10"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1A80E66C-986D-4B2F-ADA7-77D25E7A563C}"/>
              </a:ext>
            </a:extLst>
          </p:cNvPr>
          <p:cNvSpPr>
            <a:spLocks noGrp="1"/>
          </p:cNvSpPr>
          <p:nvPr>
            <p:ph type="title"/>
          </p:nvPr>
        </p:nvSpPr>
        <p:spPr/>
        <p:txBody>
          <a:bodyPr/>
          <a:lstStyle/>
          <a:p>
            <a:r>
              <a:rPr lang="en-US" dirty="0"/>
              <a:t>Discussion</a:t>
            </a:r>
          </a:p>
        </p:txBody>
      </p:sp>
      <p:sp>
        <p:nvSpPr>
          <p:cNvPr id="5" name="Text Placeholder 4">
            <a:extLst>
              <a:ext uri="{FF2B5EF4-FFF2-40B4-BE49-F238E27FC236}">
                <a16:creationId xmlns="" xmlns:a16="http://schemas.microsoft.com/office/drawing/2014/main" id="{5FE7E9E6-6F41-4551-8793-09AE21376BE9}"/>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476384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798B17E1-79D2-4D5C-B03A-69FD216E35D2}"/>
              </a:ext>
            </a:extLst>
          </p:cNvPr>
          <p:cNvSpPr>
            <a:spLocks noGrp="1"/>
          </p:cNvSpPr>
          <p:nvPr>
            <p:ph type="title"/>
          </p:nvPr>
        </p:nvSpPr>
        <p:spPr/>
        <p:txBody>
          <a:bodyPr/>
          <a:lstStyle/>
          <a:p>
            <a:r>
              <a:rPr lang="en-US" dirty="0"/>
              <a:t>Application</a:t>
            </a:r>
          </a:p>
        </p:txBody>
      </p:sp>
      <p:sp>
        <p:nvSpPr>
          <p:cNvPr id="6" name="Content Placeholder 5">
            <a:extLst>
              <a:ext uri="{FF2B5EF4-FFF2-40B4-BE49-F238E27FC236}">
                <a16:creationId xmlns="" xmlns:a16="http://schemas.microsoft.com/office/drawing/2014/main" id="{B360E5AE-B58A-4D15-9239-6F437422439B}"/>
              </a:ext>
            </a:extLst>
          </p:cNvPr>
          <p:cNvSpPr>
            <a:spLocks noGrp="1"/>
          </p:cNvSpPr>
          <p:nvPr>
            <p:ph idx="1"/>
          </p:nvPr>
        </p:nvSpPr>
        <p:spPr/>
        <p:txBody>
          <a:bodyPr/>
          <a:lstStyle/>
          <a:p>
            <a:r>
              <a:rPr lang="en-US" dirty="0"/>
              <a:t>Supporting developmental transitions</a:t>
            </a:r>
          </a:p>
          <a:p>
            <a:r>
              <a:rPr lang="en-US" dirty="0"/>
              <a:t>Assessment</a:t>
            </a:r>
          </a:p>
        </p:txBody>
      </p:sp>
    </p:spTree>
    <p:extLst>
      <p:ext uri="{BB962C8B-B14F-4D97-AF65-F5344CB8AC3E}">
        <p14:creationId xmlns:p14="http://schemas.microsoft.com/office/powerpoint/2010/main" val="17643124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EAD242D6-AAC4-4E0F-B321-5F2008C6A246}"/>
              </a:ext>
            </a:extLst>
          </p:cNvPr>
          <p:cNvSpPr>
            <a:spLocks noGrp="1"/>
          </p:cNvSpPr>
          <p:nvPr>
            <p:ph type="title"/>
          </p:nvPr>
        </p:nvSpPr>
        <p:spPr/>
        <p:txBody>
          <a:bodyPr/>
          <a:lstStyle/>
          <a:p>
            <a:r>
              <a:rPr lang="en-US" dirty="0"/>
              <a:t>Limitations </a:t>
            </a:r>
          </a:p>
        </p:txBody>
      </p:sp>
      <p:sp>
        <p:nvSpPr>
          <p:cNvPr id="5" name="Text Placeholder 4">
            <a:extLst>
              <a:ext uri="{FF2B5EF4-FFF2-40B4-BE49-F238E27FC236}">
                <a16:creationId xmlns="" xmlns:a16="http://schemas.microsoft.com/office/drawing/2014/main" id="{35BC1B18-76FB-46D5-9F75-2D6A600E2E3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503959399"/>
      </p:ext>
    </p:extLst>
  </p:cSld>
  <p:clrMapOvr>
    <a:masterClrMapping/>
  </p:clrMapOvr>
  <p:timing>
    <p:tnLst>
      <p:par>
        <p:cTn id="1" dur="indefinite" restart="never" nodeType="tmRoot"/>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237</TotalTime>
  <Words>781</Words>
  <Application>Microsoft Office PowerPoint</Application>
  <PresentationFormat>Widescreen</PresentationFormat>
  <Paragraphs>109</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Agency FB</vt:lpstr>
      <vt:lpstr>Arial</vt:lpstr>
      <vt:lpstr>Calibri</vt:lpstr>
      <vt:lpstr>Gill Sans MT</vt:lpstr>
      <vt:lpstr>Montserrat Light</vt:lpstr>
      <vt:lpstr>Playfair Display SC</vt:lpstr>
      <vt:lpstr>Gallery</vt:lpstr>
      <vt:lpstr>Recreation, Leisure, and Late Adulthood: Examining the Benefits of Participation during Retirement</vt:lpstr>
      <vt:lpstr>Introduction</vt:lpstr>
      <vt:lpstr>Methods</vt:lpstr>
      <vt:lpstr>Analysis</vt:lpstr>
      <vt:lpstr>demographics</vt:lpstr>
      <vt:lpstr>Results</vt:lpstr>
      <vt:lpstr>Discussion</vt:lpstr>
      <vt:lpstr>Application</vt:lpstr>
      <vt:lpstr>Limitations </vt:lpstr>
      <vt:lpstr>Questions &amp; Comments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Recreation, Leisure, and Late Adulthood: Examining the Benefits of Participation during Retirement</dc:title>
  <dc:creator>Tom</dc:creator>
  <cp:lastModifiedBy>Thomas Sweeney</cp:lastModifiedBy>
  <cp:revision>31</cp:revision>
  <cp:lastPrinted>2018-10-12T13:41:45Z</cp:lastPrinted>
  <dcterms:created xsi:type="dcterms:W3CDTF">2018-10-09T19:05:15Z</dcterms:created>
  <dcterms:modified xsi:type="dcterms:W3CDTF">2018-10-12T14:26:28Z</dcterms:modified>
</cp:coreProperties>
</file>