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Online Sample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4"/>
                <c:pt idx="0">
                  <c:v>1.1559999999999999</c:v>
                </c:pt>
                <c:pt idx="1">
                  <c:v>1.194</c:v>
                </c:pt>
                <c:pt idx="2">
                  <c:v>1.2949999999999999</c:v>
                </c:pt>
                <c:pt idx="3">
                  <c:v>1.3660000000000001</c:v>
                </c:pt>
              </c:numLit>
            </c:plus>
            <c:minus>
              <c:numLit>
                <c:formatCode>General</c:formatCode>
                <c:ptCount val="4"/>
                <c:pt idx="0">
                  <c:v>1.1559999999999999</c:v>
                </c:pt>
                <c:pt idx="1">
                  <c:v>1.194</c:v>
                </c:pt>
                <c:pt idx="2">
                  <c:v>1.2949999999999999</c:v>
                </c:pt>
                <c:pt idx="3">
                  <c:v>1.3660000000000001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Sheet1!$B$1:$E$1</c:f>
              <c:strCache>
                <c:ptCount val="4"/>
                <c:pt idx="0">
                  <c:v>Hispanic Americans</c:v>
                </c:pt>
                <c:pt idx="1">
                  <c:v>Refugees</c:v>
                </c:pt>
                <c:pt idx="2">
                  <c:v>Mexican Migrant Farmworkers</c:v>
                </c:pt>
                <c:pt idx="3">
                  <c:v>Illegal Immigrants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63.6</c:v>
                </c:pt>
                <c:pt idx="1">
                  <c:v>56.6</c:v>
                </c:pt>
                <c:pt idx="2">
                  <c:v>58.1</c:v>
                </c:pt>
                <c:pt idx="3">
                  <c:v>43.9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AA-47D7-A5FB-8418425AFC9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Student Sample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4"/>
                <c:pt idx="0">
                  <c:v>0.97</c:v>
                </c:pt>
                <c:pt idx="1">
                  <c:v>0.92800000000000005</c:v>
                </c:pt>
                <c:pt idx="2">
                  <c:v>1.0189999999999999</c:v>
                </c:pt>
                <c:pt idx="3">
                  <c:v>1.1339999999999999</c:v>
                </c:pt>
              </c:numLit>
            </c:plus>
            <c:minus>
              <c:numLit>
                <c:formatCode>General</c:formatCode>
                <c:ptCount val="4"/>
                <c:pt idx="0">
                  <c:v>0.97</c:v>
                </c:pt>
                <c:pt idx="1">
                  <c:v>0.92800000000000005</c:v>
                </c:pt>
                <c:pt idx="2">
                  <c:v>1.0189999999999999</c:v>
                </c:pt>
                <c:pt idx="3">
                  <c:v>1.1339999999999999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Sheet1!$B$1:$E$1</c:f>
              <c:strCache>
                <c:ptCount val="4"/>
                <c:pt idx="0">
                  <c:v>Hispanic Americans</c:v>
                </c:pt>
                <c:pt idx="1">
                  <c:v>Refugees</c:v>
                </c:pt>
                <c:pt idx="2">
                  <c:v>Mexican Migrant Farmworkers</c:v>
                </c:pt>
                <c:pt idx="3">
                  <c:v>Illegal Immigrants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61.08</c:v>
                </c:pt>
                <c:pt idx="1">
                  <c:v>54.2</c:v>
                </c:pt>
                <c:pt idx="2">
                  <c:v>54.8</c:v>
                </c:pt>
                <c:pt idx="3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1AA-47D7-A5FB-8418425AF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8318784"/>
        <c:axId val="238324272"/>
      </c:barChart>
      <c:catAx>
        <c:axId val="23831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38324272"/>
        <c:crosses val="autoZero"/>
        <c:auto val="1"/>
        <c:lblAlgn val="ctr"/>
        <c:lblOffset val="100"/>
        <c:noMultiLvlLbl val="0"/>
      </c:catAx>
      <c:valAx>
        <c:axId val="238324272"/>
        <c:scaling>
          <c:orientation val="minMax"/>
          <c:max val="70"/>
          <c:min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/>
                  <a:t>Feelings of Cold/Warm</a:t>
                </a:r>
              </a:p>
            </c:rich>
          </c:tx>
          <c:layout>
            <c:manualLayout>
              <c:xMode val="edge"/>
              <c:yMode val="edge"/>
              <c:x val="1.1383849163998601E-2"/>
              <c:y val="0.257764951367611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3831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Political and psychological traits shape opinions about migrant farmworkers, refugees, and related populations.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Arthur T. Hatton, Thomas E. Hatton, &amp; Michael Nielsen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75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(Student Sample)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Significant predictor(s) for all four groups</a:t>
            </a:r>
          </a:p>
          <a:p>
            <a:pPr lvl="1"/>
            <a:r>
              <a:rPr lang="en-US" dirty="0"/>
              <a:t>Political conservatism</a:t>
            </a:r>
          </a:p>
          <a:p>
            <a:pPr lvl="2"/>
            <a:r>
              <a:rPr lang="en-US" dirty="0"/>
              <a:t>Hispanic Americans (</a:t>
            </a:r>
            <a:r>
              <a:rPr lang="en-US" i="1" dirty="0"/>
              <a:t>B</a:t>
            </a:r>
            <a:r>
              <a:rPr lang="en-US" dirty="0"/>
              <a:t> = -3.20,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pPr lvl="2"/>
            <a:r>
              <a:rPr lang="en-US" dirty="0"/>
              <a:t>Mexican Migrant Farmworkers (</a:t>
            </a:r>
            <a:r>
              <a:rPr lang="en-US" i="1" dirty="0"/>
              <a:t>B</a:t>
            </a:r>
            <a:r>
              <a:rPr lang="en-US" dirty="0"/>
              <a:t> = -2.47, </a:t>
            </a:r>
            <a:r>
              <a:rPr lang="en-US" i="1" dirty="0"/>
              <a:t>p </a:t>
            </a:r>
            <a:r>
              <a:rPr lang="en-US" dirty="0"/>
              <a:t>&lt; .05)</a:t>
            </a:r>
          </a:p>
          <a:p>
            <a:pPr lvl="2"/>
            <a:r>
              <a:rPr lang="en-US" dirty="0"/>
              <a:t>Refugees (</a:t>
            </a:r>
            <a:r>
              <a:rPr lang="en-US" i="1" dirty="0"/>
              <a:t>B</a:t>
            </a:r>
            <a:r>
              <a:rPr lang="en-US" dirty="0"/>
              <a:t> = -4.64, </a:t>
            </a:r>
            <a:r>
              <a:rPr lang="en-US" i="1" dirty="0"/>
              <a:t>p</a:t>
            </a:r>
            <a:r>
              <a:rPr lang="en-US" dirty="0"/>
              <a:t> &lt;.05)</a:t>
            </a:r>
          </a:p>
          <a:p>
            <a:pPr lvl="2"/>
            <a:r>
              <a:rPr lang="en-US" dirty="0"/>
              <a:t>Illegal Immigrants (</a:t>
            </a:r>
            <a:r>
              <a:rPr lang="en-US" i="1" dirty="0"/>
              <a:t>B</a:t>
            </a:r>
            <a:r>
              <a:rPr lang="en-US" dirty="0"/>
              <a:t> = -6.07,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r>
              <a:rPr lang="en-US" b="1" dirty="0"/>
              <a:t>Significant predictor(s) for Illegal Immigrants</a:t>
            </a:r>
          </a:p>
          <a:p>
            <a:pPr lvl="1"/>
            <a:r>
              <a:rPr lang="en-US" dirty="0"/>
              <a:t>Income (</a:t>
            </a:r>
            <a:r>
              <a:rPr lang="en-US" i="1" dirty="0"/>
              <a:t>B</a:t>
            </a:r>
            <a:r>
              <a:rPr lang="en-US" dirty="0"/>
              <a:t> = -1.51,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pPr lvl="1"/>
            <a:r>
              <a:rPr lang="en-US" dirty="0" smtClean="0"/>
              <a:t>Inflexibility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Non-significant predictor(s)</a:t>
            </a:r>
          </a:p>
          <a:p>
            <a:pPr lvl="1"/>
            <a:r>
              <a:rPr lang="en-US" dirty="0"/>
              <a:t>Education</a:t>
            </a:r>
          </a:p>
          <a:p>
            <a:pPr lvl="1"/>
            <a:r>
              <a:rPr lang="en-US" dirty="0"/>
              <a:t>Sex</a:t>
            </a:r>
          </a:p>
          <a:p>
            <a:pPr lvl="1"/>
            <a:r>
              <a:rPr lang="en-US" dirty="0"/>
              <a:t>Age</a:t>
            </a:r>
          </a:p>
          <a:p>
            <a:pPr lvl="1"/>
            <a:r>
              <a:rPr lang="en-US" dirty="0"/>
              <a:t>Positive Affect</a:t>
            </a:r>
          </a:p>
          <a:p>
            <a:pPr lvl="1"/>
            <a:r>
              <a:rPr lang="en-US" dirty="0"/>
              <a:t>Negative Affect</a:t>
            </a:r>
          </a:p>
          <a:p>
            <a:pPr lvl="1"/>
            <a:r>
              <a:rPr lang="en-US" dirty="0"/>
              <a:t>Religiosity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71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(Online) for Refugees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en-US" dirty="0"/>
              <a:t>(</a:t>
            </a:r>
            <a:r>
              <a:rPr lang="en-US" i="1" dirty="0"/>
              <a:t>B</a:t>
            </a:r>
            <a:r>
              <a:rPr lang="en-US" dirty="0"/>
              <a:t> = 3.13, </a:t>
            </a:r>
            <a:r>
              <a:rPr lang="en-US" i="1" dirty="0"/>
              <a:t>p</a:t>
            </a:r>
            <a:r>
              <a:rPr lang="en-US" dirty="0"/>
              <a:t> &lt; .01)</a:t>
            </a:r>
          </a:p>
          <a:p>
            <a:r>
              <a:rPr lang="en-US" dirty="0"/>
              <a:t>Political Conservatism (</a:t>
            </a:r>
            <a:r>
              <a:rPr lang="en-US" i="1" dirty="0"/>
              <a:t>B</a:t>
            </a:r>
            <a:r>
              <a:rPr lang="en-US" dirty="0"/>
              <a:t> = -6.73, </a:t>
            </a:r>
            <a:r>
              <a:rPr lang="en-US" i="1" dirty="0"/>
              <a:t>p</a:t>
            </a:r>
            <a:r>
              <a:rPr lang="en-US" dirty="0"/>
              <a:t> &lt; .001)</a:t>
            </a:r>
          </a:p>
          <a:p>
            <a:r>
              <a:rPr lang="en-US" dirty="0"/>
              <a:t>Religiosity (</a:t>
            </a:r>
            <a:r>
              <a:rPr lang="en-US" i="1" dirty="0"/>
              <a:t>B</a:t>
            </a:r>
            <a:r>
              <a:rPr lang="en-US" dirty="0"/>
              <a:t> = 3.47, </a:t>
            </a:r>
            <a:r>
              <a:rPr lang="en-US" i="1" dirty="0"/>
              <a:t>p</a:t>
            </a:r>
            <a:r>
              <a:rPr lang="en-US" dirty="0"/>
              <a:t> &lt; .01)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Non-Significant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Income</a:t>
            </a:r>
          </a:p>
          <a:p>
            <a:r>
              <a:rPr lang="en-US" dirty="0"/>
              <a:t>Sex</a:t>
            </a:r>
          </a:p>
          <a:p>
            <a:r>
              <a:rPr lang="en-US" dirty="0"/>
              <a:t>Age</a:t>
            </a:r>
          </a:p>
          <a:p>
            <a:r>
              <a:rPr lang="en-US" dirty="0"/>
              <a:t>Positive Affect</a:t>
            </a:r>
          </a:p>
          <a:p>
            <a:r>
              <a:rPr lang="en-US" dirty="0"/>
              <a:t>Negative Affect</a:t>
            </a:r>
          </a:p>
          <a:p>
            <a:r>
              <a:rPr lang="en-US" dirty="0"/>
              <a:t>Religiosity</a:t>
            </a:r>
          </a:p>
          <a:p>
            <a:r>
              <a:rPr lang="en-US" dirty="0"/>
              <a:t>Inflexibility</a:t>
            </a:r>
          </a:p>
          <a:p>
            <a:r>
              <a:rPr lang="en-US" dirty="0"/>
              <a:t>County Population (2012)</a:t>
            </a:r>
          </a:p>
          <a:p>
            <a:r>
              <a:rPr lang="en-US" dirty="0"/>
              <a:t>Hispanic Per Capita in County</a:t>
            </a:r>
          </a:p>
          <a:p>
            <a:r>
              <a:rPr lang="en-US" dirty="0"/>
              <a:t>Farmworker Per Capita in County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85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(Online) for Farmworkers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2" indent="-342900"/>
            <a:r>
              <a:rPr lang="en-US" sz="1800" dirty="0"/>
              <a:t>Political conservatism (</a:t>
            </a:r>
            <a:r>
              <a:rPr lang="en-US" sz="1800" i="1" dirty="0"/>
              <a:t>B</a:t>
            </a:r>
            <a:r>
              <a:rPr lang="en-US" sz="1800" dirty="0"/>
              <a:t> = -4.33, </a:t>
            </a:r>
            <a:r>
              <a:rPr lang="en-US" sz="1800" i="1" dirty="0"/>
              <a:t>p</a:t>
            </a:r>
            <a:r>
              <a:rPr lang="en-US" sz="1800" dirty="0"/>
              <a:t> &lt; .001)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Non-significant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Income</a:t>
            </a:r>
          </a:p>
          <a:p>
            <a:r>
              <a:rPr lang="en-US" dirty="0"/>
              <a:t>Education</a:t>
            </a:r>
          </a:p>
          <a:p>
            <a:r>
              <a:rPr lang="en-US" dirty="0"/>
              <a:t>Sex</a:t>
            </a:r>
          </a:p>
          <a:p>
            <a:r>
              <a:rPr lang="en-US" dirty="0"/>
              <a:t>Age</a:t>
            </a:r>
          </a:p>
          <a:p>
            <a:r>
              <a:rPr lang="en-US" dirty="0"/>
              <a:t>Affect</a:t>
            </a:r>
          </a:p>
          <a:p>
            <a:r>
              <a:rPr lang="en-US" dirty="0"/>
              <a:t>Religiosity</a:t>
            </a:r>
          </a:p>
          <a:p>
            <a:r>
              <a:rPr lang="en-US" dirty="0"/>
              <a:t>Inflexibility</a:t>
            </a:r>
          </a:p>
          <a:p>
            <a:r>
              <a:rPr lang="en-US" dirty="0"/>
              <a:t>County Population (2012)</a:t>
            </a:r>
          </a:p>
          <a:p>
            <a:r>
              <a:rPr lang="en-US" dirty="0"/>
              <a:t>Hispanic Per Capita in County</a:t>
            </a:r>
          </a:p>
          <a:p>
            <a:r>
              <a:rPr lang="en-US" dirty="0"/>
              <a:t>Farmworker Per Capita in County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3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(Online) for Illegal Immigrants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Education in Block 1 (</a:t>
            </a:r>
            <a:r>
              <a:rPr lang="en-US" i="1" dirty="0"/>
              <a:t>B</a:t>
            </a:r>
            <a:r>
              <a:rPr lang="en-US" dirty="0"/>
              <a:t> = 3.86, </a:t>
            </a:r>
            <a:r>
              <a:rPr lang="en-US" i="1" dirty="0"/>
              <a:t>p</a:t>
            </a:r>
            <a:r>
              <a:rPr lang="en-US" dirty="0"/>
              <a:t> &lt; .01)</a:t>
            </a:r>
          </a:p>
          <a:p>
            <a:r>
              <a:rPr lang="en-US" dirty="0"/>
              <a:t>Political conservatism (</a:t>
            </a:r>
            <a:r>
              <a:rPr lang="en-US" i="1" dirty="0"/>
              <a:t>B</a:t>
            </a:r>
            <a:r>
              <a:rPr lang="en-US" dirty="0"/>
              <a:t> = -9.11, </a:t>
            </a:r>
            <a:r>
              <a:rPr lang="en-US" i="1" dirty="0"/>
              <a:t>p</a:t>
            </a:r>
            <a:r>
              <a:rPr lang="en-US" dirty="0"/>
              <a:t> &lt; .001)</a:t>
            </a:r>
          </a:p>
          <a:p>
            <a:r>
              <a:rPr lang="en-US" dirty="0"/>
              <a:t>Negative Affect (</a:t>
            </a:r>
            <a:r>
              <a:rPr lang="en-US" i="1" dirty="0"/>
              <a:t>B</a:t>
            </a:r>
            <a:r>
              <a:rPr lang="en-US" dirty="0"/>
              <a:t> = .52,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r>
              <a:rPr lang="en-US" dirty="0"/>
              <a:t>Religiosity (</a:t>
            </a:r>
            <a:r>
              <a:rPr lang="en-US" i="1" dirty="0"/>
              <a:t>B</a:t>
            </a:r>
            <a:r>
              <a:rPr lang="en-US" dirty="0"/>
              <a:t> = 2.91, </a:t>
            </a:r>
            <a:r>
              <a:rPr lang="en-US" i="1" dirty="0"/>
              <a:t>p</a:t>
            </a:r>
            <a:r>
              <a:rPr lang="en-US" dirty="0"/>
              <a:t> &lt; .05)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Non-Significant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2"/>
            <a:r>
              <a:rPr lang="en-US" dirty="0"/>
              <a:t>Income</a:t>
            </a:r>
          </a:p>
          <a:p>
            <a:pPr lvl="2"/>
            <a:r>
              <a:rPr lang="en-US" dirty="0"/>
              <a:t>Sex</a:t>
            </a:r>
          </a:p>
          <a:p>
            <a:pPr lvl="2"/>
            <a:r>
              <a:rPr lang="en-US" dirty="0"/>
              <a:t>Age</a:t>
            </a:r>
          </a:p>
          <a:p>
            <a:pPr lvl="2"/>
            <a:r>
              <a:rPr lang="en-US" dirty="0"/>
              <a:t>Positive Affect</a:t>
            </a:r>
          </a:p>
          <a:p>
            <a:pPr lvl="2"/>
            <a:r>
              <a:rPr lang="en-US" dirty="0"/>
              <a:t>Inflexibility</a:t>
            </a:r>
          </a:p>
          <a:p>
            <a:pPr lvl="2"/>
            <a:r>
              <a:rPr lang="en-US" dirty="0"/>
              <a:t>County Population (2012)</a:t>
            </a:r>
          </a:p>
          <a:p>
            <a:pPr lvl="2"/>
            <a:r>
              <a:rPr lang="en-US" dirty="0"/>
              <a:t>Hispanic Per Capita in County</a:t>
            </a:r>
          </a:p>
          <a:p>
            <a:pPr lvl="2"/>
            <a:r>
              <a:rPr lang="en-US" dirty="0"/>
              <a:t>Farmworker Per Capita in County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25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(Online) for Hispanic Americans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Political conservatism (</a:t>
            </a:r>
            <a:r>
              <a:rPr lang="en-US" i="1" dirty="0"/>
              <a:t>B</a:t>
            </a:r>
            <a:r>
              <a:rPr lang="en-US" dirty="0"/>
              <a:t> = -3.39, </a:t>
            </a:r>
            <a:r>
              <a:rPr lang="en-US" i="1" dirty="0"/>
              <a:t>p</a:t>
            </a:r>
            <a:r>
              <a:rPr lang="en-US" dirty="0"/>
              <a:t> &lt; .001)</a:t>
            </a:r>
          </a:p>
          <a:p>
            <a:r>
              <a:rPr lang="en-US" dirty="0"/>
              <a:t>Positive Affect (</a:t>
            </a:r>
            <a:r>
              <a:rPr lang="en-US" i="1" dirty="0"/>
              <a:t>B</a:t>
            </a:r>
            <a:r>
              <a:rPr lang="en-US" dirty="0"/>
              <a:t> = .46, </a:t>
            </a:r>
            <a:r>
              <a:rPr lang="en-US" i="1" dirty="0"/>
              <a:t>p</a:t>
            </a:r>
            <a:r>
              <a:rPr lang="en-US" dirty="0"/>
              <a:t> &lt; .001)</a:t>
            </a:r>
          </a:p>
          <a:p>
            <a:r>
              <a:rPr lang="en-US" dirty="0"/>
              <a:t>Religiosity (</a:t>
            </a:r>
            <a:r>
              <a:rPr lang="en-US" i="1" dirty="0"/>
              <a:t>B</a:t>
            </a:r>
            <a:r>
              <a:rPr lang="en-US" dirty="0"/>
              <a:t> = 2.62,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r>
              <a:rPr lang="en-US" dirty="0"/>
              <a:t>Female sex in Block 1 (</a:t>
            </a:r>
            <a:r>
              <a:rPr lang="en-US" i="1" dirty="0"/>
              <a:t>B</a:t>
            </a:r>
            <a:r>
              <a:rPr lang="en-US" dirty="0"/>
              <a:t> = 5.10, </a:t>
            </a:r>
            <a:r>
              <a:rPr lang="en-US" i="1" dirty="0"/>
              <a:t>p</a:t>
            </a:r>
            <a:r>
              <a:rPr lang="en-US" dirty="0"/>
              <a:t> &lt; .05)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Non-Significant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Income</a:t>
            </a:r>
          </a:p>
          <a:p>
            <a:r>
              <a:rPr lang="en-US" dirty="0"/>
              <a:t>Education</a:t>
            </a:r>
          </a:p>
          <a:p>
            <a:r>
              <a:rPr lang="en-US" dirty="0"/>
              <a:t>Age</a:t>
            </a:r>
          </a:p>
          <a:p>
            <a:r>
              <a:rPr lang="en-US" dirty="0"/>
              <a:t>Negative Affect</a:t>
            </a:r>
          </a:p>
          <a:p>
            <a:r>
              <a:rPr lang="en-US" dirty="0"/>
              <a:t>Inflexibility</a:t>
            </a:r>
          </a:p>
          <a:p>
            <a:r>
              <a:rPr lang="en-US" dirty="0"/>
              <a:t>County Population (2012)</a:t>
            </a:r>
          </a:p>
          <a:p>
            <a:r>
              <a:rPr lang="en-US" dirty="0"/>
              <a:t>Hispanic Per Capita in County</a:t>
            </a:r>
          </a:p>
          <a:p>
            <a:r>
              <a:rPr lang="en-US" dirty="0"/>
              <a:t>Farmworker Per Capita in County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89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D</a:t>
            </a:r>
            <a:r>
              <a:rPr lang="en-US" dirty="0" smtClean="0"/>
              <a:t>oes Conservatism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Conservatives are the same</a:t>
            </a:r>
          </a:p>
          <a:p>
            <a:r>
              <a:rPr lang="en-US" dirty="0" smtClean="0"/>
              <a:t>Conservatism may be a combination of beliefs about morality, namely:</a:t>
            </a:r>
          </a:p>
          <a:p>
            <a:pPr lvl="1"/>
            <a:r>
              <a:rPr lang="en-US" dirty="0" smtClean="0"/>
              <a:t>Care/harm</a:t>
            </a:r>
          </a:p>
          <a:p>
            <a:pPr lvl="1"/>
            <a:r>
              <a:rPr lang="en-US" dirty="0" smtClean="0"/>
              <a:t>Fairness</a:t>
            </a:r>
          </a:p>
          <a:p>
            <a:pPr lvl="1"/>
            <a:r>
              <a:rPr lang="en-US" dirty="0" smtClean="0"/>
              <a:t>Loyalty</a:t>
            </a:r>
          </a:p>
          <a:p>
            <a:pPr lvl="1"/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Purity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all labels, </a:t>
            </a:r>
            <a:r>
              <a:rPr lang="en-US" b="1" dirty="0" smtClean="0"/>
              <a:t>Authority</a:t>
            </a:r>
            <a:r>
              <a:rPr lang="en-US" dirty="0" smtClean="0"/>
              <a:t> and </a:t>
            </a:r>
            <a:r>
              <a:rPr lang="en-US" b="1" dirty="0" smtClean="0"/>
              <a:t>Purity</a:t>
            </a:r>
            <a:r>
              <a:rPr lang="en-US" dirty="0" smtClean="0"/>
              <a:t> represent opposite poles of Conservatism</a:t>
            </a:r>
          </a:p>
          <a:p>
            <a:r>
              <a:rPr lang="en-US" dirty="0" smtClean="0"/>
              <a:t>Respect for authority = lower feelings toward all groups</a:t>
            </a:r>
          </a:p>
          <a:p>
            <a:r>
              <a:rPr lang="en-US" dirty="0" smtClean="0"/>
              <a:t>Belief in purity/sanctity = higher feelings toward all groups</a:t>
            </a:r>
          </a:p>
          <a:p>
            <a:r>
              <a:rPr lang="en-US" dirty="0" smtClean="0"/>
              <a:t>This may reflect a more “religious” conservatism and a more “authoritarian” conservatism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on 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0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Migrant Farmworkers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54809"/>
            <a:ext cx="10554574" cy="36365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Migrant farmworker</a:t>
            </a:r>
          </a:p>
          <a:p>
            <a:pPr lvl="1"/>
            <a:r>
              <a:rPr lang="en-US" dirty="0"/>
              <a:t>Worker who is required to be absent from permanent place of residence for the purpose of agricultural work</a:t>
            </a:r>
          </a:p>
          <a:p>
            <a:pPr lvl="1"/>
            <a:r>
              <a:rPr lang="en-US" dirty="0"/>
              <a:t>Special visa granted for farm work (HB-1)</a:t>
            </a:r>
          </a:p>
          <a:p>
            <a:r>
              <a:rPr lang="en-US" dirty="0"/>
              <a:t>Vast majority from Mexico</a:t>
            </a:r>
          </a:p>
          <a:p>
            <a:r>
              <a:rPr lang="en-US" dirty="0"/>
              <a:t>Can be documented or </a:t>
            </a:r>
            <a:r>
              <a:rPr lang="en-US" dirty="0" smtClean="0"/>
              <a:t>undocumented</a:t>
            </a:r>
          </a:p>
          <a:p>
            <a:r>
              <a:rPr lang="en-US" dirty="0" smtClean="0"/>
              <a:t>Many physical and mental health risks</a:t>
            </a:r>
          </a:p>
          <a:p>
            <a:pPr lvl="1"/>
            <a:r>
              <a:rPr lang="en-US" dirty="0" smtClean="0"/>
              <a:t>Depression is between 40-50% (</a:t>
            </a:r>
            <a:r>
              <a:rPr lang="en-US" dirty="0" err="1" smtClean="0"/>
              <a:t>Hiott</a:t>
            </a:r>
            <a:r>
              <a:rPr lang="en-US" dirty="0" smtClean="0"/>
              <a:t> et al., 2008)</a:t>
            </a:r>
          </a:p>
          <a:p>
            <a:pPr lvl="1"/>
            <a:r>
              <a:rPr lang="en-US" dirty="0" smtClean="0"/>
              <a:t>Stress, family and cultural separation, educational/financial disruption, work demands (Magana &amp; Hovey, 2003)</a:t>
            </a:r>
          </a:p>
          <a:p>
            <a:r>
              <a:rPr lang="en-US" dirty="0" smtClean="0"/>
              <a:t>Some evidence that contact with American culture is a mental health risk (Finch, Frank, &amp; Vega, 2004)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31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Refugees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Seeking asylum in the United States</a:t>
            </a:r>
          </a:p>
          <a:p>
            <a:r>
              <a:rPr lang="en-US" dirty="0" smtClean="0"/>
              <a:t>Largely associated with the Syrian Civil War (though there are many others)</a:t>
            </a:r>
          </a:p>
          <a:p>
            <a:r>
              <a:rPr lang="en-US" dirty="0" smtClean="0"/>
              <a:t>Public discourse around whether they should be banned</a:t>
            </a:r>
          </a:p>
          <a:p>
            <a:pPr lvl="1"/>
            <a:r>
              <a:rPr lang="en-US" dirty="0" smtClean="0"/>
              <a:t>Vetting process</a:t>
            </a:r>
          </a:p>
          <a:p>
            <a:r>
              <a:rPr lang="en-US" b="1" dirty="0" smtClean="0"/>
              <a:t>Understanding how the American public views Farmworkers and Refugees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785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74078"/>
            <a:ext cx="10554574" cy="3636511"/>
          </a:xfrm>
        </p:spPr>
        <p:txBody>
          <a:bodyPr/>
          <a:lstStyle/>
          <a:p>
            <a:r>
              <a:rPr lang="en-US" dirty="0"/>
              <a:t>Two survey samples, Spring 2016</a:t>
            </a:r>
          </a:p>
          <a:p>
            <a:pPr lvl="1"/>
            <a:r>
              <a:rPr lang="en-US" dirty="0"/>
              <a:t>Online sample:</a:t>
            </a:r>
          </a:p>
          <a:p>
            <a:pPr lvl="2"/>
            <a:r>
              <a:rPr lang="en-US" dirty="0"/>
              <a:t>437 Amazon Mechanical Turk survey workers</a:t>
            </a:r>
          </a:p>
          <a:p>
            <a:pPr lvl="2"/>
            <a:r>
              <a:rPr lang="en-US" dirty="0"/>
              <a:t>206 male, 226 female, 3 transgender</a:t>
            </a:r>
          </a:p>
          <a:p>
            <a:pPr lvl="2"/>
            <a:r>
              <a:rPr lang="en-US" dirty="0"/>
              <a:t>Mean age = 37.9</a:t>
            </a:r>
          </a:p>
          <a:p>
            <a:pPr lvl="1"/>
            <a:r>
              <a:rPr lang="en-US" dirty="0"/>
              <a:t>Student sample</a:t>
            </a:r>
          </a:p>
          <a:p>
            <a:pPr lvl="2"/>
            <a:r>
              <a:rPr lang="en-US" dirty="0"/>
              <a:t>465 undergraduate students from Southeastern university</a:t>
            </a:r>
          </a:p>
          <a:p>
            <a:pPr lvl="2"/>
            <a:r>
              <a:rPr lang="en-US" dirty="0"/>
              <a:t>245 female, 215 male, 4 transgender</a:t>
            </a:r>
          </a:p>
          <a:p>
            <a:pPr lvl="2"/>
            <a:r>
              <a:rPr lang="en-US" dirty="0"/>
              <a:t>Mean age = 20.4</a:t>
            </a:r>
          </a:p>
          <a:p>
            <a:r>
              <a:rPr lang="en-US" dirty="0"/>
              <a:t>Part of a larger study on political attitudes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946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Sample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2791998" y="2222500"/>
            <a:ext cx="6608003" cy="363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36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predictors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Affect</a:t>
            </a:r>
            <a:r>
              <a:rPr lang="en-US" dirty="0"/>
              <a:t> (</a:t>
            </a:r>
            <a:r>
              <a:rPr lang="en-US" dirty="0" err="1"/>
              <a:t>Clore</a:t>
            </a:r>
            <a:r>
              <a:rPr lang="en-US" dirty="0"/>
              <a:t> &amp; </a:t>
            </a:r>
            <a:r>
              <a:rPr lang="en-US" dirty="0" err="1"/>
              <a:t>Huntsinger</a:t>
            </a:r>
            <a:r>
              <a:rPr lang="en-US" dirty="0"/>
              <a:t>, 2007)</a:t>
            </a:r>
          </a:p>
          <a:p>
            <a:pPr lvl="1"/>
            <a:r>
              <a:rPr lang="en-US" dirty="0"/>
              <a:t>PANAS</a:t>
            </a:r>
          </a:p>
          <a:p>
            <a:r>
              <a:rPr lang="en-US" b="1" dirty="0"/>
              <a:t>Psychological inflexibility </a:t>
            </a:r>
            <a:r>
              <a:rPr lang="en-US" dirty="0"/>
              <a:t>(Levin et al., 2016)</a:t>
            </a:r>
          </a:p>
          <a:p>
            <a:pPr lvl="1"/>
            <a:r>
              <a:rPr lang="en-US" dirty="0"/>
              <a:t>AAQ-II</a:t>
            </a:r>
          </a:p>
          <a:p>
            <a:r>
              <a:rPr lang="en-US" b="1" dirty="0"/>
              <a:t>Religiosity</a:t>
            </a:r>
            <a:r>
              <a:rPr lang="en-US" dirty="0"/>
              <a:t> (</a:t>
            </a:r>
            <a:r>
              <a:rPr lang="en-US" dirty="0" err="1"/>
              <a:t>Rowatt</a:t>
            </a:r>
            <a:r>
              <a:rPr lang="en-US" dirty="0"/>
              <a:t>, Shen, </a:t>
            </a:r>
            <a:r>
              <a:rPr lang="en-US" dirty="0" err="1"/>
              <a:t>LaBouff</a:t>
            </a:r>
            <a:r>
              <a:rPr lang="en-US" dirty="0"/>
              <a:t>, &amp; Gonzalez, 2013)</a:t>
            </a:r>
          </a:p>
          <a:p>
            <a:pPr lvl="1"/>
            <a:r>
              <a:rPr lang="en-US" dirty="0"/>
              <a:t>CRS</a:t>
            </a:r>
          </a:p>
          <a:p>
            <a:r>
              <a:rPr lang="en-US" b="1" dirty="0"/>
              <a:t>Political orientation </a:t>
            </a:r>
            <a:r>
              <a:rPr lang="en-US" dirty="0"/>
              <a:t>(</a:t>
            </a:r>
            <a:r>
              <a:rPr lang="en-US" dirty="0" err="1"/>
              <a:t>Wronski</a:t>
            </a:r>
            <a:r>
              <a:rPr lang="en-US" dirty="0"/>
              <a:t>, 2015)</a:t>
            </a:r>
          </a:p>
          <a:p>
            <a:pPr lvl="1"/>
            <a:r>
              <a:rPr lang="en-US" dirty="0"/>
              <a:t>Liberal or conservative Likert-type scale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Demographics</a:t>
            </a:r>
          </a:p>
          <a:p>
            <a:pPr lvl="1"/>
            <a:r>
              <a:rPr lang="en-US" dirty="0"/>
              <a:t>Education, income, sex, age</a:t>
            </a:r>
          </a:p>
          <a:p>
            <a:r>
              <a:rPr lang="en-US" b="1" dirty="0"/>
              <a:t>Geographic variables:</a:t>
            </a:r>
          </a:p>
          <a:p>
            <a:pPr lvl="1"/>
            <a:r>
              <a:rPr lang="en-US" dirty="0"/>
              <a:t>Proximity to migrant farmworkers (</a:t>
            </a:r>
            <a:r>
              <a:rPr lang="en-US" dirty="0" err="1"/>
              <a:t>Allport</a:t>
            </a:r>
            <a:r>
              <a:rPr lang="en-US" dirty="0"/>
              <a:t>, 1954)</a:t>
            </a:r>
          </a:p>
          <a:p>
            <a:pPr lvl="2"/>
            <a:r>
              <a:rPr lang="en-US" dirty="0"/>
              <a:t>Independent estimates of farmworker populations</a:t>
            </a:r>
          </a:p>
          <a:p>
            <a:pPr lvl="1"/>
            <a:r>
              <a:rPr lang="en-US" dirty="0"/>
              <a:t>Urban vs. rural (Burns &amp; </a:t>
            </a:r>
            <a:r>
              <a:rPr lang="en-US" dirty="0" err="1"/>
              <a:t>Gimpel</a:t>
            </a:r>
            <a:r>
              <a:rPr lang="en-US" dirty="0"/>
              <a:t>, 2000)</a:t>
            </a:r>
          </a:p>
          <a:p>
            <a:pPr lvl="2"/>
            <a:r>
              <a:rPr lang="en-US" dirty="0"/>
              <a:t>U.S. Census data for county population, 2012</a:t>
            </a:r>
          </a:p>
          <a:p>
            <a:pPr lvl="1"/>
            <a:r>
              <a:rPr lang="en-US" dirty="0"/>
              <a:t>Hispanic Americans per capita in county from U.S. Census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298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Feelings of Warmth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“Please indicate to what degree you feel ‘warm’ or ‘cold’ regarding the following groups, people, and brands.”</a:t>
            </a:r>
          </a:p>
          <a:p>
            <a:r>
              <a:rPr lang="en-US" dirty="0"/>
              <a:t>List of 30 people, groups, political parties, presented randomly:</a:t>
            </a:r>
          </a:p>
          <a:p>
            <a:pPr lvl="1"/>
            <a:r>
              <a:rPr lang="en-US" dirty="0"/>
              <a:t>Brands (e.g., Abercrombie &amp; Fitch, Walgreens)</a:t>
            </a:r>
          </a:p>
          <a:p>
            <a:pPr lvl="1"/>
            <a:r>
              <a:rPr lang="en-US" dirty="0"/>
              <a:t>Ethnic and religious groups (e.g., Jews, African Americans)</a:t>
            </a:r>
          </a:p>
          <a:p>
            <a:pPr lvl="1"/>
            <a:r>
              <a:rPr lang="en-US" dirty="0"/>
              <a:t>Politicians (Donald Trump, Hillary Clinton, Vladimir Putin, George W. Bush)</a:t>
            </a:r>
          </a:p>
          <a:p>
            <a:pPr lvl="1"/>
            <a:r>
              <a:rPr lang="en-US" dirty="0"/>
              <a:t>Dependent variables:</a:t>
            </a:r>
          </a:p>
          <a:p>
            <a:pPr lvl="2"/>
            <a:r>
              <a:rPr lang="en-US" dirty="0"/>
              <a:t>Mexican migrant farmworkers</a:t>
            </a:r>
          </a:p>
          <a:p>
            <a:pPr lvl="2"/>
            <a:r>
              <a:rPr lang="en-US" dirty="0"/>
              <a:t>Hispanic Americans</a:t>
            </a:r>
          </a:p>
          <a:p>
            <a:pPr lvl="2"/>
            <a:r>
              <a:rPr lang="en-US" dirty="0"/>
              <a:t>Illegal Immigrants</a:t>
            </a:r>
          </a:p>
          <a:p>
            <a:pPr lvl="2"/>
            <a:r>
              <a:rPr lang="en-US" dirty="0"/>
              <a:t>Refugees</a:t>
            </a:r>
          </a:p>
          <a:p>
            <a:r>
              <a:rPr lang="en-US" dirty="0"/>
              <a:t>Slider</a:t>
            </a:r>
          </a:p>
          <a:p>
            <a:pPr lvl="1"/>
            <a:r>
              <a:rPr lang="en-US" dirty="0"/>
              <a:t>Zero labeled as “cold” and 100 labeled as “warm”</a:t>
            </a:r>
          </a:p>
          <a:p>
            <a:pPr lvl="1"/>
            <a:r>
              <a:rPr lang="en-US" dirty="0"/>
              <a:t>Default set to 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181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characteristics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Online Sample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Leaned slightly liberal</a:t>
            </a:r>
          </a:p>
          <a:p>
            <a:r>
              <a:rPr lang="en-US" dirty="0" smtClean="0"/>
              <a:t>Higher income</a:t>
            </a:r>
          </a:p>
          <a:p>
            <a:r>
              <a:rPr lang="en-US" dirty="0" smtClean="0"/>
              <a:t>Higher education level</a:t>
            </a:r>
          </a:p>
          <a:p>
            <a:r>
              <a:rPr lang="en-US" dirty="0" smtClean="0"/>
              <a:t>Older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Student Sample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Leaned slightly conservative</a:t>
            </a:r>
          </a:p>
          <a:p>
            <a:r>
              <a:rPr lang="en-US" dirty="0" smtClean="0"/>
              <a:t>Lower income</a:t>
            </a:r>
          </a:p>
          <a:p>
            <a:r>
              <a:rPr lang="en-US" dirty="0" smtClean="0"/>
              <a:t>Lower education level</a:t>
            </a:r>
          </a:p>
          <a:p>
            <a:r>
              <a:rPr lang="en-US" dirty="0" smtClean="0"/>
              <a:t>Younger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7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Feelings toward Groups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829358"/>
              </p:ext>
            </p:extLst>
          </p:nvPr>
        </p:nvGraphicFramePr>
        <p:xfrm>
          <a:off x="1484243" y="1881809"/>
          <a:ext cx="9170506" cy="4976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6495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Override1.xml><?xml version="1.0" encoding="utf-8"?>
<a:themeOverride xmlns:a="http://schemas.openxmlformats.org/drawingml/2006/main">
  <a:clrScheme name="Frame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  <a:fontScheme name="Frame">
    <a:majorFont>
      <a:latin typeface="Corbel" panose="020B0503020204020204"/>
      <a:ea typeface=""/>
      <a:cs typeface=""/>
      <a:font script="Jpan" typeface="ＭＳ ゴシック"/>
      <a:font script="Hang" typeface="HY중고딕"/>
      <a:font script="Hans" typeface="幼圆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 panose="020B0503020204020204"/>
      <a:ea typeface=""/>
      <a:cs typeface=""/>
      <a:font script="Jpan" typeface="ＭＳ ゴシック"/>
      <a:font script="Hang" typeface="HY중고딕"/>
      <a:font script="Hans" typeface="幼圆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Frame">
    <a:fillStyleLst>
      <a:solidFill>
        <a:schemeClr val="phClr"/>
      </a:solidFill>
      <a:solidFill>
        <a:schemeClr val="phClr">
          <a:tint val="65000"/>
        </a:schemeClr>
      </a:solidFill>
      <a:solidFill>
        <a:schemeClr val="phClr">
          <a:shade val="80000"/>
          <a:satMod val="150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0795" cap="flat" cmpd="sng" algn="ctr">
        <a:solidFill>
          <a:schemeClr val="phClr"/>
        </a:solidFill>
        <a:prstDash val="solid"/>
      </a:ln>
      <a:ln w="17145" cap="flat" cmpd="sng" algn="ctr">
        <a:solidFill>
          <a:schemeClr val="phClr">
            <a:shade val="95000"/>
            <a:alpha val="50000"/>
            <a:satMod val="150000"/>
          </a:schemeClr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hade val="98000"/>
              <a:satMod val="120000"/>
              <a:lumMod val="102000"/>
            </a:schemeClr>
          </a:gs>
          <a:gs pos="48000">
            <a:schemeClr val="phClr">
              <a:tint val="98000"/>
              <a:shade val="90000"/>
              <a:satMod val="110000"/>
              <a:lumMod val="103000"/>
            </a:schemeClr>
          </a:gs>
          <a:gs pos="100000">
            <a:schemeClr val="phClr">
              <a:tint val="98000"/>
              <a:shade val="80000"/>
              <a:satMod val="10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32</TotalTime>
  <Words>914</Words>
  <Application>Microsoft Office PowerPoint</Application>
  <PresentationFormat>Widescreen</PresentationFormat>
  <Paragraphs>166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Century Gothic</vt:lpstr>
      <vt:lpstr>Times New Roman</vt:lpstr>
      <vt:lpstr>Wingdings 2</vt:lpstr>
      <vt:lpstr>Quotable</vt:lpstr>
      <vt:lpstr>Political and psychological traits shape opinions about migrant farmworkers, refugees, and related populations.</vt:lpstr>
      <vt:lpstr>Migrant Farmworkers</vt:lpstr>
      <vt:lpstr>Refugees</vt:lpstr>
      <vt:lpstr>Method</vt:lpstr>
      <vt:lpstr>Online Sample</vt:lpstr>
      <vt:lpstr>Possible predictors</vt:lpstr>
      <vt:lpstr>Feelings of Warmth</vt:lpstr>
      <vt:lpstr>Sample characteristics</vt:lpstr>
      <vt:lpstr>Feelings toward Groups</vt:lpstr>
      <vt:lpstr>Results (Student Sample)</vt:lpstr>
      <vt:lpstr>Results (Online) for Refugees</vt:lpstr>
      <vt:lpstr>Results (Online) for Farmworkers</vt:lpstr>
      <vt:lpstr>Results (Online) for Illegal Immigrants</vt:lpstr>
      <vt:lpstr>Results (Online) for Hispanic Americans</vt:lpstr>
      <vt:lpstr>What Does Conservatism Mean?</vt:lpstr>
      <vt:lpstr>Preliminary Results</vt:lpstr>
      <vt:lpstr>References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and psychological traits shape opinions about migrant farmworkers, refugees, and related populations.</dc:title>
  <dc:creator>Arthur Thomas Hatton</dc:creator>
  <cp:lastModifiedBy>Arthur Thomas Hatton</cp:lastModifiedBy>
  <cp:revision>4</cp:revision>
  <dcterms:created xsi:type="dcterms:W3CDTF">2017-04-12T12:59:19Z</dcterms:created>
  <dcterms:modified xsi:type="dcterms:W3CDTF">2017-04-12T13:32:07Z</dcterms:modified>
</cp:coreProperties>
</file>