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1.xml" ContentType="application/inkml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ink/ink2.xml" ContentType="application/inkml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4"/>
  </p:sldMasterIdLst>
  <p:notesMasterIdLst>
    <p:notesMasterId r:id="rId22"/>
  </p:notesMasterIdLst>
  <p:sldIdLst>
    <p:sldId id="256" r:id="rId5"/>
    <p:sldId id="330" r:id="rId6"/>
    <p:sldId id="328" r:id="rId7"/>
    <p:sldId id="322" r:id="rId8"/>
    <p:sldId id="331" r:id="rId9"/>
    <p:sldId id="325" r:id="rId10"/>
    <p:sldId id="317" r:id="rId11"/>
    <p:sldId id="329" r:id="rId12"/>
    <p:sldId id="315" r:id="rId13"/>
    <p:sldId id="326" r:id="rId14"/>
    <p:sldId id="319" r:id="rId15"/>
    <p:sldId id="321" r:id="rId16"/>
    <p:sldId id="312" r:id="rId17"/>
    <p:sldId id="316" r:id="rId18"/>
    <p:sldId id="324" r:id="rId19"/>
    <p:sldId id="327" r:id="rId20"/>
    <p:sldId id="314" r:id="rId2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 A. Watkins PhD" initials="JAWP" lastIdx="2" clrIdx="0">
    <p:extLst>
      <p:ext uri="{19B8F6BF-5375-455C-9EA6-DF929625EA0E}">
        <p15:presenceInfo xmlns:p15="http://schemas.microsoft.com/office/powerpoint/2012/main" userId="2db049fe005860db" providerId="Windows Live"/>
      </p:ext>
    </p:extLst>
  </p:cmAuthor>
  <p:cmAuthor id="2" name="Watts, Regina" initials="WR" lastIdx="1" clrIdx="1">
    <p:extLst>
      <p:ext uri="{19B8F6BF-5375-455C-9EA6-DF929625EA0E}">
        <p15:presenceInfo xmlns:p15="http://schemas.microsoft.com/office/powerpoint/2012/main" userId="S::ReWatts@harrison.k12.ms.us::ef1d640a-ece1-4263-b216-474221ec88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9779F4-E820-4D61-A209-00C8AE54F34F}" v="405" dt="2019-09-03T12:40:10.2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96" autoAdjust="0"/>
  </p:normalViewPr>
  <p:slideViewPr>
    <p:cSldViewPr>
      <p:cViewPr varScale="1">
        <p:scale>
          <a:sx n="95" d="100"/>
          <a:sy n="95" d="100"/>
        </p:scale>
        <p:origin x="125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hyperlink" Target="http://whatedsaid.wordpress.com/2010/08/16/teachers-teaching-teachers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hyperlink" Target="http://diaryofagamergirl.blogspot.com/2010/10/labeling-our-children.html" TargetMode="External"/><Relationship Id="rId4" Type="http://schemas.openxmlformats.org/officeDocument/2006/relationships/image" Target="../media/image9.svg"/><Relationship Id="rId9" Type="http://schemas.openxmlformats.org/officeDocument/2006/relationships/image" Target="../media/image13.jpe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hyperlink" Target="http://whatedsaid.wordpress.com/2010/08/16/teachers-teaching-teachers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hyperlink" Target="http://diaryofagamergirl.blogspot.com/2010/10/labeling-our-children.html" TargetMode="External"/><Relationship Id="rId4" Type="http://schemas.openxmlformats.org/officeDocument/2006/relationships/image" Target="../media/image9.svg"/><Relationship Id="rId9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FF404E-9774-40F4-BF96-19087D3CDEB7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2AAC387-9632-464F-A62E-45C613707CE8}">
      <dgm:prSet/>
      <dgm:spPr/>
      <dgm:t>
        <a:bodyPr/>
        <a:lstStyle/>
        <a:p>
          <a:r>
            <a:rPr lang="en-US" dirty="0"/>
            <a:t>Complete the Common Beliefs Survey</a:t>
          </a:r>
        </a:p>
      </dgm:t>
    </dgm:pt>
    <dgm:pt modelId="{8208E773-3E10-4603-8C9D-3B4C0D836028}" type="parTrans" cxnId="{E0FC41DC-43EA-4C73-A602-E77789971DCE}">
      <dgm:prSet/>
      <dgm:spPr/>
      <dgm:t>
        <a:bodyPr/>
        <a:lstStyle/>
        <a:p>
          <a:endParaRPr lang="en-US"/>
        </a:p>
      </dgm:t>
    </dgm:pt>
    <dgm:pt modelId="{D06485FE-2394-453A-A4E8-EF04A86C4B4C}" type="sibTrans" cxnId="{E0FC41DC-43EA-4C73-A602-E77789971DCE}">
      <dgm:prSet/>
      <dgm:spPr/>
      <dgm:t>
        <a:bodyPr/>
        <a:lstStyle/>
        <a:p>
          <a:endParaRPr lang="en-US"/>
        </a:p>
      </dgm:t>
    </dgm:pt>
    <dgm:pt modelId="{C2DC5EA8-B63C-4F15-BF72-97DD09E7EC66}">
      <dgm:prSet/>
      <dgm:spPr/>
      <dgm:t>
        <a:bodyPr/>
        <a:lstStyle/>
        <a:p>
          <a:r>
            <a:rPr lang="en-US" dirty="0"/>
            <a:t>Teachers’ beliefs, explicit and implicit bias </a:t>
          </a:r>
        </a:p>
      </dgm:t>
    </dgm:pt>
    <dgm:pt modelId="{9C540D25-64A7-44BB-BEB4-9049F4BD7018}" type="parTrans" cxnId="{C6B0B455-6636-4718-9C69-418BCD39ADBD}">
      <dgm:prSet/>
      <dgm:spPr/>
      <dgm:t>
        <a:bodyPr/>
        <a:lstStyle/>
        <a:p>
          <a:endParaRPr lang="en-US"/>
        </a:p>
      </dgm:t>
    </dgm:pt>
    <dgm:pt modelId="{FFD02B8E-0544-4F37-8C84-37B63243E7EF}" type="sibTrans" cxnId="{C6B0B455-6636-4718-9C69-418BCD39ADBD}">
      <dgm:prSet/>
      <dgm:spPr/>
      <dgm:t>
        <a:bodyPr/>
        <a:lstStyle/>
        <a:p>
          <a:endParaRPr lang="en-US"/>
        </a:p>
      </dgm:t>
    </dgm:pt>
    <dgm:pt modelId="{BFB1885D-63C7-4FCF-9E61-46151CE4689E}">
      <dgm:prSet/>
      <dgm:spPr/>
      <dgm:t>
        <a:bodyPr/>
        <a:lstStyle/>
        <a:p>
          <a:r>
            <a:rPr lang="en-US" dirty="0"/>
            <a:t>Every Student Succeeds Act (ESSA) and difference between equality and equity</a:t>
          </a:r>
        </a:p>
      </dgm:t>
    </dgm:pt>
    <dgm:pt modelId="{1660A9A9-E0B3-456F-A756-08848D9C6373}" type="parTrans" cxnId="{4D68AEC2-E89B-4684-9D71-41B44A63C1EC}">
      <dgm:prSet/>
      <dgm:spPr/>
      <dgm:t>
        <a:bodyPr/>
        <a:lstStyle/>
        <a:p>
          <a:endParaRPr lang="en-US"/>
        </a:p>
      </dgm:t>
    </dgm:pt>
    <dgm:pt modelId="{FA2C5B49-A453-44E8-AB0E-E2568DC63338}" type="sibTrans" cxnId="{4D68AEC2-E89B-4684-9D71-41B44A63C1EC}">
      <dgm:prSet/>
      <dgm:spPr/>
      <dgm:t>
        <a:bodyPr/>
        <a:lstStyle/>
        <a:p>
          <a:endParaRPr lang="en-US"/>
        </a:p>
      </dgm:t>
    </dgm:pt>
    <dgm:pt modelId="{69CFD6B7-08BA-4659-87F2-9CAAE85DC23E}">
      <dgm:prSet/>
      <dgm:spPr/>
      <dgm:t>
        <a:bodyPr/>
        <a:lstStyle/>
        <a:p>
          <a:r>
            <a:rPr lang="en-US" dirty="0"/>
            <a:t>Cultural disconnect </a:t>
          </a:r>
        </a:p>
      </dgm:t>
    </dgm:pt>
    <dgm:pt modelId="{4BD9B7A4-1475-4495-AF2E-6D75A49D9C62}" type="parTrans" cxnId="{182ACF39-A776-45F5-AAD6-7BF211AA0C50}">
      <dgm:prSet/>
      <dgm:spPr/>
      <dgm:t>
        <a:bodyPr/>
        <a:lstStyle/>
        <a:p>
          <a:endParaRPr lang="en-US"/>
        </a:p>
      </dgm:t>
    </dgm:pt>
    <dgm:pt modelId="{8B89DB35-0E69-4F30-B5D5-7D6AAC23AF43}" type="sibTrans" cxnId="{182ACF39-A776-45F5-AAD6-7BF211AA0C50}">
      <dgm:prSet/>
      <dgm:spPr/>
      <dgm:t>
        <a:bodyPr/>
        <a:lstStyle/>
        <a:p>
          <a:endParaRPr lang="en-US"/>
        </a:p>
      </dgm:t>
    </dgm:pt>
    <dgm:pt modelId="{2E7C709A-E5BD-40FE-AD84-FCDF3A2ECA03}">
      <dgm:prSet/>
      <dgm:spPr/>
      <dgm:t>
        <a:bodyPr/>
        <a:lstStyle/>
        <a:p>
          <a:r>
            <a:rPr lang="en-US" dirty="0"/>
            <a:t>Six characteristics of culturally responsive teaching </a:t>
          </a:r>
        </a:p>
      </dgm:t>
    </dgm:pt>
    <dgm:pt modelId="{10938304-93D6-4A66-9FE8-D2D53C158845}" type="parTrans" cxnId="{67E9CBD4-0810-44C8-ACF4-7934998741F5}">
      <dgm:prSet/>
      <dgm:spPr/>
      <dgm:t>
        <a:bodyPr/>
        <a:lstStyle/>
        <a:p>
          <a:endParaRPr lang="en-US"/>
        </a:p>
      </dgm:t>
    </dgm:pt>
    <dgm:pt modelId="{0DFD70F7-1D2C-48C9-B9C5-937DCEEC555B}" type="sibTrans" cxnId="{67E9CBD4-0810-44C8-ACF4-7934998741F5}">
      <dgm:prSet/>
      <dgm:spPr/>
      <dgm:t>
        <a:bodyPr/>
        <a:lstStyle/>
        <a:p>
          <a:endParaRPr lang="en-US"/>
        </a:p>
      </dgm:t>
    </dgm:pt>
    <dgm:pt modelId="{C9636D8A-F7FE-4E3D-8C88-9AF307CD6860}">
      <dgm:prSet/>
      <dgm:spPr/>
      <dgm:t>
        <a:bodyPr/>
        <a:lstStyle/>
        <a:p>
          <a:r>
            <a:rPr lang="en-US" dirty="0"/>
            <a:t>Culturally responsive teaching strategies </a:t>
          </a:r>
        </a:p>
      </dgm:t>
    </dgm:pt>
    <dgm:pt modelId="{198B495F-9FA9-4CDD-8738-07E248564655}" type="parTrans" cxnId="{C28B67D0-848C-4428-ADE0-BBB7C074F718}">
      <dgm:prSet/>
      <dgm:spPr/>
      <dgm:t>
        <a:bodyPr/>
        <a:lstStyle/>
        <a:p>
          <a:endParaRPr lang="en-US"/>
        </a:p>
      </dgm:t>
    </dgm:pt>
    <dgm:pt modelId="{64FCE50C-6DC9-4FC9-967B-98997E4B4B0C}" type="sibTrans" cxnId="{C28B67D0-848C-4428-ADE0-BBB7C074F718}">
      <dgm:prSet/>
      <dgm:spPr/>
      <dgm:t>
        <a:bodyPr/>
        <a:lstStyle/>
        <a:p>
          <a:endParaRPr lang="en-US"/>
        </a:p>
      </dgm:t>
    </dgm:pt>
    <dgm:pt modelId="{D107AC7B-80BD-4E91-908C-88A4AD537DF0}">
      <dgm:prSet/>
      <dgm:spPr/>
      <dgm:t>
        <a:bodyPr/>
        <a:lstStyle/>
        <a:p>
          <a:r>
            <a:rPr lang="en-US" dirty="0"/>
            <a:t>Group activity</a:t>
          </a:r>
        </a:p>
      </dgm:t>
    </dgm:pt>
    <dgm:pt modelId="{05F7C03D-CDFB-4A88-AC51-11A1DE685600}" type="parTrans" cxnId="{08F4E439-22CD-4BC2-B1D9-C716A8560BD1}">
      <dgm:prSet/>
      <dgm:spPr/>
      <dgm:t>
        <a:bodyPr/>
        <a:lstStyle/>
        <a:p>
          <a:endParaRPr lang="en-US"/>
        </a:p>
      </dgm:t>
    </dgm:pt>
    <dgm:pt modelId="{C376765E-9019-4969-A939-74CFDFB2FCB0}" type="sibTrans" cxnId="{08F4E439-22CD-4BC2-B1D9-C716A8560BD1}">
      <dgm:prSet/>
      <dgm:spPr/>
      <dgm:t>
        <a:bodyPr/>
        <a:lstStyle/>
        <a:p>
          <a:endParaRPr lang="en-US"/>
        </a:p>
      </dgm:t>
    </dgm:pt>
    <dgm:pt modelId="{98473BA6-D616-4D8F-9805-73198DA2B99D}">
      <dgm:prSet/>
      <dgm:spPr/>
      <dgm:t>
        <a:bodyPr/>
        <a:lstStyle/>
        <a:p>
          <a:r>
            <a:rPr lang="en-US" dirty="0"/>
            <a:t>Putting the Pieces Together Video (2:47)</a:t>
          </a:r>
        </a:p>
      </dgm:t>
    </dgm:pt>
    <dgm:pt modelId="{039E3C71-A81D-4153-9677-8BB2806CD8FD}" type="parTrans" cxnId="{5F108491-2041-45A9-822F-B93CC4C489DB}">
      <dgm:prSet/>
      <dgm:spPr/>
      <dgm:t>
        <a:bodyPr/>
        <a:lstStyle/>
        <a:p>
          <a:endParaRPr lang="en-US"/>
        </a:p>
      </dgm:t>
    </dgm:pt>
    <dgm:pt modelId="{C9197497-A799-4299-AE49-66A01D901773}" type="sibTrans" cxnId="{5F108491-2041-45A9-822F-B93CC4C489DB}">
      <dgm:prSet/>
      <dgm:spPr/>
      <dgm:t>
        <a:bodyPr/>
        <a:lstStyle/>
        <a:p>
          <a:endParaRPr lang="en-US"/>
        </a:p>
      </dgm:t>
    </dgm:pt>
    <dgm:pt modelId="{5618D4FA-4478-4018-B7A6-E728D93A131A}">
      <dgm:prSet/>
      <dgm:spPr/>
      <dgm:t>
        <a:bodyPr/>
        <a:lstStyle/>
        <a:p>
          <a:r>
            <a:rPr lang="en-US" dirty="0"/>
            <a:t>Conclude presentation </a:t>
          </a:r>
        </a:p>
      </dgm:t>
    </dgm:pt>
    <dgm:pt modelId="{761148F0-7E77-41E8-B5E5-5EACD76C9480}" type="parTrans" cxnId="{BDA85364-A51E-4BD0-B640-07D6F2455511}">
      <dgm:prSet/>
      <dgm:spPr/>
      <dgm:t>
        <a:bodyPr/>
        <a:lstStyle/>
        <a:p>
          <a:endParaRPr lang="en-US"/>
        </a:p>
      </dgm:t>
    </dgm:pt>
    <dgm:pt modelId="{E5DAE041-FD83-4BF2-A5BF-C8834D6B1D7A}" type="sibTrans" cxnId="{BDA85364-A51E-4BD0-B640-07D6F2455511}">
      <dgm:prSet/>
      <dgm:spPr/>
      <dgm:t>
        <a:bodyPr/>
        <a:lstStyle/>
        <a:p>
          <a:endParaRPr lang="en-US"/>
        </a:p>
      </dgm:t>
    </dgm:pt>
    <dgm:pt modelId="{09DF5B63-2287-4B12-95EB-8627C3B2DF6E}" type="pres">
      <dgm:prSet presAssocID="{A7FF404E-9774-40F4-BF96-19087D3CDEB7}" presName="linear" presStyleCnt="0">
        <dgm:presLayoutVars>
          <dgm:animLvl val="lvl"/>
          <dgm:resizeHandles val="exact"/>
        </dgm:presLayoutVars>
      </dgm:prSet>
      <dgm:spPr/>
    </dgm:pt>
    <dgm:pt modelId="{FB426E44-9813-480F-AB94-BBDDD33A5A25}" type="pres">
      <dgm:prSet presAssocID="{02AAC387-9632-464F-A62E-45C613707CE8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D741751E-E49C-4EA4-B292-9C9D4DEE652F}" type="pres">
      <dgm:prSet presAssocID="{D06485FE-2394-453A-A4E8-EF04A86C4B4C}" presName="spacer" presStyleCnt="0"/>
      <dgm:spPr/>
    </dgm:pt>
    <dgm:pt modelId="{0567795D-93C2-45ED-9724-FC2F4D317594}" type="pres">
      <dgm:prSet presAssocID="{C2DC5EA8-B63C-4F15-BF72-97DD09E7EC66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06101943-4E9C-44F0-9CAF-1B8FBE13C2A7}" type="pres">
      <dgm:prSet presAssocID="{FFD02B8E-0544-4F37-8C84-37B63243E7EF}" presName="spacer" presStyleCnt="0"/>
      <dgm:spPr/>
    </dgm:pt>
    <dgm:pt modelId="{57210FB8-013F-4EBE-AD55-8BA5785D6110}" type="pres">
      <dgm:prSet presAssocID="{BFB1885D-63C7-4FCF-9E61-46151CE4689E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2D7C0280-BEE4-4F84-B086-AA371BD9E269}" type="pres">
      <dgm:prSet presAssocID="{FA2C5B49-A453-44E8-AB0E-E2568DC63338}" presName="spacer" presStyleCnt="0"/>
      <dgm:spPr/>
    </dgm:pt>
    <dgm:pt modelId="{D2D45B30-0652-4251-8FAA-159292EC0681}" type="pres">
      <dgm:prSet presAssocID="{69CFD6B7-08BA-4659-87F2-9CAAE85DC23E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CD613FDB-7BA3-4F7A-A318-723646D7C9A3}" type="pres">
      <dgm:prSet presAssocID="{8B89DB35-0E69-4F30-B5D5-7D6AAC23AF43}" presName="spacer" presStyleCnt="0"/>
      <dgm:spPr/>
    </dgm:pt>
    <dgm:pt modelId="{34C4D216-8F88-45C2-A234-F6896CCB8837}" type="pres">
      <dgm:prSet presAssocID="{2E7C709A-E5BD-40FE-AD84-FCDF3A2ECA03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1A263532-A324-46BC-AE69-4508A3B5024A}" type="pres">
      <dgm:prSet presAssocID="{0DFD70F7-1D2C-48C9-B9C5-937DCEEC555B}" presName="spacer" presStyleCnt="0"/>
      <dgm:spPr/>
    </dgm:pt>
    <dgm:pt modelId="{2FC7612A-B73C-48A0-95F9-78A5D757DE1A}" type="pres">
      <dgm:prSet presAssocID="{C9636D8A-F7FE-4E3D-8C88-9AF307CD6860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5F970D9A-5937-49DF-99DC-AFD3E2D1CDCD}" type="pres">
      <dgm:prSet presAssocID="{64FCE50C-6DC9-4FC9-967B-98997E4B4B0C}" presName="spacer" presStyleCnt="0"/>
      <dgm:spPr/>
    </dgm:pt>
    <dgm:pt modelId="{A08DE956-FC69-4C92-811D-CE99FC4FF7E4}" type="pres">
      <dgm:prSet presAssocID="{D107AC7B-80BD-4E91-908C-88A4AD537DF0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BB5BD0FE-4760-4ADE-96EC-BD7AB58D178A}" type="pres">
      <dgm:prSet presAssocID="{C376765E-9019-4969-A939-74CFDFB2FCB0}" presName="spacer" presStyleCnt="0"/>
      <dgm:spPr/>
    </dgm:pt>
    <dgm:pt modelId="{831FDC15-DBDD-4173-B59F-4085F192E60E}" type="pres">
      <dgm:prSet presAssocID="{98473BA6-D616-4D8F-9805-73198DA2B99D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399EBD0F-0B7F-4EA0-9A46-288047455C56}" type="pres">
      <dgm:prSet presAssocID="{C9197497-A799-4299-AE49-66A01D901773}" presName="spacer" presStyleCnt="0"/>
      <dgm:spPr/>
    </dgm:pt>
    <dgm:pt modelId="{50D44E3A-AA52-4D25-AC74-FAE4C8610111}" type="pres">
      <dgm:prSet presAssocID="{5618D4FA-4478-4018-B7A6-E728D93A131A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182ACF39-A776-45F5-AAD6-7BF211AA0C50}" srcId="{A7FF404E-9774-40F4-BF96-19087D3CDEB7}" destId="{69CFD6B7-08BA-4659-87F2-9CAAE85DC23E}" srcOrd="3" destOrd="0" parTransId="{4BD9B7A4-1475-4495-AF2E-6D75A49D9C62}" sibTransId="{8B89DB35-0E69-4F30-B5D5-7D6AAC23AF43}"/>
    <dgm:cxn modelId="{08F4E439-22CD-4BC2-B1D9-C716A8560BD1}" srcId="{A7FF404E-9774-40F4-BF96-19087D3CDEB7}" destId="{D107AC7B-80BD-4E91-908C-88A4AD537DF0}" srcOrd="6" destOrd="0" parTransId="{05F7C03D-CDFB-4A88-AC51-11A1DE685600}" sibTransId="{C376765E-9019-4969-A939-74CFDFB2FCB0}"/>
    <dgm:cxn modelId="{DE663B40-0982-477F-A2F3-17E6398892CC}" type="presOf" srcId="{69CFD6B7-08BA-4659-87F2-9CAAE85DC23E}" destId="{D2D45B30-0652-4251-8FAA-159292EC0681}" srcOrd="0" destOrd="0" presId="urn:microsoft.com/office/officeart/2005/8/layout/vList2"/>
    <dgm:cxn modelId="{BDA85364-A51E-4BD0-B640-07D6F2455511}" srcId="{A7FF404E-9774-40F4-BF96-19087D3CDEB7}" destId="{5618D4FA-4478-4018-B7A6-E728D93A131A}" srcOrd="8" destOrd="0" parTransId="{761148F0-7E77-41E8-B5E5-5EACD76C9480}" sibTransId="{E5DAE041-FD83-4BF2-A5BF-C8834D6B1D7A}"/>
    <dgm:cxn modelId="{BFE1C447-1998-492F-B31C-10C63B84EC8C}" type="presOf" srcId="{D107AC7B-80BD-4E91-908C-88A4AD537DF0}" destId="{A08DE956-FC69-4C92-811D-CE99FC4FF7E4}" srcOrd="0" destOrd="0" presId="urn:microsoft.com/office/officeart/2005/8/layout/vList2"/>
    <dgm:cxn modelId="{C6B0B455-6636-4718-9C69-418BCD39ADBD}" srcId="{A7FF404E-9774-40F4-BF96-19087D3CDEB7}" destId="{C2DC5EA8-B63C-4F15-BF72-97DD09E7EC66}" srcOrd="1" destOrd="0" parTransId="{9C540D25-64A7-44BB-BEB4-9049F4BD7018}" sibTransId="{FFD02B8E-0544-4F37-8C84-37B63243E7EF}"/>
    <dgm:cxn modelId="{3487F084-611C-4971-B38A-B4B01AE280BD}" type="presOf" srcId="{2E7C709A-E5BD-40FE-AD84-FCDF3A2ECA03}" destId="{34C4D216-8F88-45C2-A234-F6896CCB8837}" srcOrd="0" destOrd="0" presId="urn:microsoft.com/office/officeart/2005/8/layout/vList2"/>
    <dgm:cxn modelId="{A1A60D8C-B9D3-4873-9E1C-705A21D1AAAA}" type="presOf" srcId="{98473BA6-D616-4D8F-9805-73198DA2B99D}" destId="{831FDC15-DBDD-4173-B59F-4085F192E60E}" srcOrd="0" destOrd="0" presId="urn:microsoft.com/office/officeart/2005/8/layout/vList2"/>
    <dgm:cxn modelId="{5F108491-2041-45A9-822F-B93CC4C489DB}" srcId="{A7FF404E-9774-40F4-BF96-19087D3CDEB7}" destId="{98473BA6-D616-4D8F-9805-73198DA2B99D}" srcOrd="7" destOrd="0" parTransId="{039E3C71-A81D-4153-9677-8BB2806CD8FD}" sibTransId="{C9197497-A799-4299-AE49-66A01D901773}"/>
    <dgm:cxn modelId="{8E17819C-7991-4518-A80F-BBDC91DC37E2}" type="presOf" srcId="{02AAC387-9632-464F-A62E-45C613707CE8}" destId="{FB426E44-9813-480F-AB94-BBDDD33A5A25}" srcOrd="0" destOrd="0" presId="urn:microsoft.com/office/officeart/2005/8/layout/vList2"/>
    <dgm:cxn modelId="{8D3FEEAF-5197-4BAF-8B22-F68D83634CB6}" type="presOf" srcId="{5618D4FA-4478-4018-B7A6-E728D93A131A}" destId="{50D44E3A-AA52-4D25-AC74-FAE4C8610111}" srcOrd="0" destOrd="0" presId="urn:microsoft.com/office/officeart/2005/8/layout/vList2"/>
    <dgm:cxn modelId="{4D68AEC2-E89B-4684-9D71-41B44A63C1EC}" srcId="{A7FF404E-9774-40F4-BF96-19087D3CDEB7}" destId="{BFB1885D-63C7-4FCF-9E61-46151CE4689E}" srcOrd="2" destOrd="0" parTransId="{1660A9A9-E0B3-456F-A756-08848D9C6373}" sibTransId="{FA2C5B49-A453-44E8-AB0E-E2568DC63338}"/>
    <dgm:cxn modelId="{A76EF4C3-E50E-4B5C-9238-7E02032DAB77}" type="presOf" srcId="{BFB1885D-63C7-4FCF-9E61-46151CE4689E}" destId="{57210FB8-013F-4EBE-AD55-8BA5785D6110}" srcOrd="0" destOrd="0" presId="urn:microsoft.com/office/officeart/2005/8/layout/vList2"/>
    <dgm:cxn modelId="{1B4888C4-9F05-4EF2-8590-5AD7D36C6CEE}" type="presOf" srcId="{A7FF404E-9774-40F4-BF96-19087D3CDEB7}" destId="{09DF5B63-2287-4B12-95EB-8627C3B2DF6E}" srcOrd="0" destOrd="0" presId="urn:microsoft.com/office/officeart/2005/8/layout/vList2"/>
    <dgm:cxn modelId="{C28B67D0-848C-4428-ADE0-BBB7C074F718}" srcId="{A7FF404E-9774-40F4-BF96-19087D3CDEB7}" destId="{C9636D8A-F7FE-4E3D-8C88-9AF307CD6860}" srcOrd="5" destOrd="0" parTransId="{198B495F-9FA9-4CDD-8738-07E248564655}" sibTransId="{64FCE50C-6DC9-4FC9-967B-98997E4B4B0C}"/>
    <dgm:cxn modelId="{67E9CBD4-0810-44C8-ACF4-7934998741F5}" srcId="{A7FF404E-9774-40F4-BF96-19087D3CDEB7}" destId="{2E7C709A-E5BD-40FE-AD84-FCDF3A2ECA03}" srcOrd="4" destOrd="0" parTransId="{10938304-93D6-4A66-9FE8-D2D53C158845}" sibTransId="{0DFD70F7-1D2C-48C9-B9C5-937DCEEC555B}"/>
    <dgm:cxn modelId="{E0FC41DC-43EA-4C73-A602-E77789971DCE}" srcId="{A7FF404E-9774-40F4-BF96-19087D3CDEB7}" destId="{02AAC387-9632-464F-A62E-45C613707CE8}" srcOrd="0" destOrd="0" parTransId="{8208E773-3E10-4603-8C9D-3B4C0D836028}" sibTransId="{D06485FE-2394-453A-A4E8-EF04A86C4B4C}"/>
    <dgm:cxn modelId="{162AFAE0-6F6D-4384-A4EC-EA9AD0A5A8E0}" type="presOf" srcId="{C2DC5EA8-B63C-4F15-BF72-97DD09E7EC66}" destId="{0567795D-93C2-45ED-9724-FC2F4D317594}" srcOrd="0" destOrd="0" presId="urn:microsoft.com/office/officeart/2005/8/layout/vList2"/>
    <dgm:cxn modelId="{DBCAEDE6-B050-410A-B97A-53388A63D2DF}" type="presOf" srcId="{C9636D8A-F7FE-4E3D-8C88-9AF307CD6860}" destId="{2FC7612A-B73C-48A0-95F9-78A5D757DE1A}" srcOrd="0" destOrd="0" presId="urn:microsoft.com/office/officeart/2005/8/layout/vList2"/>
    <dgm:cxn modelId="{C9BCADDB-8E82-4C12-93E1-52D8E7C6B584}" type="presParOf" srcId="{09DF5B63-2287-4B12-95EB-8627C3B2DF6E}" destId="{FB426E44-9813-480F-AB94-BBDDD33A5A25}" srcOrd="0" destOrd="0" presId="urn:microsoft.com/office/officeart/2005/8/layout/vList2"/>
    <dgm:cxn modelId="{B7252F92-DCD3-4082-A767-BC590C7F6407}" type="presParOf" srcId="{09DF5B63-2287-4B12-95EB-8627C3B2DF6E}" destId="{D741751E-E49C-4EA4-B292-9C9D4DEE652F}" srcOrd="1" destOrd="0" presId="urn:microsoft.com/office/officeart/2005/8/layout/vList2"/>
    <dgm:cxn modelId="{9D311E57-CCA7-4A73-BDC5-BA45D571B5E8}" type="presParOf" srcId="{09DF5B63-2287-4B12-95EB-8627C3B2DF6E}" destId="{0567795D-93C2-45ED-9724-FC2F4D317594}" srcOrd="2" destOrd="0" presId="urn:microsoft.com/office/officeart/2005/8/layout/vList2"/>
    <dgm:cxn modelId="{81000B6C-18A2-49C0-BC51-FACA3FD49F8C}" type="presParOf" srcId="{09DF5B63-2287-4B12-95EB-8627C3B2DF6E}" destId="{06101943-4E9C-44F0-9CAF-1B8FBE13C2A7}" srcOrd="3" destOrd="0" presId="urn:microsoft.com/office/officeart/2005/8/layout/vList2"/>
    <dgm:cxn modelId="{B5544A99-9127-41C3-A250-C6AE0ED93C66}" type="presParOf" srcId="{09DF5B63-2287-4B12-95EB-8627C3B2DF6E}" destId="{57210FB8-013F-4EBE-AD55-8BA5785D6110}" srcOrd="4" destOrd="0" presId="urn:microsoft.com/office/officeart/2005/8/layout/vList2"/>
    <dgm:cxn modelId="{380E35E7-6C14-4A5B-BE82-0B6FCB7B2F6A}" type="presParOf" srcId="{09DF5B63-2287-4B12-95EB-8627C3B2DF6E}" destId="{2D7C0280-BEE4-4F84-B086-AA371BD9E269}" srcOrd="5" destOrd="0" presId="urn:microsoft.com/office/officeart/2005/8/layout/vList2"/>
    <dgm:cxn modelId="{A58C2557-5889-45E3-9758-1C7E67C7170E}" type="presParOf" srcId="{09DF5B63-2287-4B12-95EB-8627C3B2DF6E}" destId="{D2D45B30-0652-4251-8FAA-159292EC0681}" srcOrd="6" destOrd="0" presId="urn:microsoft.com/office/officeart/2005/8/layout/vList2"/>
    <dgm:cxn modelId="{CE5D7B4A-17EE-4617-B0FD-693F23DABCD8}" type="presParOf" srcId="{09DF5B63-2287-4B12-95EB-8627C3B2DF6E}" destId="{CD613FDB-7BA3-4F7A-A318-723646D7C9A3}" srcOrd="7" destOrd="0" presId="urn:microsoft.com/office/officeart/2005/8/layout/vList2"/>
    <dgm:cxn modelId="{3A4E0CB0-56E1-4383-A0BE-DAFC42E35E66}" type="presParOf" srcId="{09DF5B63-2287-4B12-95EB-8627C3B2DF6E}" destId="{34C4D216-8F88-45C2-A234-F6896CCB8837}" srcOrd="8" destOrd="0" presId="urn:microsoft.com/office/officeart/2005/8/layout/vList2"/>
    <dgm:cxn modelId="{89A4C070-E7DA-408E-8A29-A2F43A4339DD}" type="presParOf" srcId="{09DF5B63-2287-4B12-95EB-8627C3B2DF6E}" destId="{1A263532-A324-46BC-AE69-4508A3B5024A}" srcOrd="9" destOrd="0" presId="urn:microsoft.com/office/officeart/2005/8/layout/vList2"/>
    <dgm:cxn modelId="{D3FEA270-D327-4A85-994B-C069A2DC676F}" type="presParOf" srcId="{09DF5B63-2287-4B12-95EB-8627C3B2DF6E}" destId="{2FC7612A-B73C-48A0-95F9-78A5D757DE1A}" srcOrd="10" destOrd="0" presId="urn:microsoft.com/office/officeart/2005/8/layout/vList2"/>
    <dgm:cxn modelId="{CD00D241-D72B-4768-AC7B-65C038877DC4}" type="presParOf" srcId="{09DF5B63-2287-4B12-95EB-8627C3B2DF6E}" destId="{5F970D9A-5937-49DF-99DC-AFD3E2D1CDCD}" srcOrd="11" destOrd="0" presId="urn:microsoft.com/office/officeart/2005/8/layout/vList2"/>
    <dgm:cxn modelId="{8C4406B3-3EB3-45F2-83FC-A7E0AA7961A1}" type="presParOf" srcId="{09DF5B63-2287-4B12-95EB-8627C3B2DF6E}" destId="{A08DE956-FC69-4C92-811D-CE99FC4FF7E4}" srcOrd="12" destOrd="0" presId="urn:microsoft.com/office/officeart/2005/8/layout/vList2"/>
    <dgm:cxn modelId="{CC3557AE-D6D2-4756-884C-D2C6854C2A63}" type="presParOf" srcId="{09DF5B63-2287-4B12-95EB-8627C3B2DF6E}" destId="{BB5BD0FE-4760-4ADE-96EC-BD7AB58D178A}" srcOrd="13" destOrd="0" presId="urn:microsoft.com/office/officeart/2005/8/layout/vList2"/>
    <dgm:cxn modelId="{1DF32EEA-5D02-4876-8F7F-856110C2B7C5}" type="presParOf" srcId="{09DF5B63-2287-4B12-95EB-8627C3B2DF6E}" destId="{831FDC15-DBDD-4173-B59F-4085F192E60E}" srcOrd="14" destOrd="0" presId="urn:microsoft.com/office/officeart/2005/8/layout/vList2"/>
    <dgm:cxn modelId="{5AF196F7-6E95-4728-8C86-8EB3A633EA32}" type="presParOf" srcId="{09DF5B63-2287-4B12-95EB-8627C3B2DF6E}" destId="{399EBD0F-0B7F-4EA0-9A46-288047455C56}" srcOrd="15" destOrd="0" presId="urn:microsoft.com/office/officeart/2005/8/layout/vList2"/>
    <dgm:cxn modelId="{E7A744AE-5E24-4284-B2BD-219BF4E04C38}" type="presParOf" srcId="{09DF5B63-2287-4B12-95EB-8627C3B2DF6E}" destId="{50D44E3A-AA52-4D25-AC74-FAE4C8610111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7F80F5-2233-4468-A69C-97EE4B9A6D32}" type="doc">
      <dgm:prSet loTypeId="urn:microsoft.com/office/officeart/2018/2/layout/IconVerticalSolidList" loCatId="icon" qsTypeId="urn:microsoft.com/office/officeart/2005/8/quickstyle/simple4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B6672356-0387-491C-924B-DF367095353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 student population is becoming increasingly more diverse.</a:t>
          </a:r>
        </a:p>
      </dgm:t>
    </dgm:pt>
    <dgm:pt modelId="{C71522AE-65A7-4F35-8D95-026FF699FF9C}" type="parTrans" cxnId="{103AA52A-5764-4023-B2DE-1219D4E9A56D}">
      <dgm:prSet/>
      <dgm:spPr/>
      <dgm:t>
        <a:bodyPr/>
        <a:lstStyle/>
        <a:p>
          <a:endParaRPr lang="en-US"/>
        </a:p>
      </dgm:t>
    </dgm:pt>
    <dgm:pt modelId="{A28D3D72-C507-4F56-B6A4-C3148DDA69C0}" type="sibTrans" cxnId="{103AA52A-5764-4023-B2DE-1219D4E9A56D}">
      <dgm:prSet/>
      <dgm:spPr/>
      <dgm:t>
        <a:bodyPr/>
        <a:lstStyle/>
        <a:p>
          <a:endParaRPr lang="en-US"/>
        </a:p>
      </dgm:t>
    </dgm:pt>
    <dgm:pt modelId="{F9FB1694-83FB-4AB1-B963-E6F56BE75E2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When faces do not look like our own, some educators try to bridge this difference with color-blindness.</a:t>
          </a:r>
        </a:p>
      </dgm:t>
    </dgm:pt>
    <dgm:pt modelId="{88C46038-841D-4C46-B9B6-3F34F48DA4FB}" type="parTrans" cxnId="{FF6200D4-46B4-4CEF-B187-B266D7576126}">
      <dgm:prSet/>
      <dgm:spPr/>
      <dgm:t>
        <a:bodyPr/>
        <a:lstStyle/>
        <a:p>
          <a:endParaRPr lang="en-US"/>
        </a:p>
      </dgm:t>
    </dgm:pt>
    <dgm:pt modelId="{7304445D-3BB0-4500-8F07-41B8A66D01AC}" type="sibTrans" cxnId="{FF6200D4-46B4-4CEF-B187-B266D7576126}">
      <dgm:prSet/>
      <dgm:spPr/>
      <dgm:t>
        <a:bodyPr/>
        <a:lstStyle/>
        <a:p>
          <a:endParaRPr lang="en-US"/>
        </a:p>
      </dgm:t>
    </dgm:pt>
    <dgm:pt modelId="{39F9C963-BACC-425D-A340-905DA3B5747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 alternative to color-blindness is multiculturalism. Celebrating and affirming differences.</a:t>
          </a:r>
        </a:p>
      </dgm:t>
    </dgm:pt>
    <dgm:pt modelId="{39C144A0-5148-4E4C-B118-3B0B45E5F0D1}" type="parTrans" cxnId="{B25B5327-BA3A-4213-8703-FC9CF662B37C}">
      <dgm:prSet/>
      <dgm:spPr/>
      <dgm:t>
        <a:bodyPr/>
        <a:lstStyle/>
        <a:p>
          <a:endParaRPr lang="en-US"/>
        </a:p>
      </dgm:t>
    </dgm:pt>
    <dgm:pt modelId="{DB69114B-DD88-4353-A43F-018B5EA6285F}" type="sibTrans" cxnId="{B25B5327-BA3A-4213-8703-FC9CF662B37C}">
      <dgm:prSet/>
      <dgm:spPr/>
      <dgm:t>
        <a:bodyPr/>
        <a:lstStyle/>
        <a:p>
          <a:endParaRPr lang="en-US"/>
        </a:p>
      </dgm:t>
    </dgm:pt>
    <dgm:pt modelId="{D0DD194E-ECB6-4170-B4A1-0C9DDAD6681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 To engage students effectively in the learning process, teachers must know their students and their academic abilities individually.</a:t>
          </a:r>
        </a:p>
      </dgm:t>
    </dgm:pt>
    <dgm:pt modelId="{00B49AFE-6183-40B6-B9B9-892817D380C8}" type="parTrans" cxnId="{47F1C5DB-8712-491F-B1B0-9BD3E033337B}">
      <dgm:prSet/>
      <dgm:spPr/>
      <dgm:t>
        <a:bodyPr/>
        <a:lstStyle/>
        <a:p>
          <a:endParaRPr lang="en-US"/>
        </a:p>
      </dgm:t>
    </dgm:pt>
    <dgm:pt modelId="{8EFC0505-A620-42A1-A457-B01E5B0BA98C}" type="sibTrans" cxnId="{47F1C5DB-8712-491F-B1B0-9BD3E033337B}">
      <dgm:prSet/>
      <dgm:spPr/>
      <dgm:t>
        <a:bodyPr/>
        <a:lstStyle/>
        <a:p>
          <a:endParaRPr lang="en-US"/>
        </a:p>
      </dgm:t>
    </dgm:pt>
    <dgm:pt modelId="{846774B6-95CD-47F1-9AFB-1BACA01CB79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At its best, multiculturalism is an ongoing process of questioning, revising, and struggling to create greater </a:t>
          </a:r>
          <a:r>
            <a:rPr lang="en-US" u="sng" dirty="0"/>
            <a:t>equity</a:t>
          </a:r>
          <a:r>
            <a:rPr lang="en-US" dirty="0"/>
            <a:t> in every aspect of school life.</a:t>
          </a:r>
        </a:p>
      </dgm:t>
    </dgm:pt>
    <dgm:pt modelId="{B991F3A7-8E38-42F0-9040-081B0F063722}" type="parTrans" cxnId="{73D104B5-0CC3-4B1A-813C-EE9B0CC49940}">
      <dgm:prSet/>
      <dgm:spPr/>
      <dgm:t>
        <a:bodyPr/>
        <a:lstStyle/>
        <a:p>
          <a:endParaRPr lang="en-US"/>
        </a:p>
      </dgm:t>
    </dgm:pt>
    <dgm:pt modelId="{9D43D948-4DDF-4F43-8E52-7BC4C41A1F16}" type="sibTrans" cxnId="{73D104B5-0CC3-4B1A-813C-EE9B0CC49940}">
      <dgm:prSet/>
      <dgm:spPr/>
      <dgm:t>
        <a:bodyPr/>
        <a:lstStyle/>
        <a:p>
          <a:endParaRPr lang="en-US"/>
        </a:p>
      </dgm:t>
    </dgm:pt>
    <dgm:pt modelId="{AF7693FA-294C-49AB-811C-0D75CE79D30A}" type="pres">
      <dgm:prSet presAssocID="{127F80F5-2233-4468-A69C-97EE4B9A6D32}" presName="root" presStyleCnt="0">
        <dgm:presLayoutVars>
          <dgm:dir/>
          <dgm:resizeHandles val="exact"/>
        </dgm:presLayoutVars>
      </dgm:prSet>
      <dgm:spPr/>
    </dgm:pt>
    <dgm:pt modelId="{15E04C34-BEF6-41FD-8790-A161C3F07B6C}" type="pres">
      <dgm:prSet presAssocID="{B6672356-0387-491C-924B-DF3670953534}" presName="compNode" presStyleCnt="0"/>
      <dgm:spPr/>
    </dgm:pt>
    <dgm:pt modelId="{D20E5228-16F8-4446-ADD7-0DA67DFFCB9E}" type="pres">
      <dgm:prSet presAssocID="{B6672356-0387-491C-924B-DF3670953534}" presName="bgRect" presStyleLbl="bgShp" presStyleIdx="0" presStyleCnt="5" custScaleY="102878" custLinFactNeighborX="4448" custLinFactNeighborY="2339"/>
      <dgm:spPr/>
    </dgm:pt>
    <dgm:pt modelId="{415644FB-5994-4F09-AB29-4162215DB12C}" type="pres">
      <dgm:prSet presAssocID="{B6672356-0387-491C-924B-DF3670953534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BE6E8F5A-6766-483C-BEB5-F7AEC735C01B}" type="pres">
      <dgm:prSet presAssocID="{B6672356-0387-491C-924B-DF3670953534}" presName="spaceRect" presStyleCnt="0"/>
      <dgm:spPr/>
    </dgm:pt>
    <dgm:pt modelId="{90A8F936-00A9-4B33-8BBE-253722111E8B}" type="pres">
      <dgm:prSet presAssocID="{B6672356-0387-491C-924B-DF3670953534}" presName="parTx" presStyleLbl="revTx" presStyleIdx="0" presStyleCnt="5" custScaleY="127454" custLinFactNeighborX="-2143" custLinFactNeighborY="-9806">
        <dgm:presLayoutVars>
          <dgm:chMax val="0"/>
          <dgm:chPref val="0"/>
        </dgm:presLayoutVars>
      </dgm:prSet>
      <dgm:spPr/>
    </dgm:pt>
    <dgm:pt modelId="{AA317BB8-C077-41D9-A392-4378AA010271}" type="pres">
      <dgm:prSet presAssocID="{A28D3D72-C507-4F56-B6A4-C3148DDA69C0}" presName="sibTrans" presStyleCnt="0"/>
      <dgm:spPr/>
    </dgm:pt>
    <dgm:pt modelId="{76FD80EE-C678-405E-9FB4-DAB6CE04DFC4}" type="pres">
      <dgm:prSet presAssocID="{F9FB1694-83FB-4AB1-B963-E6F56BE75E2B}" presName="compNode" presStyleCnt="0"/>
      <dgm:spPr/>
    </dgm:pt>
    <dgm:pt modelId="{6A69C04B-0EF9-4B50-BBB4-172E68177CBF}" type="pres">
      <dgm:prSet presAssocID="{F9FB1694-83FB-4AB1-B963-E6F56BE75E2B}" presName="bgRect" presStyleLbl="bgShp" presStyleIdx="1" presStyleCnt="5"/>
      <dgm:spPr/>
    </dgm:pt>
    <dgm:pt modelId="{47C6952D-E820-4040-B652-D0200E5F4556}" type="pres">
      <dgm:prSet presAssocID="{F9FB1694-83FB-4AB1-B963-E6F56BE75E2B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ght Pointing Backhand Index"/>
        </a:ext>
      </dgm:extLst>
    </dgm:pt>
    <dgm:pt modelId="{60C330FD-6C69-4BC4-9012-A7DE8AD0E398}" type="pres">
      <dgm:prSet presAssocID="{F9FB1694-83FB-4AB1-B963-E6F56BE75E2B}" presName="spaceRect" presStyleCnt="0"/>
      <dgm:spPr/>
    </dgm:pt>
    <dgm:pt modelId="{F05A87A0-6122-4ADA-BB99-AACF3D93D25E}" type="pres">
      <dgm:prSet presAssocID="{F9FB1694-83FB-4AB1-B963-E6F56BE75E2B}" presName="parTx" presStyleLbl="revTx" presStyleIdx="1" presStyleCnt="5">
        <dgm:presLayoutVars>
          <dgm:chMax val="0"/>
          <dgm:chPref val="0"/>
        </dgm:presLayoutVars>
      </dgm:prSet>
      <dgm:spPr/>
    </dgm:pt>
    <dgm:pt modelId="{E1804E37-0198-4CDD-84DA-2D2EFC6E3988}" type="pres">
      <dgm:prSet presAssocID="{7304445D-3BB0-4500-8F07-41B8A66D01AC}" presName="sibTrans" presStyleCnt="0"/>
      <dgm:spPr/>
    </dgm:pt>
    <dgm:pt modelId="{054E83D2-1D72-44EC-A7A7-6E90BBF00053}" type="pres">
      <dgm:prSet presAssocID="{39F9C963-BACC-425D-A340-905DA3B57470}" presName="compNode" presStyleCnt="0"/>
      <dgm:spPr/>
    </dgm:pt>
    <dgm:pt modelId="{85D49B95-AC41-4D53-8364-2C55768EEC41}" type="pres">
      <dgm:prSet presAssocID="{39F9C963-BACC-425D-A340-905DA3B57470}" presName="bgRect" presStyleLbl="bgShp" presStyleIdx="2" presStyleCnt="5" custScaleY="156489"/>
      <dgm:spPr/>
    </dgm:pt>
    <dgm:pt modelId="{B91EAAB4-958A-4FF5-91D2-55CB47A6328F}" type="pres">
      <dgm:prSet presAssocID="{39F9C963-BACC-425D-A340-905DA3B57470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804A2292-6A17-468F-BAF8-9EE25B4AF5F6}" type="pres">
      <dgm:prSet presAssocID="{39F9C963-BACC-425D-A340-905DA3B57470}" presName="spaceRect" presStyleCnt="0"/>
      <dgm:spPr/>
    </dgm:pt>
    <dgm:pt modelId="{7782AAF0-78CB-4C27-8CEF-A103373AE15F}" type="pres">
      <dgm:prSet presAssocID="{39F9C963-BACC-425D-A340-905DA3B57470}" presName="parTx" presStyleLbl="revTx" presStyleIdx="2" presStyleCnt="5" custScaleY="90228">
        <dgm:presLayoutVars>
          <dgm:chMax val="0"/>
          <dgm:chPref val="0"/>
        </dgm:presLayoutVars>
      </dgm:prSet>
      <dgm:spPr/>
    </dgm:pt>
    <dgm:pt modelId="{966D226C-3D09-4870-9202-47AD28BC4D5B}" type="pres">
      <dgm:prSet presAssocID="{DB69114B-DD88-4353-A43F-018B5EA6285F}" presName="sibTrans" presStyleCnt="0"/>
      <dgm:spPr/>
    </dgm:pt>
    <dgm:pt modelId="{DD3EA599-CC89-4728-9861-7D0DB62E0886}" type="pres">
      <dgm:prSet presAssocID="{846774B6-95CD-47F1-9AFB-1BACA01CB791}" presName="compNode" presStyleCnt="0"/>
      <dgm:spPr/>
    </dgm:pt>
    <dgm:pt modelId="{D298BD60-BB16-4994-9D50-6E2CAF82FBEB}" type="pres">
      <dgm:prSet presAssocID="{846774B6-95CD-47F1-9AFB-1BACA01CB791}" presName="bgRect" presStyleLbl="bgShp" presStyleIdx="3" presStyleCnt="5"/>
      <dgm:spPr/>
    </dgm:pt>
    <dgm:pt modelId="{07761F77-6287-4E77-B9AE-998B5DA0B558}" type="pres">
      <dgm:prSet presAssocID="{846774B6-95CD-47F1-9AFB-1BACA01CB791}" presName="iconRect" presStyleLbl="node1" presStyleIdx="3" presStyleCnt="5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/>
          <a:stretch>
            <a:fillRect l="-14000" r="-14000"/>
          </a:stretch>
        </a:blipFill>
      </dgm:spPr>
    </dgm:pt>
    <dgm:pt modelId="{74399DC3-8D67-4F54-BBB9-F391AFBF0AF4}" type="pres">
      <dgm:prSet presAssocID="{846774B6-95CD-47F1-9AFB-1BACA01CB791}" presName="spaceRect" presStyleCnt="0"/>
      <dgm:spPr/>
    </dgm:pt>
    <dgm:pt modelId="{F610991D-AE78-4405-AD42-2999D2FEC28D}" type="pres">
      <dgm:prSet presAssocID="{846774B6-95CD-47F1-9AFB-1BACA01CB791}" presName="parTx" presStyleLbl="revTx" presStyleIdx="3" presStyleCnt="5" custScaleY="90228">
        <dgm:presLayoutVars>
          <dgm:chMax val="0"/>
          <dgm:chPref val="0"/>
        </dgm:presLayoutVars>
      </dgm:prSet>
      <dgm:spPr/>
    </dgm:pt>
    <dgm:pt modelId="{8BE4259A-01B5-42F3-96C6-91B45267988E}" type="pres">
      <dgm:prSet presAssocID="{9D43D948-4DDF-4F43-8E52-7BC4C41A1F16}" presName="sibTrans" presStyleCnt="0"/>
      <dgm:spPr/>
    </dgm:pt>
    <dgm:pt modelId="{1250BD9B-6A11-4085-8982-FCDA6A626047}" type="pres">
      <dgm:prSet presAssocID="{D0DD194E-ECB6-4170-B4A1-0C9DDAD66812}" presName="compNode" presStyleCnt="0"/>
      <dgm:spPr/>
    </dgm:pt>
    <dgm:pt modelId="{CCEF62A1-3E9A-456C-B1F9-A30932530F7C}" type="pres">
      <dgm:prSet presAssocID="{D0DD194E-ECB6-4170-B4A1-0C9DDAD66812}" presName="bgRect" presStyleLbl="bgShp" presStyleIdx="4" presStyleCnt="5"/>
      <dgm:spPr/>
    </dgm:pt>
    <dgm:pt modelId="{8CEFBC1F-D851-4396-A699-842D74C03EEF}" type="pres">
      <dgm:prSet presAssocID="{D0DD194E-ECB6-4170-B4A1-0C9DDAD66812}" presName="iconRect" presStyleLbl="node1" presStyleIdx="4" presStyleCnt="5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rcRect/>
          <a:stretch>
            <a:fillRect l="-11000" r="-11000"/>
          </a:stretch>
        </a:blipFill>
      </dgm:spPr>
    </dgm:pt>
    <dgm:pt modelId="{798AC749-1953-4297-A2DE-E6D6E3FCD305}" type="pres">
      <dgm:prSet presAssocID="{D0DD194E-ECB6-4170-B4A1-0C9DDAD66812}" presName="spaceRect" presStyleCnt="0"/>
      <dgm:spPr/>
    </dgm:pt>
    <dgm:pt modelId="{F2974596-3573-4924-8A72-985DFF63E17C}" type="pres">
      <dgm:prSet presAssocID="{D0DD194E-ECB6-4170-B4A1-0C9DDAD66812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85FC4002-B1DA-41CC-85FF-06BAA8E659BB}" type="presOf" srcId="{39F9C963-BACC-425D-A340-905DA3B57470}" destId="{7782AAF0-78CB-4C27-8CEF-A103373AE15F}" srcOrd="0" destOrd="0" presId="urn:microsoft.com/office/officeart/2018/2/layout/IconVerticalSolidList"/>
    <dgm:cxn modelId="{3B858D0E-EDBD-4787-8101-0A5B8445DF42}" type="presOf" srcId="{B6672356-0387-491C-924B-DF3670953534}" destId="{90A8F936-00A9-4B33-8BBE-253722111E8B}" srcOrd="0" destOrd="0" presId="urn:microsoft.com/office/officeart/2018/2/layout/IconVerticalSolidList"/>
    <dgm:cxn modelId="{B25B5327-BA3A-4213-8703-FC9CF662B37C}" srcId="{127F80F5-2233-4468-A69C-97EE4B9A6D32}" destId="{39F9C963-BACC-425D-A340-905DA3B57470}" srcOrd="2" destOrd="0" parTransId="{39C144A0-5148-4E4C-B118-3B0B45E5F0D1}" sibTransId="{DB69114B-DD88-4353-A43F-018B5EA6285F}"/>
    <dgm:cxn modelId="{103AA52A-5764-4023-B2DE-1219D4E9A56D}" srcId="{127F80F5-2233-4468-A69C-97EE4B9A6D32}" destId="{B6672356-0387-491C-924B-DF3670953534}" srcOrd="0" destOrd="0" parTransId="{C71522AE-65A7-4F35-8D95-026FF699FF9C}" sibTransId="{A28D3D72-C507-4F56-B6A4-C3148DDA69C0}"/>
    <dgm:cxn modelId="{3A766765-7513-4DB7-824F-04998D12D849}" type="presOf" srcId="{127F80F5-2233-4468-A69C-97EE4B9A6D32}" destId="{AF7693FA-294C-49AB-811C-0D75CE79D30A}" srcOrd="0" destOrd="0" presId="urn:microsoft.com/office/officeart/2018/2/layout/IconVerticalSolidList"/>
    <dgm:cxn modelId="{CDB14894-67EE-4FEB-ADE7-DF10D36B2B00}" type="presOf" srcId="{F9FB1694-83FB-4AB1-B963-E6F56BE75E2B}" destId="{F05A87A0-6122-4ADA-BB99-AACF3D93D25E}" srcOrd="0" destOrd="0" presId="urn:microsoft.com/office/officeart/2018/2/layout/IconVerticalSolidList"/>
    <dgm:cxn modelId="{202228AB-4963-4791-9CCF-BD8257EE2F59}" type="presOf" srcId="{D0DD194E-ECB6-4170-B4A1-0C9DDAD66812}" destId="{F2974596-3573-4924-8A72-985DFF63E17C}" srcOrd="0" destOrd="0" presId="urn:microsoft.com/office/officeart/2018/2/layout/IconVerticalSolidList"/>
    <dgm:cxn modelId="{73D104B5-0CC3-4B1A-813C-EE9B0CC49940}" srcId="{127F80F5-2233-4468-A69C-97EE4B9A6D32}" destId="{846774B6-95CD-47F1-9AFB-1BACA01CB791}" srcOrd="3" destOrd="0" parTransId="{B991F3A7-8E38-42F0-9040-081B0F063722}" sibTransId="{9D43D948-4DDF-4F43-8E52-7BC4C41A1F16}"/>
    <dgm:cxn modelId="{54D3F8BF-E86B-4E02-B265-A72073886EC5}" type="presOf" srcId="{846774B6-95CD-47F1-9AFB-1BACA01CB791}" destId="{F610991D-AE78-4405-AD42-2999D2FEC28D}" srcOrd="0" destOrd="0" presId="urn:microsoft.com/office/officeart/2018/2/layout/IconVerticalSolidList"/>
    <dgm:cxn modelId="{FF6200D4-46B4-4CEF-B187-B266D7576126}" srcId="{127F80F5-2233-4468-A69C-97EE4B9A6D32}" destId="{F9FB1694-83FB-4AB1-B963-E6F56BE75E2B}" srcOrd="1" destOrd="0" parTransId="{88C46038-841D-4C46-B9B6-3F34F48DA4FB}" sibTransId="{7304445D-3BB0-4500-8F07-41B8A66D01AC}"/>
    <dgm:cxn modelId="{47F1C5DB-8712-491F-B1B0-9BD3E033337B}" srcId="{127F80F5-2233-4468-A69C-97EE4B9A6D32}" destId="{D0DD194E-ECB6-4170-B4A1-0C9DDAD66812}" srcOrd="4" destOrd="0" parTransId="{00B49AFE-6183-40B6-B9B9-892817D380C8}" sibTransId="{8EFC0505-A620-42A1-A457-B01E5B0BA98C}"/>
    <dgm:cxn modelId="{260C3E65-C7E6-496F-8561-6CAEF5CD7713}" type="presParOf" srcId="{AF7693FA-294C-49AB-811C-0D75CE79D30A}" destId="{15E04C34-BEF6-41FD-8790-A161C3F07B6C}" srcOrd="0" destOrd="0" presId="urn:microsoft.com/office/officeart/2018/2/layout/IconVerticalSolidList"/>
    <dgm:cxn modelId="{7009070A-4FA4-4333-908C-790305C98660}" type="presParOf" srcId="{15E04C34-BEF6-41FD-8790-A161C3F07B6C}" destId="{D20E5228-16F8-4446-ADD7-0DA67DFFCB9E}" srcOrd="0" destOrd="0" presId="urn:microsoft.com/office/officeart/2018/2/layout/IconVerticalSolidList"/>
    <dgm:cxn modelId="{14CCEECB-FC05-4EED-8B24-B553B9143A8E}" type="presParOf" srcId="{15E04C34-BEF6-41FD-8790-A161C3F07B6C}" destId="{415644FB-5994-4F09-AB29-4162215DB12C}" srcOrd="1" destOrd="0" presId="urn:microsoft.com/office/officeart/2018/2/layout/IconVerticalSolidList"/>
    <dgm:cxn modelId="{07206080-D394-491C-9ECF-6887DE0A70F5}" type="presParOf" srcId="{15E04C34-BEF6-41FD-8790-A161C3F07B6C}" destId="{BE6E8F5A-6766-483C-BEB5-F7AEC735C01B}" srcOrd="2" destOrd="0" presId="urn:microsoft.com/office/officeart/2018/2/layout/IconVerticalSolidList"/>
    <dgm:cxn modelId="{A8EAED3E-8E2D-4B4B-A8C6-EF11F5518B92}" type="presParOf" srcId="{15E04C34-BEF6-41FD-8790-A161C3F07B6C}" destId="{90A8F936-00A9-4B33-8BBE-253722111E8B}" srcOrd="3" destOrd="0" presId="urn:microsoft.com/office/officeart/2018/2/layout/IconVerticalSolidList"/>
    <dgm:cxn modelId="{D216FC12-3131-4F33-9A42-BD800CA1B84C}" type="presParOf" srcId="{AF7693FA-294C-49AB-811C-0D75CE79D30A}" destId="{AA317BB8-C077-41D9-A392-4378AA010271}" srcOrd="1" destOrd="0" presId="urn:microsoft.com/office/officeart/2018/2/layout/IconVerticalSolidList"/>
    <dgm:cxn modelId="{5E922A52-66BE-4A8E-8441-153A1E35F6F6}" type="presParOf" srcId="{AF7693FA-294C-49AB-811C-0D75CE79D30A}" destId="{76FD80EE-C678-405E-9FB4-DAB6CE04DFC4}" srcOrd="2" destOrd="0" presId="urn:microsoft.com/office/officeart/2018/2/layout/IconVerticalSolidList"/>
    <dgm:cxn modelId="{CA074671-A17B-4914-9A6B-CE08143AC161}" type="presParOf" srcId="{76FD80EE-C678-405E-9FB4-DAB6CE04DFC4}" destId="{6A69C04B-0EF9-4B50-BBB4-172E68177CBF}" srcOrd="0" destOrd="0" presId="urn:microsoft.com/office/officeart/2018/2/layout/IconVerticalSolidList"/>
    <dgm:cxn modelId="{0ABFACEB-CA8A-42BC-8DE0-B4014D9F778C}" type="presParOf" srcId="{76FD80EE-C678-405E-9FB4-DAB6CE04DFC4}" destId="{47C6952D-E820-4040-B652-D0200E5F4556}" srcOrd="1" destOrd="0" presId="urn:microsoft.com/office/officeart/2018/2/layout/IconVerticalSolidList"/>
    <dgm:cxn modelId="{8B110D8B-5158-4913-8C86-E40C4E64B356}" type="presParOf" srcId="{76FD80EE-C678-405E-9FB4-DAB6CE04DFC4}" destId="{60C330FD-6C69-4BC4-9012-A7DE8AD0E398}" srcOrd="2" destOrd="0" presId="urn:microsoft.com/office/officeart/2018/2/layout/IconVerticalSolidList"/>
    <dgm:cxn modelId="{A95DDFDE-DA39-4EA0-8B45-D94C0E732DFC}" type="presParOf" srcId="{76FD80EE-C678-405E-9FB4-DAB6CE04DFC4}" destId="{F05A87A0-6122-4ADA-BB99-AACF3D93D25E}" srcOrd="3" destOrd="0" presId="urn:microsoft.com/office/officeart/2018/2/layout/IconVerticalSolidList"/>
    <dgm:cxn modelId="{C555F652-1274-4A74-A834-394195F0DFA8}" type="presParOf" srcId="{AF7693FA-294C-49AB-811C-0D75CE79D30A}" destId="{E1804E37-0198-4CDD-84DA-2D2EFC6E3988}" srcOrd="3" destOrd="0" presId="urn:microsoft.com/office/officeart/2018/2/layout/IconVerticalSolidList"/>
    <dgm:cxn modelId="{8726C1A9-CEC5-4A89-BE42-6862F8288D9E}" type="presParOf" srcId="{AF7693FA-294C-49AB-811C-0D75CE79D30A}" destId="{054E83D2-1D72-44EC-A7A7-6E90BBF00053}" srcOrd="4" destOrd="0" presId="urn:microsoft.com/office/officeart/2018/2/layout/IconVerticalSolidList"/>
    <dgm:cxn modelId="{59A55D17-9FC4-4E6C-B39C-27A7CF61C611}" type="presParOf" srcId="{054E83D2-1D72-44EC-A7A7-6E90BBF00053}" destId="{85D49B95-AC41-4D53-8364-2C55768EEC41}" srcOrd="0" destOrd="0" presId="urn:microsoft.com/office/officeart/2018/2/layout/IconVerticalSolidList"/>
    <dgm:cxn modelId="{9CBE647A-4056-41F4-BED3-980E13B83D17}" type="presParOf" srcId="{054E83D2-1D72-44EC-A7A7-6E90BBF00053}" destId="{B91EAAB4-958A-4FF5-91D2-55CB47A6328F}" srcOrd="1" destOrd="0" presId="urn:microsoft.com/office/officeart/2018/2/layout/IconVerticalSolidList"/>
    <dgm:cxn modelId="{9C2E90AE-802F-4FBF-82D2-D0C09D7C60B6}" type="presParOf" srcId="{054E83D2-1D72-44EC-A7A7-6E90BBF00053}" destId="{804A2292-6A17-468F-BAF8-9EE25B4AF5F6}" srcOrd="2" destOrd="0" presId="urn:microsoft.com/office/officeart/2018/2/layout/IconVerticalSolidList"/>
    <dgm:cxn modelId="{964E7157-B46A-4BC6-A46C-2F74FA332BF4}" type="presParOf" srcId="{054E83D2-1D72-44EC-A7A7-6E90BBF00053}" destId="{7782AAF0-78CB-4C27-8CEF-A103373AE15F}" srcOrd="3" destOrd="0" presId="urn:microsoft.com/office/officeart/2018/2/layout/IconVerticalSolidList"/>
    <dgm:cxn modelId="{54E89D3A-B9BA-42D1-BB94-405F1E51FB9B}" type="presParOf" srcId="{AF7693FA-294C-49AB-811C-0D75CE79D30A}" destId="{966D226C-3D09-4870-9202-47AD28BC4D5B}" srcOrd="5" destOrd="0" presId="urn:microsoft.com/office/officeart/2018/2/layout/IconVerticalSolidList"/>
    <dgm:cxn modelId="{013D1C4F-0C4F-4764-A0BA-CCC502901244}" type="presParOf" srcId="{AF7693FA-294C-49AB-811C-0D75CE79D30A}" destId="{DD3EA599-CC89-4728-9861-7D0DB62E0886}" srcOrd="6" destOrd="0" presId="urn:microsoft.com/office/officeart/2018/2/layout/IconVerticalSolidList"/>
    <dgm:cxn modelId="{BE560DFA-BE98-4E9A-8A3D-82F3F6AD3F3E}" type="presParOf" srcId="{DD3EA599-CC89-4728-9861-7D0DB62E0886}" destId="{D298BD60-BB16-4994-9D50-6E2CAF82FBEB}" srcOrd="0" destOrd="0" presId="urn:microsoft.com/office/officeart/2018/2/layout/IconVerticalSolidList"/>
    <dgm:cxn modelId="{4DC6FDA4-7A01-4433-830E-0F388422AF16}" type="presParOf" srcId="{DD3EA599-CC89-4728-9861-7D0DB62E0886}" destId="{07761F77-6287-4E77-B9AE-998B5DA0B558}" srcOrd="1" destOrd="0" presId="urn:microsoft.com/office/officeart/2018/2/layout/IconVerticalSolidList"/>
    <dgm:cxn modelId="{B8C16977-265E-4598-AA20-4A1B64A56C40}" type="presParOf" srcId="{DD3EA599-CC89-4728-9861-7D0DB62E0886}" destId="{74399DC3-8D67-4F54-BBB9-F391AFBF0AF4}" srcOrd="2" destOrd="0" presId="urn:microsoft.com/office/officeart/2018/2/layout/IconVerticalSolidList"/>
    <dgm:cxn modelId="{62300E78-CCF2-40ED-9C3D-136F72D39A75}" type="presParOf" srcId="{DD3EA599-CC89-4728-9861-7D0DB62E0886}" destId="{F610991D-AE78-4405-AD42-2999D2FEC28D}" srcOrd="3" destOrd="0" presId="urn:microsoft.com/office/officeart/2018/2/layout/IconVerticalSolidList"/>
    <dgm:cxn modelId="{39639479-0A5F-4898-86CF-8C6020EB0566}" type="presParOf" srcId="{AF7693FA-294C-49AB-811C-0D75CE79D30A}" destId="{8BE4259A-01B5-42F3-96C6-91B45267988E}" srcOrd="7" destOrd="0" presId="urn:microsoft.com/office/officeart/2018/2/layout/IconVerticalSolidList"/>
    <dgm:cxn modelId="{0F57936D-D996-4C1D-82E9-F9C8C5478384}" type="presParOf" srcId="{AF7693FA-294C-49AB-811C-0D75CE79D30A}" destId="{1250BD9B-6A11-4085-8982-FCDA6A626047}" srcOrd="8" destOrd="0" presId="urn:microsoft.com/office/officeart/2018/2/layout/IconVerticalSolidList"/>
    <dgm:cxn modelId="{AA0F4A7B-A7E1-4926-9C8C-DEE631ACBFDA}" type="presParOf" srcId="{1250BD9B-6A11-4085-8982-FCDA6A626047}" destId="{CCEF62A1-3E9A-456C-B1F9-A30932530F7C}" srcOrd="0" destOrd="0" presId="urn:microsoft.com/office/officeart/2018/2/layout/IconVerticalSolidList"/>
    <dgm:cxn modelId="{EECEDC58-9A58-4F56-9A86-826BDABD2051}" type="presParOf" srcId="{1250BD9B-6A11-4085-8982-FCDA6A626047}" destId="{8CEFBC1F-D851-4396-A699-842D74C03EEF}" srcOrd="1" destOrd="0" presId="urn:microsoft.com/office/officeart/2018/2/layout/IconVerticalSolidList"/>
    <dgm:cxn modelId="{44C9E83D-9969-43FE-A223-9D68CA386AE8}" type="presParOf" srcId="{1250BD9B-6A11-4085-8982-FCDA6A626047}" destId="{798AC749-1953-4297-A2DE-E6D6E3FCD305}" srcOrd="2" destOrd="0" presId="urn:microsoft.com/office/officeart/2018/2/layout/IconVerticalSolidList"/>
    <dgm:cxn modelId="{12CE9FB8-6D5C-4212-803D-F73ED36F697B}" type="presParOf" srcId="{1250BD9B-6A11-4085-8982-FCDA6A626047}" destId="{F2974596-3573-4924-8A72-985DFF63E17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5AC208-F0A7-494B-BFEC-5F9305587EB7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A9B30D8-B9C4-4CED-972B-5C162C4A0752}">
      <dgm:prSet/>
      <dgm:spPr/>
      <dgm:t>
        <a:bodyPr/>
        <a:lstStyle/>
        <a:p>
          <a:r>
            <a:rPr lang="en-US" dirty="0"/>
            <a:t>1. </a:t>
          </a:r>
          <a:r>
            <a:rPr lang="en-US" u="sng" dirty="0"/>
            <a:t>EMPOWERING </a:t>
          </a:r>
        </a:p>
        <a:p>
          <a:r>
            <a:rPr lang="en-US" dirty="0"/>
            <a:t> </a:t>
          </a:r>
          <a:r>
            <a:rPr lang="en-US" u="sng" dirty="0"/>
            <a:t>Sets </a:t>
          </a:r>
          <a:r>
            <a:rPr lang="en-US" b="0" u="sng" dirty="0"/>
            <a:t>high standards </a:t>
          </a:r>
          <a:r>
            <a:rPr lang="en-US" u="sng" dirty="0"/>
            <a:t>and expectations</a:t>
          </a:r>
          <a:r>
            <a:rPr lang="en-US" dirty="0"/>
            <a:t>, encourages </a:t>
          </a:r>
          <a:r>
            <a:rPr lang="en-US" u="sng" dirty="0"/>
            <a:t>academic</a:t>
          </a:r>
          <a:r>
            <a:rPr lang="en-US" dirty="0"/>
            <a:t> </a:t>
          </a:r>
          <a:r>
            <a:rPr lang="en-US" u="none" dirty="0"/>
            <a:t>competence</a:t>
          </a:r>
          <a:r>
            <a:rPr lang="en-US" dirty="0"/>
            <a:t>, personal </a:t>
          </a:r>
          <a:r>
            <a:rPr lang="en-US" u="sng" dirty="0"/>
            <a:t>confidence</a:t>
          </a:r>
          <a:r>
            <a:rPr lang="en-US" dirty="0"/>
            <a:t>, </a:t>
          </a:r>
          <a:r>
            <a:rPr lang="en-US" u="sng" dirty="0"/>
            <a:t>courage</a:t>
          </a:r>
          <a:r>
            <a:rPr lang="en-US" dirty="0"/>
            <a:t>, and the </a:t>
          </a:r>
          <a:r>
            <a:rPr lang="en-US" u="sng" dirty="0"/>
            <a:t>will</a:t>
          </a:r>
          <a:r>
            <a:rPr lang="en-US" dirty="0"/>
            <a:t> to act</a:t>
          </a:r>
        </a:p>
      </dgm:t>
    </dgm:pt>
    <dgm:pt modelId="{B703B6EC-3DA7-45F7-A43E-1E2A2A8C34B8}" type="parTrans" cxnId="{4F426189-8619-4612-9129-764C9DA0197F}">
      <dgm:prSet/>
      <dgm:spPr/>
      <dgm:t>
        <a:bodyPr/>
        <a:lstStyle/>
        <a:p>
          <a:endParaRPr lang="en-US"/>
        </a:p>
      </dgm:t>
    </dgm:pt>
    <dgm:pt modelId="{E6BE574A-5190-47F6-B3DD-C67FB86BB65E}" type="sibTrans" cxnId="{4F426189-8619-4612-9129-764C9DA0197F}">
      <dgm:prSet/>
      <dgm:spPr/>
      <dgm:t>
        <a:bodyPr/>
        <a:lstStyle/>
        <a:p>
          <a:endParaRPr lang="en-US"/>
        </a:p>
      </dgm:t>
    </dgm:pt>
    <dgm:pt modelId="{3B70183E-B11D-47C3-9BA7-8AD7BDB92D11}">
      <dgm:prSet/>
      <dgm:spPr/>
      <dgm:t>
        <a:bodyPr/>
        <a:lstStyle/>
        <a:p>
          <a:r>
            <a:rPr lang="en-US" dirty="0"/>
            <a:t>2. </a:t>
          </a:r>
          <a:r>
            <a:rPr lang="en-US" u="sng" dirty="0"/>
            <a:t>MULTIDIMENSIONAL</a:t>
          </a:r>
          <a:r>
            <a:rPr lang="en-US" dirty="0"/>
            <a:t> </a:t>
          </a:r>
        </a:p>
        <a:p>
          <a:r>
            <a:rPr lang="en-US" u="sng" dirty="0"/>
            <a:t>Engages</a:t>
          </a:r>
          <a:r>
            <a:rPr lang="en-US" dirty="0"/>
            <a:t> </a:t>
          </a:r>
          <a:r>
            <a:rPr lang="en-US" u="sng" dirty="0"/>
            <a:t>cultural knowledge</a:t>
          </a:r>
          <a:r>
            <a:rPr lang="en-US" dirty="0"/>
            <a:t>, experiences, contributions, and perspectives into the </a:t>
          </a:r>
          <a:r>
            <a:rPr lang="en-US" u="sng" dirty="0"/>
            <a:t>classroom</a:t>
          </a:r>
          <a:r>
            <a:rPr lang="en-US" dirty="0"/>
            <a:t>, teaching </a:t>
          </a:r>
          <a:r>
            <a:rPr lang="en-US" u="sng" dirty="0"/>
            <a:t>methods</a:t>
          </a:r>
          <a:r>
            <a:rPr lang="en-US" dirty="0"/>
            <a:t>, and </a:t>
          </a:r>
          <a:r>
            <a:rPr lang="en-US" u="sng" dirty="0"/>
            <a:t>evaluation</a:t>
          </a:r>
        </a:p>
      </dgm:t>
    </dgm:pt>
    <dgm:pt modelId="{4FBEF268-12CF-46CA-8D61-1AE345EC40C1}" type="parTrans" cxnId="{9F386335-762C-4DD0-B606-4FACD127400B}">
      <dgm:prSet/>
      <dgm:spPr/>
      <dgm:t>
        <a:bodyPr/>
        <a:lstStyle/>
        <a:p>
          <a:endParaRPr lang="en-US"/>
        </a:p>
      </dgm:t>
    </dgm:pt>
    <dgm:pt modelId="{0DEDC478-675C-455A-8478-55E9982895D6}" type="sibTrans" cxnId="{9F386335-762C-4DD0-B606-4FACD127400B}">
      <dgm:prSet/>
      <dgm:spPr/>
      <dgm:t>
        <a:bodyPr/>
        <a:lstStyle/>
        <a:p>
          <a:endParaRPr lang="en-US"/>
        </a:p>
      </dgm:t>
    </dgm:pt>
    <dgm:pt modelId="{F8D27620-A9C0-4E13-959F-5CC9E49535D8}">
      <dgm:prSet/>
      <dgm:spPr/>
      <dgm:t>
        <a:bodyPr/>
        <a:lstStyle/>
        <a:p>
          <a:r>
            <a:rPr lang="en-US" dirty="0"/>
            <a:t>3. </a:t>
          </a:r>
          <a:r>
            <a:rPr lang="en-US" u="sng" dirty="0"/>
            <a:t>VALIDATING AND AFFIRMING </a:t>
          </a:r>
        </a:p>
        <a:p>
          <a:r>
            <a:rPr lang="en-US" u="sng" dirty="0"/>
            <a:t>Validates</a:t>
          </a:r>
          <a:r>
            <a:rPr lang="en-US" dirty="0"/>
            <a:t> every student’s </a:t>
          </a:r>
          <a:r>
            <a:rPr lang="en-US" u="sng" dirty="0"/>
            <a:t>culture</a:t>
          </a:r>
          <a:r>
            <a:rPr lang="en-US" dirty="0"/>
            <a:t> and bridges gaps through diversified strategies and multicultural curricula to </a:t>
          </a:r>
          <a:r>
            <a:rPr lang="en-US" u="sng" dirty="0"/>
            <a:t>make</a:t>
          </a:r>
          <a:r>
            <a:rPr lang="en-US" dirty="0"/>
            <a:t> </a:t>
          </a:r>
          <a:r>
            <a:rPr lang="en-US" u="sng" dirty="0"/>
            <a:t>learning</a:t>
          </a:r>
          <a:r>
            <a:rPr lang="en-US" dirty="0"/>
            <a:t> more </a:t>
          </a:r>
          <a:r>
            <a:rPr lang="en-US" u="sng" dirty="0"/>
            <a:t>relevant</a:t>
          </a:r>
          <a:r>
            <a:rPr lang="en-US" dirty="0"/>
            <a:t> and </a:t>
          </a:r>
          <a:r>
            <a:rPr lang="en-US" u="sng" dirty="0"/>
            <a:t>effective</a:t>
          </a:r>
        </a:p>
      </dgm:t>
    </dgm:pt>
    <dgm:pt modelId="{3AA8CC56-63EC-4194-A166-E86DBDB54E59}" type="parTrans" cxnId="{9004097D-E087-4650-9C47-F107A9D77370}">
      <dgm:prSet/>
      <dgm:spPr/>
      <dgm:t>
        <a:bodyPr/>
        <a:lstStyle/>
        <a:p>
          <a:endParaRPr lang="en-US"/>
        </a:p>
      </dgm:t>
    </dgm:pt>
    <dgm:pt modelId="{96692459-E8CF-4D2A-96BE-7D7A9F20B15F}" type="sibTrans" cxnId="{9004097D-E087-4650-9C47-F107A9D77370}">
      <dgm:prSet/>
      <dgm:spPr/>
      <dgm:t>
        <a:bodyPr/>
        <a:lstStyle/>
        <a:p>
          <a:endParaRPr lang="en-US"/>
        </a:p>
      </dgm:t>
    </dgm:pt>
    <dgm:pt modelId="{0AF28E4C-210E-4251-9ADC-AF55BEB80B3D}">
      <dgm:prSet/>
      <dgm:spPr/>
      <dgm:t>
        <a:bodyPr/>
        <a:lstStyle/>
        <a:p>
          <a:r>
            <a:rPr lang="en-US" dirty="0"/>
            <a:t>4. </a:t>
          </a:r>
          <a:r>
            <a:rPr lang="en-US" u="sng" dirty="0"/>
            <a:t>COMPREHENSIVE</a:t>
          </a:r>
        </a:p>
        <a:p>
          <a:r>
            <a:rPr lang="en-US" dirty="0"/>
            <a:t> Seeks to </a:t>
          </a:r>
          <a:r>
            <a:rPr lang="en-US" u="sng" dirty="0"/>
            <a:t>educate</a:t>
          </a:r>
          <a:r>
            <a:rPr lang="en-US" dirty="0"/>
            <a:t> the </a:t>
          </a:r>
          <a:r>
            <a:rPr lang="en-US" u="sng" dirty="0"/>
            <a:t>whole</a:t>
          </a:r>
          <a:r>
            <a:rPr lang="en-US" dirty="0"/>
            <a:t> </a:t>
          </a:r>
          <a:r>
            <a:rPr lang="en-US" u="sng" dirty="0"/>
            <a:t>child</a:t>
          </a:r>
        </a:p>
      </dgm:t>
    </dgm:pt>
    <dgm:pt modelId="{0ED7DAA2-5935-4A55-AC2F-A90375798EC7}" type="parTrans" cxnId="{66EBFACF-7D94-4276-A896-530676B54E27}">
      <dgm:prSet/>
      <dgm:spPr/>
      <dgm:t>
        <a:bodyPr/>
        <a:lstStyle/>
        <a:p>
          <a:endParaRPr lang="en-US"/>
        </a:p>
      </dgm:t>
    </dgm:pt>
    <dgm:pt modelId="{38A99257-0AA2-4690-9D67-C5EA9370EF79}" type="sibTrans" cxnId="{66EBFACF-7D94-4276-A896-530676B54E27}">
      <dgm:prSet/>
      <dgm:spPr/>
      <dgm:t>
        <a:bodyPr/>
        <a:lstStyle/>
        <a:p>
          <a:endParaRPr lang="en-US"/>
        </a:p>
      </dgm:t>
    </dgm:pt>
    <dgm:pt modelId="{50285324-9AE9-4399-B7E9-E8BC791A717E}">
      <dgm:prSet/>
      <dgm:spPr/>
      <dgm:t>
        <a:bodyPr/>
        <a:lstStyle/>
        <a:p>
          <a:r>
            <a:rPr lang="en-US" dirty="0"/>
            <a:t>5. </a:t>
          </a:r>
          <a:r>
            <a:rPr lang="en-US" u="sng" dirty="0"/>
            <a:t>TRANSFORMATIVE</a:t>
          </a:r>
          <a:r>
            <a:rPr lang="en-US" dirty="0"/>
            <a:t> </a:t>
          </a:r>
        </a:p>
        <a:p>
          <a:r>
            <a:rPr lang="en-US" u="sng" dirty="0"/>
            <a:t>Recognizes</a:t>
          </a:r>
          <a:r>
            <a:rPr lang="en-US" dirty="0"/>
            <a:t> existing </a:t>
          </a:r>
          <a:r>
            <a:rPr lang="en-US" u="sng" dirty="0"/>
            <a:t>strengths</a:t>
          </a:r>
          <a:r>
            <a:rPr lang="en-US" dirty="0"/>
            <a:t> and accomplishments of students and </a:t>
          </a:r>
          <a:r>
            <a:rPr lang="en-US" u="sng" dirty="0"/>
            <a:t>uses</a:t>
          </a:r>
          <a:r>
            <a:rPr lang="en-US" dirty="0"/>
            <a:t> them to </a:t>
          </a:r>
          <a:r>
            <a:rPr lang="en-US" u="sng" dirty="0"/>
            <a:t>drive</a:t>
          </a:r>
          <a:r>
            <a:rPr lang="en-US" dirty="0"/>
            <a:t> </a:t>
          </a:r>
          <a:r>
            <a:rPr lang="en-US" u="sng" dirty="0"/>
            <a:t>instruction</a:t>
          </a:r>
          <a:r>
            <a:rPr lang="en-US" dirty="0"/>
            <a:t>, </a:t>
          </a:r>
          <a:r>
            <a:rPr lang="en-US" u="sng" dirty="0"/>
            <a:t>assessment</a:t>
          </a:r>
          <a:r>
            <a:rPr lang="en-US" dirty="0"/>
            <a:t>, and curriculum </a:t>
          </a:r>
          <a:r>
            <a:rPr lang="en-US" u="sng" dirty="0"/>
            <a:t>design</a:t>
          </a:r>
        </a:p>
      </dgm:t>
    </dgm:pt>
    <dgm:pt modelId="{83486778-C677-4814-90E5-44D4666688FF}" type="parTrans" cxnId="{5CCE4CB3-02EE-476F-B480-64A6F833FEF0}">
      <dgm:prSet/>
      <dgm:spPr/>
      <dgm:t>
        <a:bodyPr/>
        <a:lstStyle/>
        <a:p>
          <a:endParaRPr lang="en-US"/>
        </a:p>
      </dgm:t>
    </dgm:pt>
    <dgm:pt modelId="{10E23155-BAA7-4BD2-BDF1-9CE258258426}" type="sibTrans" cxnId="{5CCE4CB3-02EE-476F-B480-64A6F833FEF0}">
      <dgm:prSet/>
      <dgm:spPr/>
      <dgm:t>
        <a:bodyPr/>
        <a:lstStyle/>
        <a:p>
          <a:endParaRPr lang="en-US"/>
        </a:p>
      </dgm:t>
    </dgm:pt>
    <dgm:pt modelId="{1CB29000-4B63-41CC-88E1-C7FB1A5DF1B9}">
      <dgm:prSet/>
      <dgm:spPr/>
      <dgm:t>
        <a:bodyPr/>
        <a:lstStyle/>
        <a:p>
          <a:r>
            <a:rPr lang="en-US" dirty="0"/>
            <a:t>6. </a:t>
          </a:r>
          <a:r>
            <a:rPr lang="en-US" u="sng" dirty="0"/>
            <a:t>LIBERATING</a:t>
          </a:r>
        </a:p>
        <a:p>
          <a:r>
            <a:rPr lang="en-US" u="sng" dirty="0"/>
            <a:t>Liberates</a:t>
          </a:r>
          <a:r>
            <a:rPr lang="en-US" dirty="0"/>
            <a:t> students </a:t>
          </a:r>
          <a:r>
            <a:rPr lang="en-US" u="sng" dirty="0"/>
            <a:t>from</a:t>
          </a:r>
          <a:r>
            <a:rPr lang="en-US" dirty="0"/>
            <a:t> </a:t>
          </a:r>
          <a:r>
            <a:rPr lang="en-US" u="sng" dirty="0"/>
            <a:t>traditiona</a:t>
          </a:r>
          <a:r>
            <a:rPr lang="en-US" dirty="0"/>
            <a:t>l educational </a:t>
          </a:r>
          <a:r>
            <a:rPr lang="en-US" u="sng" dirty="0"/>
            <a:t>practices</a:t>
          </a:r>
          <a:r>
            <a:rPr lang="en-US" dirty="0"/>
            <a:t> and ideologies typically taught in schools</a:t>
          </a:r>
        </a:p>
      </dgm:t>
    </dgm:pt>
    <dgm:pt modelId="{E031CF35-A0F3-4C8D-8831-06A287308717}" type="parTrans" cxnId="{41A9171C-C66A-4E09-86D1-203D49E6B3F4}">
      <dgm:prSet/>
      <dgm:spPr/>
      <dgm:t>
        <a:bodyPr/>
        <a:lstStyle/>
        <a:p>
          <a:endParaRPr lang="en-US"/>
        </a:p>
      </dgm:t>
    </dgm:pt>
    <dgm:pt modelId="{330DD43C-76FC-4E9E-88E8-4CD0B7D4CDCA}" type="sibTrans" cxnId="{41A9171C-C66A-4E09-86D1-203D49E6B3F4}">
      <dgm:prSet/>
      <dgm:spPr/>
      <dgm:t>
        <a:bodyPr/>
        <a:lstStyle/>
        <a:p>
          <a:endParaRPr lang="en-US"/>
        </a:p>
      </dgm:t>
    </dgm:pt>
    <dgm:pt modelId="{DDE4C9EA-976E-480A-B930-E8D56E8E4E3D}" type="pres">
      <dgm:prSet presAssocID="{3B5AC208-F0A7-494B-BFEC-5F9305587EB7}" presName="Name0" presStyleCnt="0">
        <dgm:presLayoutVars>
          <dgm:dir/>
          <dgm:resizeHandles val="exact"/>
        </dgm:presLayoutVars>
      </dgm:prSet>
      <dgm:spPr/>
    </dgm:pt>
    <dgm:pt modelId="{79F075F2-12C6-45A0-B5D2-620DF0650898}" type="pres">
      <dgm:prSet presAssocID="{9A9B30D8-B9C4-4CED-972B-5C162C4A0752}" presName="node" presStyleLbl="node1" presStyleIdx="0" presStyleCnt="6" custScaleY="128676">
        <dgm:presLayoutVars>
          <dgm:bulletEnabled val="1"/>
        </dgm:presLayoutVars>
      </dgm:prSet>
      <dgm:spPr/>
    </dgm:pt>
    <dgm:pt modelId="{59461B57-235C-4275-A9E5-5D9C1B7D505C}" type="pres">
      <dgm:prSet presAssocID="{E6BE574A-5190-47F6-B3DD-C67FB86BB65E}" presName="sibTrans" presStyleLbl="sibTrans1D1" presStyleIdx="0" presStyleCnt="5"/>
      <dgm:spPr/>
    </dgm:pt>
    <dgm:pt modelId="{2FE1788E-BD80-4CD9-B83C-0732398ADBA9}" type="pres">
      <dgm:prSet presAssocID="{E6BE574A-5190-47F6-B3DD-C67FB86BB65E}" presName="connectorText" presStyleLbl="sibTrans1D1" presStyleIdx="0" presStyleCnt="5"/>
      <dgm:spPr/>
    </dgm:pt>
    <dgm:pt modelId="{CD21C448-0177-4E30-AF7A-233D85C92724}" type="pres">
      <dgm:prSet presAssocID="{3B70183E-B11D-47C3-9BA7-8AD7BDB92D11}" presName="node" presStyleLbl="node1" presStyleIdx="1" presStyleCnt="6" custScaleY="128676">
        <dgm:presLayoutVars>
          <dgm:bulletEnabled val="1"/>
        </dgm:presLayoutVars>
      </dgm:prSet>
      <dgm:spPr/>
    </dgm:pt>
    <dgm:pt modelId="{FF3C9DE1-7426-46D8-B7AC-8161AF17AC7C}" type="pres">
      <dgm:prSet presAssocID="{0DEDC478-675C-455A-8478-55E9982895D6}" presName="sibTrans" presStyleLbl="sibTrans1D1" presStyleIdx="1" presStyleCnt="5"/>
      <dgm:spPr/>
    </dgm:pt>
    <dgm:pt modelId="{324DB877-82D8-46BF-BFC7-686C9337DE5A}" type="pres">
      <dgm:prSet presAssocID="{0DEDC478-675C-455A-8478-55E9982895D6}" presName="connectorText" presStyleLbl="sibTrans1D1" presStyleIdx="1" presStyleCnt="5"/>
      <dgm:spPr/>
    </dgm:pt>
    <dgm:pt modelId="{F77C5E69-3A02-4809-84CB-F1709C0D44E1}" type="pres">
      <dgm:prSet presAssocID="{F8D27620-A9C0-4E13-959F-5CC9E49535D8}" presName="node" presStyleLbl="node1" presStyleIdx="2" presStyleCnt="6" custScaleY="128676">
        <dgm:presLayoutVars>
          <dgm:bulletEnabled val="1"/>
        </dgm:presLayoutVars>
      </dgm:prSet>
      <dgm:spPr/>
    </dgm:pt>
    <dgm:pt modelId="{54F11BFA-FE36-4BE3-965D-F105136EF1EA}" type="pres">
      <dgm:prSet presAssocID="{96692459-E8CF-4D2A-96BE-7D7A9F20B15F}" presName="sibTrans" presStyleLbl="sibTrans1D1" presStyleIdx="2" presStyleCnt="5"/>
      <dgm:spPr/>
    </dgm:pt>
    <dgm:pt modelId="{1F0D6A9C-ED74-4CBB-9056-AA48F1826137}" type="pres">
      <dgm:prSet presAssocID="{96692459-E8CF-4D2A-96BE-7D7A9F20B15F}" presName="connectorText" presStyleLbl="sibTrans1D1" presStyleIdx="2" presStyleCnt="5"/>
      <dgm:spPr/>
    </dgm:pt>
    <dgm:pt modelId="{A9270389-9D30-466D-B44C-EFF27D8645C7}" type="pres">
      <dgm:prSet presAssocID="{0AF28E4C-210E-4251-9ADC-AF55BEB80B3D}" presName="node" presStyleLbl="node1" presStyleIdx="3" presStyleCnt="6">
        <dgm:presLayoutVars>
          <dgm:bulletEnabled val="1"/>
        </dgm:presLayoutVars>
      </dgm:prSet>
      <dgm:spPr/>
    </dgm:pt>
    <dgm:pt modelId="{DD77D8FA-3980-4B60-98F0-C8FD82697F88}" type="pres">
      <dgm:prSet presAssocID="{38A99257-0AA2-4690-9D67-C5EA9370EF79}" presName="sibTrans" presStyleLbl="sibTrans1D1" presStyleIdx="3" presStyleCnt="5"/>
      <dgm:spPr/>
    </dgm:pt>
    <dgm:pt modelId="{0437171F-53A5-414D-A072-AB13FA8FF1E0}" type="pres">
      <dgm:prSet presAssocID="{38A99257-0AA2-4690-9D67-C5EA9370EF79}" presName="connectorText" presStyleLbl="sibTrans1D1" presStyleIdx="3" presStyleCnt="5"/>
      <dgm:spPr/>
    </dgm:pt>
    <dgm:pt modelId="{576C7292-E31C-4A82-8D37-BC0B7ED3487E}" type="pres">
      <dgm:prSet presAssocID="{50285324-9AE9-4399-B7E9-E8BC791A717E}" presName="node" presStyleLbl="node1" presStyleIdx="4" presStyleCnt="6" custScaleY="119177">
        <dgm:presLayoutVars>
          <dgm:bulletEnabled val="1"/>
        </dgm:presLayoutVars>
      </dgm:prSet>
      <dgm:spPr/>
    </dgm:pt>
    <dgm:pt modelId="{7BA021F3-71E7-4630-AFF4-E687A333AD2A}" type="pres">
      <dgm:prSet presAssocID="{10E23155-BAA7-4BD2-BDF1-9CE258258426}" presName="sibTrans" presStyleLbl="sibTrans1D1" presStyleIdx="4" presStyleCnt="5"/>
      <dgm:spPr/>
    </dgm:pt>
    <dgm:pt modelId="{26ABADB0-DD7C-4771-8D0F-5693D8DE079E}" type="pres">
      <dgm:prSet presAssocID="{10E23155-BAA7-4BD2-BDF1-9CE258258426}" presName="connectorText" presStyleLbl="sibTrans1D1" presStyleIdx="4" presStyleCnt="5"/>
      <dgm:spPr/>
    </dgm:pt>
    <dgm:pt modelId="{23275F9C-F484-4AA0-A989-D7CAB75FCED0}" type="pres">
      <dgm:prSet presAssocID="{1CB29000-4B63-41CC-88E1-C7FB1A5DF1B9}" presName="node" presStyleLbl="node1" presStyleIdx="5" presStyleCnt="6">
        <dgm:presLayoutVars>
          <dgm:bulletEnabled val="1"/>
        </dgm:presLayoutVars>
      </dgm:prSet>
      <dgm:spPr/>
    </dgm:pt>
  </dgm:ptLst>
  <dgm:cxnLst>
    <dgm:cxn modelId="{E4CC6F0F-A769-4687-999A-5910B9E72768}" type="presOf" srcId="{10E23155-BAA7-4BD2-BDF1-9CE258258426}" destId="{26ABADB0-DD7C-4771-8D0F-5693D8DE079E}" srcOrd="1" destOrd="0" presId="urn:microsoft.com/office/officeart/2016/7/layout/RepeatingBendingProcessNew"/>
    <dgm:cxn modelId="{01083811-E6CC-49E1-9413-9C485A37F590}" type="presOf" srcId="{9A9B30D8-B9C4-4CED-972B-5C162C4A0752}" destId="{79F075F2-12C6-45A0-B5D2-620DF0650898}" srcOrd="0" destOrd="0" presId="urn:microsoft.com/office/officeart/2016/7/layout/RepeatingBendingProcessNew"/>
    <dgm:cxn modelId="{5118BD1B-3967-445D-BD66-B7830CD8559A}" type="presOf" srcId="{96692459-E8CF-4D2A-96BE-7D7A9F20B15F}" destId="{54F11BFA-FE36-4BE3-965D-F105136EF1EA}" srcOrd="0" destOrd="0" presId="urn:microsoft.com/office/officeart/2016/7/layout/RepeatingBendingProcessNew"/>
    <dgm:cxn modelId="{41A9171C-C66A-4E09-86D1-203D49E6B3F4}" srcId="{3B5AC208-F0A7-494B-BFEC-5F9305587EB7}" destId="{1CB29000-4B63-41CC-88E1-C7FB1A5DF1B9}" srcOrd="5" destOrd="0" parTransId="{E031CF35-A0F3-4C8D-8831-06A287308717}" sibTransId="{330DD43C-76FC-4E9E-88E8-4CD0B7D4CDCA}"/>
    <dgm:cxn modelId="{3C2D1A22-E90A-4583-8510-9FB1CAC37B10}" type="presOf" srcId="{10E23155-BAA7-4BD2-BDF1-9CE258258426}" destId="{7BA021F3-71E7-4630-AFF4-E687A333AD2A}" srcOrd="0" destOrd="0" presId="urn:microsoft.com/office/officeart/2016/7/layout/RepeatingBendingProcessNew"/>
    <dgm:cxn modelId="{702BD62A-598E-492F-8217-4E4C84B6F2E3}" type="presOf" srcId="{E6BE574A-5190-47F6-B3DD-C67FB86BB65E}" destId="{59461B57-235C-4275-A9E5-5D9C1B7D505C}" srcOrd="0" destOrd="0" presId="urn:microsoft.com/office/officeart/2016/7/layout/RepeatingBendingProcessNew"/>
    <dgm:cxn modelId="{31C4212D-53B5-4AE1-8F1D-848C7633D320}" type="presOf" srcId="{38A99257-0AA2-4690-9D67-C5EA9370EF79}" destId="{0437171F-53A5-414D-A072-AB13FA8FF1E0}" srcOrd="1" destOrd="0" presId="urn:microsoft.com/office/officeart/2016/7/layout/RepeatingBendingProcessNew"/>
    <dgm:cxn modelId="{9F386335-762C-4DD0-B606-4FACD127400B}" srcId="{3B5AC208-F0A7-494B-BFEC-5F9305587EB7}" destId="{3B70183E-B11D-47C3-9BA7-8AD7BDB92D11}" srcOrd="1" destOrd="0" parTransId="{4FBEF268-12CF-46CA-8D61-1AE345EC40C1}" sibTransId="{0DEDC478-675C-455A-8478-55E9982895D6}"/>
    <dgm:cxn modelId="{6944AD39-24E2-417E-8D72-78D5AC183312}" type="presOf" srcId="{0DEDC478-675C-455A-8478-55E9982895D6}" destId="{324DB877-82D8-46BF-BFC7-686C9337DE5A}" srcOrd="1" destOrd="0" presId="urn:microsoft.com/office/officeart/2016/7/layout/RepeatingBendingProcessNew"/>
    <dgm:cxn modelId="{EC44AC45-7887-41E6-B1AD-41AD1979148C}" type="presOf" srcId="{0AF28E4C-210E-4251-9ADC-AF55BEB80B3D}" destId="{A9270389-9D30-466D-B44C-EFF27D8645C7}" srcOrd="0" destOrd="0" presId="urn:microsoft.com/office/officeart/2016/7/layout/RepeatingBendingProcessNew"/>
    <dgm:cxn modelId="{04758C46-423A-4E78-B98A-E4E5EBB5F2E9}" type="presOf" srcId="{96692459-E8CF-4D2A-96BE-7D7A9F20B15F}" destId="{1F0D6A9C-ED74-4CBB-9056-AA48F1826137}" srcOrd="1" destOrd="0" presId="urn:microsoft.com/office/officeart/2016/7/layout/RepeatingBendingProcessNew"/>
    <dgm:cxn modelId="{AD78FA49-EEE1-4BCB-81FB-37202B538D78}" type="presOf" srcId="{0DEDC478-675C-455A-8478-55E9982895D6}" destId="{FF3C9DE1-7426-46D8-B7AC-8161AF17AC7C}" srcOrd="0" destOrd="0" presId="urn:microsoft.com/office/officeart/2016/7/layout/RepeatingBendingProcessNew"/>
    <dgm:cxn modelId="{1D83A96D-83E7-4B20-B8BA-12B8638A7177}" type="presOf" srcId="{3B70183E-B11D-47C3-9BA7-8AD7BDB92D11}" destId="{CD21C448-0177-4E30-AF7A-233D85C92724}" srcOrd="0" destOrd="0" presId="urn:microsoft.com/office/officeart/2016/7/layout/RepeatingBendingProcessNew"/>
    <dgm:cxn modelId="{9004097D-E087-4650-9C47-F107A9D77370}" srcId="{3B5AC208-F0A7-494B-BFEC-5F9305587EB7}" destId="{F8D27620-A9C0-4E13-959F-5CC9E49535D8}" srcOrd="2" destOrd="0" parTransId="{3AA8CC56-63EC-4194-A166-E86DBDB54E59}" sibTransId="{96692459-E8CF-4D2A-96BE-7D7A9F20B15F}"/>
    <dgm:cxn modelId="{171D107E-3805-4259-9796-16F70EFAEC56}" type="presOf" srcId="{E6BE574A-5190-47F6-B3DD-C67FB86BB65E}" destId="{2FE1788E-BD80-4CD9-B83C-0732398ADBA9}" srcOrd="1" destOrd="0" presId="urn:microsoft.com/office/officeart/2016/7/layout/RepeatingBendingProcessNew"/>
    <dgm:cxn modelId="{4F426189-8619-4612-9129-764C9DA0197F}" srcId="{3B5AC208-F0A7-494B-BFEC-5F9305587EB7}" destId="{9A9B30D8-B9C4-4CED-972B-5C162C4A0752}" srcOrd="0" destOrd="0" parTransId="{B703B6EC-3DA7-45F7-A43E-1E2A2A8C34B8}" sibTransId="{E6BE574A-5190-47F6-B3DD-C67FB86BB65E}"/>
    <dgm:cxn modelId="{BF95F398-8B9D-4E11-9BB2-7C1113D7E98E}" type="presOf" srcId="{38A99257-0AA2-4690-9D67-C5EA9370EF79}" destId="{DD77D8FA-3980-4B60-98F0-C8FD82697F88}" srcOrd="0" destOrd="0" presId="urn:microsoft.com/office/officeart/2016/7/layout/RepeatingBendingProcessNew"/>
    <dgm:cxn modelId="{AD29B0A7-1FB2-4278-B24F-7FEA4291C910}" type="presOf" srcId="{3B5AC208-F0A7-494B-BFEC-5F9305587EB7}" destId="{DDE4C9EA-976E-480A-B930-E8D56E8E4E3D}" srcOrd="0" destOrd="0" presId="urn:microsoft.com/office/officeart/2016/7/layout/RepeatingBendingProcessNew"/>
    <dgm:cxn modelId="{5CCE4CB3-02EE-476F-B480-64A6F833FEF0}" srcId="{3B5AC208-F0A7-494B-BFEC-5F9305587EB7}" destId="{50285324-9AE9-4399-B7E9-E8BC791A717E}" srcOrd="4" destOrd="0" parTransId="{83486778-C677-4814-90E5-44D4666688FF}" sibTransId="{10E23155-BAA7-4BD2-BDF1-9CE258258426}"/>
    <dgm:cxn modelId="{7B3280C1-A3BF-4732-B19B-10C826ECA279}" type="presOf" srcId="{50285324-9AE9-4399-B7E9-E8BC791A717E}" destId="{576C7292-E31C-4A82-8D37-BC0B7ED3487E}" srcOrd="0" destOrd="0" presId="urn:microsoft.com/office/officeart/2016/7/layout/RepeatingBendingProcessNew"/>
    <dgm:cxn modelId="{B8D07DCB-D8C2-4B27-980C-9522E5845A6F}" type="presOf" srcId="{1CB29000-4B63-41CC-88E1-C7FB1A5DF1B9}" destId="{23275F9C-F484-4AA0-A989-D7CAB75FCED0}" srcOrd="0" destOrd="0" presId="urn:microsoft.com/office/officeart/2016/7/layout/RepeatingBendingProcessNew"/>
    <dgm:cxn modelId="{66EBFACF-7D94-4276-A896-530676B54E27}" srcId="{3B5AC208-F0A7-494B-BFEC-5F9305587EB7}" destId="{0AF28E4C-210E-4251-9ADC-AF55BEB80B3D}" srcOrd="3" destOrd="0" parTransId="{0ED7DAA2-5935-4A55-AC2F-A90375798EC7}" sibTransId="{38A99257-0AA2-4690-9D67-C5EA9370EF79}"/>
    <dgm:cxn modelId="{70AF61FC-D790-40D6-A0C4-AFC3C56571D1}" type="presOf" srcId="{F8D27620-A9C0-4E13-959F-5CC9E49535D8}" destId="{F77C5E69-3A02-4809-84CB-F1709C0D44E1}" srcOrd="0" destOrd="0" presId="urn:microsoft.com/office/officeart/2016/7/layout/RepeatingBendingProcessNew"/>
    <dgm:cxn modelId="{115E4C3D-420D-43E9-B6D1-945F63BA7C17}" type="presParOf" srcId="{DDE4C9EA-976E-480A-B930-E8D56E8E4E3D}" destId="{79F075F2-12C6-45A0-B5D2-620DF0650898}" srcOrd="0" destOrd="0" presId="urn:microsoft.com/office/officeart/2016/7/layout/RepeatingBendingProcessNew"/>
    <dgm:cxn modelId="{0FBF6380-83E2-45DF-AE71-FD386C1D14EF}" type="presParOf" srcId="{DDE4C9EA-976E-480A-B930-E8D56E8E4E3D}" destId="{59461B57-235C-4275-A9E5-5D9C1B7D505C}" srcOrd="1" destOrd="0" presId="urn:microsoft.com/office/officeart/2016/7/layout/RepeatingBendingProcessNew"/>
    <dgm:cxn modelId="{999C8F8E-EAAF-4455-A92D-7C807064E61B}" type="presParOf" srcId="{59461B57-235C-4275-A9E5-5D9C1B7D505C}" destId="{2FE1788E-BD80-4CD9-B83C-0732398ADBA9}" srcOrd="0" destOrd="0" presId="urn:microsoft.com/office/officeart/2016/7/layout/RepeatingBendingProcessNew"/>
    <dgm:cxn modelId="{07F903EF-1167-4FA0-A1AA-E39B69EB54A6}" type="presParOf" srcId="{DDE4C9EA-976E-480A-B930-E8D56E8E4E3D}" destId="{CD21C448-0177-4E30-AF7A-233D85C92724}" srcOrd="2" destOrd="0" presId="urn:microsoft.com/office/officeart/2016/7/layout/RepeatingBendingProcessNew"/>
    <dgm:cxn modelId="{24D102B3-FA8B-4256-A97E-84C4D6CE1BD8}" type="presParOf" srcId="{DDE4C9EA-976E-480A-B930-E8D56E8E4E3D}" destId="{FF3C9DE1-7426-46D8-B7AC-8161AF17AC7C}" srcOrd="3" destOrd="0" presId="urn:microsoft.com/office/officeart/2016/7/layout/RepeatingBendingProcessNew"/>
    <dgm:cxn modelId="{A4E017F0-2E42-48D5-94C0-CC91004719B4}" type="presParOf" srcId="{FF3C9DE1-7426-46D8-B7AC-8161AF17AC7C}" destId="{324DB877-82D8-46BF-BFC7-686C9337DE5A}" srcOrd="0" destOrd="0" presId="urn:microsoft.com/office/officeart/2016/7/layout/RepeatingBendingProcessNew"/>
    <dgm:cxn modelId="{7F71D6B9-30F4-439A-B5E0-1CB56EF77EFA}" type="presParOf" srcId="{DDE4C9EA-976E-480A-B930-E8D56E8E4E3D}" destId="{F77C5E69-3A02-4809-84CB-F1709C0D44E1}" srcOrd="4" destOrd="0" presId="urn:microsoft.com/office/officeart/2016/7/layout/RepeatingBendingProcessNew"/>
    <dgm:cxn modelId="{FAABD203-D952-4D4F-95D3-3FEFC72383FB}" type="presParOf" srcId="{DDE4C9EA-976E-480A-B930-E8D56E8E4E3D}" destId="{54F11BFA-FE36-4BE3-965D-F105136EF1EA}" srcOrd="5" destOrd="0" presId="urn:microsoft.com/office/officeart/2016/7/layout/RepeatingBendingProcessNew"/>
    <dgm:cxn modelId="{D4A40128-3776-4C7D-B0EE-97BBC538AE05}" type="presParOf" srcId="{54F11BFA-FE36-4BE3-965D-F105136EF1EA}" destId="{1F0D6A9C-ED74-4CBB-9056-AA48F1826137}" srcOrd="0" destOrd="0" presId="urn:microsoft.com/office/officeart/2016/7/layout/RepeatingBendingProcessNew"/>
    <dgm:cxn modelId="{1F431816-3690-47F3-BB12-5F44A82F1F83}" type="presParOf" srcId="{DDE4C9EA-976E-480A-B930-E8D56E8E4E3D}" destId="{A9270389-9D30-466D-B44C-EFF27D8645C7}" srcOrd="6" destOrd="0" presId="urn:microsoft.com/office/officeart/2016/7/layout/RepeatingBendingProcessNew"/>
    <dgm:cxn modelId="{D50E702B-D07D-4652-9682-C20B209DBAE9}" type="presParOf" srcId="{DDE4C9EA-976E-480A-B930-E8D56E8E4E3D}" destId="{DD77D8FA-3980-4B60-98F0-C8FD82697F88}" srcOrd="7" destOrd="0" presId="urn:microsoft.com/office/officeart/2016/7/layout/RepeatingBendingProcessNew"/>
    <dgm:cxn modelId="{95147113-142F-4378-8B52-FC00F7C6EDC8}" type="presParOf" srcId="{DD77D8FA-3980-4B60-98F0-C8FD82697F88}" destId="{0437171F-53A5-414D-A072-AB13FA8FF1E0}" srcOrd="0" destOrd="0" presId="urn:microsoft.com/office/officeart/2016/7/layout/RepeatingBendingProcessNew"/>
    <dgm:cxn modelId="{80160B5E-42AD-4582-B957-CDC1803D5198}" type="presParOf" srcId="{DDE4C9EA-976E-480A-B930-E8D56E8E4E3D}" destId="{576C7292-E31C-4A82-8D37-BC0B7ED3487E}" srcOrd="8" destOrd="0" presId="urn:microsoft.com/office/officeart/2016/7/layout/RepeatingBendingProcessNew"/>
    <dgm:cxn modelId="{E6BDF4A1-72B5-4749-B358-7C38F9A115E1}" type="presParOf" srcId="{DDE4C9EA-976E-480A-B930-E8D56E8E4E3D}" destId="{7BA021F3-71E7-4630-AFF4-E687A333AD2A}" srcOrd="9" destOrd="0" presId="urn:microsoft.com/office/officeart/2016/7/layout/RepeatingBendingProcessNew"/>
    <dgm:cxn modelId="{B83B9A26-14E8-4C4E-9903-0DB551BCE5D5}" type="presParOf" srcId="{7BA021F3-71E7-4630-AFF4-E687A333AD2A}" destId="{26ABADB0-DD7C-4771-8D0F-5693D8DE079E}" srcOrd="0" destOrd="0" presId="urn:microsoft.com/office/officeart/2016/7/layout/RepeatingBendingProcessNew"/>
    <dgm:cxn modelId="{B631E198-A783-4996-B4D7-5C1D0E627D5B}" type="presParOf" srcId="{DDE4C9EA-976E-480A-B930-E8D56E8E4E3D}" destId="{23275F9C-F484-4AA0-A989-D7CAB75FCED0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426E44-9813-480F-AB94-BBDDD33A5A25}">
      <dsp:nvSpPr>
        <dsp:cNvPr id="0" name=""/>
        <dsp:cNvSpPr/>
      </dsp:nvSpPr>
      <dsp:spPr>
        <a:xfrm>
          <a:off x="0" y="4950"/>
          <a:ext cx="7467600" cy="7605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Complete the Common Beliefs Survey</a:t>
          </a:r>
        </a:p>
      </dsp:txBody>
      <dsp:txXfrm>
        <a:off x="37125" y="42075"/>
        <a:ext cx="7393350" cy="686250"/>
      </dsp:txXfrm>
    </dsp:sp>
    <dsp:sp modelId="{0567795D-93C2-45ED-9724-FC2F4D317594}">
      <dsp:nvSpPr>
        <dsp:cNvPr id="0" name=""/>
        <dsp:cNvSpPr/>
      </dsp:nvSpPr>
      <dsp:spPr>
        <a:xfrm>
          <a:off x="0" y="823050"/>
          <a:ext cx="7467600" cy="760500"/>
        </a:xfrm>
        <a:prstGeom prst="roundRect">
          <a:avLst/>
        </a:prstGeom>
        <a:gradFill rotWithShape="0">
          <a:gsLst>
            <a:gs pos="0">
              <a:schemeClr val="accent2">
                <a:hueOff val="-370536"/>
                <a:satOff val="1775"/>
                <a:lumOff val="1642"/>
                <a:alphaOff val="0"/>
                <a:tint val="96000"/>
                <a:lumMod val="100000"/>
              </a:schemeClr>
            </a:gs>
            <a:gs pos="78000">
              <a:schemeClr val="accent2">
                <a:hueOff val="-370536"/>
                <a:satOff val="1775"/>
                <a:lumOff val="1642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Teachers’ beliefs, explicit and implicit bias </a:t>
          </a:r>
        </a:p>
      </dsp:txBody>
      <dsp:txXfrm>
        <a:off x="37125" y="860175"/>
        <a:ext cx="7393350" cy="686250"/>
      </dsp:txXfrm>
    </dsp:sp>
    <dsp:sp modelId="{57210FB8-013F-4EBE-AD55-8BA5785D6110}">
      <dsp:nvSpPr>
        <dsp:cNvPr id="0" name=""/>
        <dsp:cNvSpPr/>
      </dsp:nvSpPr>
      <dsp:spPr>
        <a:xfrm>
          <a:off x="0" y="1641150"/>
          <a:ext cx="7467600" cy="760500"/>
        </a:xfrm>
        <a:prstGeom prst="roundRect">
          <a:avLst/>
        </a:prstGeom>
        <a:gradFill rotWithShape="0">
          <a:gsLst>
            <a:gs pos="0">
              <a:schemeClr val="accent2">
                <a:hueOff val="-741071"/>
                <a:satOff val="3550"/>
                <a:lumOff val="3284"/>
                <a:alphaOff val="0"/>
                <a:tint val="96000"/>
                <a:lumMod val="100000"/>
              </a:schemeClr>
            </a:gs>
            <a:gs pos="78000">
              <a:schemeClr val="accent2">
                <a:hueOff val="-741071"/>
                <a:satOff val="3550"/>
                <a:lumOff val="3284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Every Student Succeeds Act (ESSA) and difference between equality and equity</a:t>
          </a:r>
        </a:p>
      </dsp:txBody>
      <dsp:txXfrm>
        <a:off x="37125" y="1678275"/>
        <a:ext cx="7393350" cy="686250"/>
      </dsp:txXfrm>
    </dsp:sp>
    <dsp:sp modelId="{D2D45B30-0652-4251-8FAA-159292EC0681}">
      <dsp:nvSpPr>
        <dsp:cNvPr id="0" name=""/>
        <dsp:cNvSpPr/>
      </dsp:nvSpPr>
      <dsp:spPr>
        <a:xfrm>
          <a:off x="0" y="2459250"/>
          <a:ext cx="7467600" cy="760500"/>
        </a:xfrm>
        <a:prstGeom prst="roundRect">
          <a:avLst/>
        </a:prstGeom>
        <a:gradFill rotWithShape="0">
          <a:gsLst>
            <a:gs pos="0">
              <a:schemeClr val="accent2">
                <a:hueOff val="-1111607"/>
                <a:satOff val="5325"/>
                <a:lumOff val="4926"/>
                <a:alphaOff val="0"/>
                <a:tint val="96000"/>
                <a:lumMod val="100000"/>
              </a:schemeClr>
            </a:gs>
            <a:gs pos="78000">
              <a:schemeClr val="accent2">
                <a:hueOff val="-1111607"/>
                <a:satOff val="5325"/>
                <a:lumOff val="4926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Cultural disconnect </a:t>
          </a:r>
        </a:p>
      </dsp:txBody>
      <dsp:txXfrm>
        <a:off x="37125" y="2496375"/>
        <a:ext cx="7393350" cy="686250"/>
      </dsp:txXfrm>
    </dsp:sp>
    <dsp:sp modelId="{34C4D216-8F88-45C2-A234-F6896CCB8837}">
      <dsp:nvSpPr>
        <dsp:cNvPr id="0" name=""/>
        <dsp:cNvSpPr/>
      </dsp:nvSpPr>
      <dsp:spPr>
        <a:xfrm>
          <a:off x="0" y="3277350"/>
          <a:ext cx="7467600" cy="760500"/>
        </a:xfrm>
        <a:prstGeom prst="roundRect">
          <a:avLst/>
        </a:prstGeom>
        <a:gradFill rotWithShape="0">
          <a:gsLst>
            <a:gs pos="0">
              <a:schemeClr val="accent2">
                <a:hueOff val="-1482143"/>
                <a:satOff val="7100"/>
                <a:lumOff val="6569"/>
                <a:alphaOff val="0"/>
                <a:tint val="96000"/>
                <a:lumMod val="100000"/>
              </a:schemeClr>
            </a:gs>
            <a:gs pos="78000">
              <a:schemeClr val="accent2">
                <a:hueOff val="-1482143"/>
                <a:satOff val="7100"/>
                <a:lumOff val="656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Six characteristics of culturally responsive teaching </a:t>
          </a:r>
        </a:p>
      </dsp:txBody>
      <dsp:txXfrm>
        <a:off x="37125" y="3314475"/>
        <a:ext cx="7393350" cy="686250"/>
      </dsp:txXfrm>
    </dsp:sp>
    <dsp:sp modelId="{2FC7612A-B73C-48A0-95F9-78A5D757DE1A}">
      <dsp:nvSpPr>
        <dsp:cNvPr id="0" name=""/>
        <dsp:cNvSpPr/>
      </dsp:nvSpPr>
      <dsp:spPr>
        <a:xfrm>
          <a:off x="0" y="4095450"/>
          <a:ext cx="7467600" cy="760500"/>
        </a:xfrm>
        <a:prstGeom prst="roundRect">
          <a:avLst/>
        </a:prstGeom>
        <a:gradFill rotWithShape="0">
          <a:gsLst>
            <a:gs pos="0">
              <a:schemeClr val="accent2">
                <a:hueOff val="-1852679"/>
                <a:satOff val="8875"/>
                <a:lumOff val="8211"/>
                <a:alphaOff val="0"/>
                <a:tint val="96000"/>
                <a:lumMod val="100000"/>
              </a:schemeClr>
            </a:gs>
            <a:gs pos="78000">
              <a:schemeClr val="accent2">
                <a:hueOff val="-1852679"/>
                <a:satOff val="8875"/>
                <a:lumOff val="821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Culturally responsive teaching strategies </a:t>
          </a:r>
        </a:p>
      </dsp:txBody>
      <dsp:txXfrm>
        <a:off x="37125" y="4132575"/>
        <a:ext cx="7393350" cy="686250"/>
      </dsp:txXfrm>
    </dsp:sp>
    <dsp:sp modelId="{A08DE956-FC69-4C92-811D-CE99FC4FF7E4}">
      <dsp:nvSpPr>
        <dsp:cNvPr id="0" name=""/>
        <dsp:cNvSpPr/>
      </dsp:nvSpPr>
      <dsp:spPr>
        <a:xfrm>
          <a:off x="0" y="4913550"/>
          <a:ext cx="7467600" cy="760500"/>
        </a:xfrm>
        <a:prstGeom prst="roundRect">
          <a:avLst/>
        </a:prstGeom>
        <a:gradFill rotWithShape="0">
          <a:gsLst>
            <a:gs pos="0">
              <a:schemeClr val="accent2">
                <a:hueOff val="-2223214"/>
                <a:satOff val="10650"/>
                <a:lumOff val="9853"/>
                <a:alphaOff val="0"/>
                <a:tint val="96000"/>
                <a:lumMod val="100000"/>
              </a:schemeClr>
            </a:gs>
            <a:gs pos="78000">
              <a:schemeClr val="accent2">
                <a:hueOff val="-2223214"/>
                <a:satOff val="10650"/>
                <a:lumOff val="9853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Group activity</a:t>
          </a:r>
        </a:p>
      </dsp:txBody>
      <dsp:txXfrm>
        <a:off x="37125" y="4950675"/>
        <a:ext cx="7393350" cy="686250"/>
      </dsp:txXfrm>
    </dsp:sp>
    <dsp:sp modelId="{831FDC15-DBDD-4173-B59F-4085F192E60E}">
      <dsp:nvSpPr>
        <dsp:cNvPr id="0" name=""/>
        <dsp:cNvSpPr/>
      </dsp:nvSpPr>
      <dsp:spPr>
        <a:xfrm>
          <a:off x="0" y="5731649"/>
          <a:ext cx="7467600" cy="760500"/>
        </a:xfrm>
        <a:prstGeom prst="roundRect">
          <a:avLst/>
        </a:prstGeom>
        <a:gradFill rotWithShape="0">
          <a:gsLst>
            <a:gs pos="0">
              <a:schemeClr val="accent2">
                <a:hueOff val="-2593750"/>
                <a:satOff val="12425"/>
                <a:lumOff val="11495"/>
                <a:alphaOff val="0"/>
                <a:tint val="96000"/>
                <a:lumMod val="100000"/>
              </a:schemeClr>
            </a:gs>
            <a:gs pos="78000">
              <a:schemeClr val="accent2">
                <a:hueOff val="-2593750"/>
                <a:satOff val="12425"/>
                <a:lumOff val="11495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Putting the Pieces Together Video (2:47)</a:t>
          </a:r>
        </a:p>
      </dsp:txBody>
      <dsp:txXfrm>
        <a:off x="37125" y="5768774"/>
        <a:ext cx="7393350" cy="686250"/>
      </dsp:txXfrm>
    </dsp:sp>
    <dsp:sp modelId="{50D44E3A-AA52-4D25-AC74-FAE4C8610111}">
      <dsp:nvSpPr>
        <dsp:cNvPr id="0" name=""/>
        <dsp:cNvSpPr/>
      </dsp:nvSpPr>
      <dsp:spPr>
        <a:xfrm>
          <a:off x="0" y="6549750"/>
          <a:ext cx="7467600" cy="760500"/>
        </a:xfrm>
        <a:prstGeom prst="roundRect">
          <a:avLst/>
        </a:prstGeom>
        <a:gradFill rotWithShape="0">
          <a:gsLst>
            <a:gs pos="0">
              <a:schemeClr val="accent2">
                <a:hueOff val="-2964286"/>
                <a:satOff val="14200"/>
                <a:lumOff val="13137"/>
                <a:alphaOff val="0"/>
                <a:tint val="96000"/>
                <a:lumMod val="100000"/>
              </a:schemeClr>
            </a:gs>
            <a:gs pos="78000">
              <a:schemeClr val="accent2">
                <a:hueOff val="-2964286"/>
                <a:satOff val="14200"/>
                <a:lumOff val="1313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Conclude presentation </a:t>
          </a:r>
        </a:p>
      </dsp:txBody>
      <dsp:txXfrm>
        <a:off x="37125" y="6586875"/>
        <a:ext cx="7393350" cy="6862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0E5228-16F8-4446-ADD7-0DA67DFFCB9E}">
      <dsp:nvSpPr>
        <dsp:cNvPr id="0" name=""/>
        <dsp:cNvSpPr/>
      </dsp:nvSpPr>
      <dsp:spPr>
        <a:xfrm>
          <a:off x="0" y="245913"/>
          <a:ext cx="4971603" cy="7445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15644FB-5994-4F09-AB29-4162215DB12C}">
      <dsp:nvSpPr>
        <dsp:cNvPr id="0" name=""/>
        <dsp:cNvSpPr/>
      </dsp:nvSpPr>
      <dsp:spPr>
        <a:xfrm>
          <a:off x="218913" y="402228"/>
          <a:ext cx="398024" cy="3980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A8F936-00A9-4B33-8BBE-253722111E8B}">
      <dsp:nvSpPr>
        <dsp:cNvPr id="0" name=""/>
        <dsp:cNvSpPr/>
      </dsp:nvSpPr>
      <dsp:spPr>
        <a:xfrm>
          <a:off x="747963" y="76795"/>
          <a:ext cx="4101142" cy="880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127" tIns="73127" rIns="73127" bIns="73127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The student population is becoming increasingly more diverse.</a:t>
          </a:r>
        </a:p>
      </dsp:txBody>
      <dsp:txXfrm>
        <a:off x="747963" y="76795"/>
        <a:ext cx="4101142" cy="880664"/>
      </dsp:txXfrm>
    </dsp:sp>
    <dsp:sp modelId="{6A69C04B-0EF9-4B50-BBB4-172E68177CBF}">
      <dsp:nvSpPr>
        <dsp:cNvPr id="0" name=""/>
        <dsp:cNvSpPr/>
      </dsp:nvSpPr>
      <dsp:spPr>
        <a:xfrm>
          <a:off x="0" y="1216479"/>
          <a:ext cx="4971603" cy="72368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7C6952D-E820-4040-B652-D0200E5F4556}">
      <dsp:nvSpPr>
        <dsp:cNvPr id="0" name=""/>
        <dsp:cNvSpPr/>
      </dsp:nvSpPr>
      <dsp:spPr>
        <a:xfrm>
          <a:off x="218913" y="1379307"/>
          <a:ext cx="398024" cy="3980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5A87A0-6122-4ADA-BB99-AACF3D93D25E}">
      <dsp:nvSpPr>
        <dsp:cNvPr id="0" name=""/>
        <dsp:cNvSpPr/>
      </dsp:nvSpPr>
      <dsp:spPr>
        <a:xfrm>
          <a:off x="835851" y="1216479"/>
          <a:ext cx="4101142" cy="6909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127" tIns="73127" rIns="73127" bIns="73127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When faces do not look like our own, some educators try to bridge this difference with color-blindness.</a:t>
          </a:r>
        </a:p>
      </dsp:txBody>
      <dsp:txXfrm>
        <a:off x="835851" y="1216479"/>
        <a:ext cx="4101142" cy="690966"/>
      </dsp:txXfrm>
    </dsp:sp>
    <dsp:sp modelId="{85D49B95-AC41-4D53-8364-2C55768EEC41}">
      <dsp:nvSpPr>
        <dsp:cNvPr id="0" name=""/>
        <dsp:cNvSpPr/>
      </dsp:nvSpPr>
      <dsp:spPr>
        <a:xfrm>
          <a:off x="0" y="2131423"/>
          <a:ext cx="4971603" cy="113248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91EAAB4-958A-4FF5-91D2-55CB47A6328F}">
      <dsp:nvSpPr>
        <dsp:cNvPr id="0" name=""/>
        <dsp:cNvSpPr/>
      </dsp:nvSpPr>
      <dsp:spPr>
        <a:xfrm>
          <a:off x="218913" y="2498651"/>
          <a:ext cx="398024" cy="3980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782AAF0-78CB-4C27-8CEF-A103373AE15F}">
      <dsp:nvSpPr>
        <dsp:cNvPr id="0" name=""/>
        <dsp:cNvSpPr/>
      </dsp:nvSpPr>
      <dsp:spPr>
        <a:xfrm>
          <a:off x="835851" y="2366285"/>
          <a:ext cx="4112585" cy="562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981" tIns="65981" rIns="65981" bIns="65981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The alternative to color-blindness is multiculturalism. Celebrating and affirming differences.</a:t>
          </a:r>
        </a:p>
      </dsp:txBody>
      <dsp:txXfrm>
        <a:off x="835851" y="2366285"/>
        <a:ext cx="4112585" cy="562522"/>
      </dsp:txXfrm>
    </dsp:sp>
    <dsp:sp modelId="{D298BD60-BB16-4994-9D50-6E2CAF82FBEB}">
      <dsp:nvSpPr>
        <dsp:cNvPr id="0" name=""/>
        <dsp:cNvSpPr/>
      </dsp:nvSpPr>
      <dsp:spPr>
        <a:xfrm>
          <a:off x="0" y="3455167"/>
          <a:ext cx="4971603" cy="72368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7761F77-6287-4E77-B9AE-998B5DA0B558}">
      <dsp:nvSpPr>
        <dsp:cNvPr id="0" name=""/>
        <dsp:cNvSpPr/>
      </dsp:nvSpPr>
      <dsp:spPr>
        <a:xfrm>
          <a:off x="218913" y="3617995"/>
          <a:ext cx="398024" cy="398024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10991D-AE78-4405-AD42-2999D2FEC28D}">
      <dsp:nvSpPr>
        <dsp:cNvPr id="0" name=""/>
        <dsp:cNvSpPr/>
      </dsp:nvSpPr>
      <dsp:spPr>
        <a:xfrm>
          <a:off x="835851" y="3485629"/>
          <a:ext cx="4112585" cy="562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981" tIns="65981" rIns="65981" bIns="65981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At its best, multiculturalism is an ongoing process of questioning, revising, and struggling to create greater </a:t>
          </a:r>
          <a:r>
            <a:rPr lang="en-US" sz="1400" u="sng" kern="1200" dirty="0"/>
            <a:t>equity</a:t>
          </a:r>
          <a:r>
            <a:rPr lang="en-US" sz="1400" kern="1200" dirty="0"/>
            <a:t> in every aspect of school life.</a:t>
          </a:r>
        </a:p>
      </dsp:txBody>
      <dsp:txXfrm>
        <a:off x="835851" y="3485629"/>
        <a:ext cx="4112585" cy="562522"/>
      </dsp:txXfrm>
    </dsp:sp>
    <dsp:sp modelId="{CCEF62A1-3E9A-456C-B1F9-A30932530F7C}">
      <dsp:nvSpPr>
        <dsp:cNvPr id="0" name=""/>
        <dsp:cNvSpPr/>
      </dsp:nvSpPr>
      <dsp:spPr>
        <a:xfrm>
          <a:off x="0" y="4370111"/>
          <a:ext cx="4971603" cy="72368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CEFBC1F-D851-4396-A699-842D74C03EEF}">
      <dsp:nvSpPr>
        <dsp:cNvPr id="0" name=""/>
        <dsp:cNvSpPr/>
      </dsp:nvSpPr>
      <dsp:spPr>
        <a:xfrm>
          <a:off x="218913" y="4532939"/>
          <a:ext cx="398024" cy="398024"/>
        </a:xfrm>
        <a:prstGeom prst="rect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rcRect/>
          <a:stretch>
            <a:fillRect l="-11000" r="-11000"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2974596-3573-4924-8A72-985DFF63E17C}">
      <dsp:nvSpPr>
        <dsp:cNvPr id="0" name=""/>
        <dsp:cNvSpPr/>
      </dsp:nvSpPr>
      <dsp:spPr>
        <a:xfrm>
          <a:off x="835851" y="4370111"/>
          <a:ext cx="4112585" cy="6909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127" tIns="73127" rIns="73127" bIns="73127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 To engage students effectively in the learning process, teachers must know their students and their academic abilities individually.</a:t>
          </a:r>
        </a:p>
      </dsp:txBody>
      <dsp:txXfrm>
        <a:off x="835851" y="4370111"/>
        <a:ext cx="4112585" cy="6909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461B57-235C-4275-A9E5-5D9C1B7D505C}">
      <dsp:nvSpPr>
        <dsp:cNvPr id="0" name=""/>
        <dsp:cNvSpPr/>
      </dsp:nvSpPr>
      <dsp:spPr>
        <a:xfrm>
          <a:off x="2268896" y="1346123"/>
          <a:ext cx="48939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9398" y="45720"/>
              </a:lnTo>
            </a:path>
          </a:pathLst>
        </a:custGeom>
        <a:noFill/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00595" y="1389241"/>
        <a:ext cx="25999" cy="5205"/>
      </dsp:txXfrm>
    </dsp:sp>
    <dsp:sp modelId="{79F075F2-12C6-45A0-B5D2-620DF0650898}">
      <dsp:nvSpPr>
        <dsp:cNvPr id="0" name=""/>
        <dsp:cNvSpPr/>
      </dsp:nvSpPr>
      <dsp:spPr>
        <a:xfrm>
          <a:off x="9835" y="519088"/>
          <a:ext cx="2260861" cy="174551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784" tIns="116287" rIns="110784" bIns="116287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1. </a:t>
          </a:r>
          <a:r>
            <a:rPr lang="en-US" sz="1200" u="sng" kern="1200" dirty="0"/>
            <a:t>EMPOWERING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 </a:t>
          </a:r>
          <a:r>
            <a:rPr lang="en-US" sz="1200" u="sng" kern="1200" dirty="0"/>
            <a:t>Sets </a:t>
          </a:r>
          <a:r>
            <a:rPr lang="en-US" sz="1200" b="0" u="sng" kern="1200" dirty="0"/>
            <a:t>high standards </a:t>
          </a:r>
          <a:r>
            <a:rPr lang="en-US" sz="1200" u="sng" kern="1200" dirty="0"/>
            <a:t>and expectations</a:t>
          </a:r>
          <a:r>
            <a:rPr lang="en-US" sz="1200" kern="1200" dirty="0"/>
            <a:t>, encourages </a:t>
          </a:r>
          <a:r>
            <a:rPr lang="en-US" sz="1200" u="sng" kern="1200" dirty="0"/>
            <a:t>academic</a:t>
          </a:r>
          <a:r>
            <a:rPr lang="en-US" sz="1200" kern="1200" dirty="0"/>
            <a:t> </a:t>
          </a:r>
          <a:r>
            <a:rPr lang="en-US" sz="1200" u="none" kern="1200" dirty="0"/>
            <a:t>competence</a:t>
          </a:r>
          <a:r>
            <a:rPr lang="en-US" sz="1200" kern="1200" dirty="0"/>
            <a:t>, personal </a:t>
          </a:r>
          <a:r>
            <a:rPr lang="en-US" sz="1200" u="sng" kern="1200" dirty="0"/>
            <a:t>confidence</a:t>
          </a:r>
          <a:r>
            <a:rPr lang="en-US" sz="1200" kern="1200" dirty="0"/>
            <a:t>, </a:t>
          </a:r>
          <a:r>
            <a:rPr lang="en-US" sz="1200" u="sng" kern="1200" dirty="0"/>
            <a:t>courage</a:t>
          </a:r>
          <a:r>
            <a:rPr lang="en-US" sz="1200" kern="1200" dirty="0"/>
            <a:t>, and the </a:t>
          </a:r>
          <a:r>
            <a:rPr lang="en-US" sz="1200" u="sng" kern="1200" dirty="0"/>
            <a:t>will</a:t>
          </a:r>
          <a:r>
            <a:rPr lang="en-US" sz="1200" kern="1200" dirty="0"/>
            <a:t> to act</a:t>
          </a:r>
        </a:p>
      </dsp:txBody>
      <dsp:txXfrm>
        <a:off x="9835" y="519088"/>
        <a:ext cx="2260861" cy="1745511"/>
      </dsp:txXfrm>
    </dsp:sp>
    <dsp:sp modelId="{FF3C9DE1-7426-46D8-B7AC-8161AF17AC7C}">
      <dsp:nvSpPr>
        <dsp:cNvPr id="0" name=""/>
        <dsp:cNvSpPr/>
      </dsp:nvSpPr>
      <dsp:spPr>
        <a:xfrm>
          <a:off x="5049756" y="1346123"/>
          <a:ext cx="48939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9398" y="45720"/>
              </a:lnTo>
            </a:path>
          </a:pathLst>
        </a:custGeom>
        <a:noFill/>
        <a:ln w="12700" cap="rnd" cmpd="sng" algn="ctr">
          <a:solidFill>
            <a:schemeClr val="accent3">
              <a:hueOff val="-358351"/>
              <a:satOff val="295"/>
              <a:lumOff val="-245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281455" y="1389241"/>
        <a:ext cx="25999" cy="5205"/>
      </dsp:txXfrm>
    </dsp:sp>
    <dsp:sp modelId="{CD21C448-0177-4E30-AF7A-233D85C92724}">
      <dsp:nvSpPr>
        <dsp:cNvPr id="0" name=""/>
        <dsp:cNvSpPr/>
      </dsp:nvSpPr>
      <dsp:spPr>
        <a:xfrm>
          <a:off x="2790694" y="519088"/>
          <a:ext cx="2260861" cy="1745511"/>
        </a:xfrm>
        <a:prstGeom prst="rect">
          <a:avLst/>
        </a:prstGeom>
        <a:solidFill>
          <a:schemeClr val="accent3">
            <a:hueOff val="-286681"/>
            <a:satOff val="236"/>
            <a:lumOff val="-19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784" tIns="116287" rIns="110784" bIns="116287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2. </a:t>
          </a:r>
          <a:r>
            <a:rPr lang="en-US" sz="1200" u="sng" kern="1200" dirty="0"/>
            <a:t>MULTIDIMENSIONAL</a:t>
          </a:r>
          <a:r>
            <a:rPr lang="en-US" sz="1200" kern="1200" dirty="0"/>
            <a:t>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u="sng" kern="1200" dirty="0"/>
            <a:t>Engages</a:t>
          </a:r>
          <a:r>
            <a:rPr lang="en-US" sz="1200" kern="1200" dirty="0"/>
            <a:t> </a:t>
          </a:r>
          <a:r>
            <a:rPr lang="en-US" sz="1200" u="sng" kern="1200" dirty="0"/>
            <a:t>cultural knowledge</a:t>
          </a:r>
          <a:r>
            <a:rPr lang="en-US" sz="1200" kern="1200" dirty="0"/>
            <a:t>, experiences, contributions, and perspectives into the </a:t>
          </a:r>
          <a:r>
            <a:rPr lang="en-US" sz="1200" u="sng" kern="1200" dirty="0"/>
            <a:t>classroom</a:t>
          </a:r>
          <a:r>
            <a:rPr lang="en-US" sz="1200" kern="1200" dirty="0"/>
            <a:t>, teaching </a:t>
          </a:r>
          <a:r>
            <a:rPr lang="en-US" sz="1200" u="sng" kern="1200" dirty="0"/>
            <a:t>methods</a:t>
          </a:r>
          <a:r>
            <a:rPr lang="en-US" sz="1200" kern="1200" dirty="0"/>
            <a:t>, and </a:t>
          </a:r>
          <a:r>
            <a:rPr lang="en-US" sz="1200" u="sng" kern="1200" dirty="0"/>
            <a:t>evaluation</a:t>
          </a:r>
        </a:p>
      </dsp:txBody>
      <dsp:txXfrm>
        <a:off x="2790694" y="519088"/>
        <a:ext cx="2260861" cy="1745511"/>
      </dsp:txXfrm>
    </dsp:sp>
    <dsp:sp modelId="{54F11BFA-FE36-4BE3-965D-F105136EF1EA}">
      <dsp:nvSpPr>
        <dsp:cNvPr id="0" name=""/>
        <dsp:cNvSpPr/>
      </dsp:nvSpPr>
      <dsp:spPr>
        <a:xfrm>
          <a:off x="1140265" y="2262799"/>
          <a:ext cx="5561719" cy="619467"/>
        </a:xfrm>
        <a:custGeom>
          <a:avLst/>
          <a:gdLst/>
          <a:ahLst/>
          <a:cxnLst/>
          <a:rect l="0" t="0" r="0" b="0"/>
          <a:pathLst>
            <a:path>
              <a:moveTo>
                <a:pt x="5561719" y="0"/>
              </a:moveTo>
              <a:lnTo>
                <a:pt x="5561719" y="326833"/>
              </a:lnTo>
              <a:lnTo>
                <a:pt x="0" y="326833"/>
              </a:lnTo>
              <a:lnTo>
                <a:pt x="0" y="619467"/>
              </a:lnTo>
            </a:path>
          </a:pathLst>
        </a:custGeom>
        <a:noFill/>
        <a:ln w="12700" cap="rnd" cmpd="sng" algn="ctr">
          <a:solidFill>
            <a:schemeClr val="accent3">
              <a:hueOff val="-716701"/>
              <a:satOff val="590"/>
              <a:lumOff val="-491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781135" y="2569931"/>
        <a:ext cx="279979" cy="5205"/>
      </dsp:txXfrm>
    </dsp:sp>
    <dsp:sp modelId="{F77C5E69-3A02-4809-84CB-F1709C0D44E1}">
      <dsp:nvSpPr>
        <dsp:cNvPr id="0" name=""/>
        <dsp:cNvSpPr/>
      </dsp:nvSpPr>
      <dsp:spPr>
        <a:xfrm>
          <a:off x="5571554" y="519088"/>
          <a:ext cx="2260861" cy="1745511"/>
        </a:xfrm>
        <a:prstGeom prst="rect">
          <a:avLst/>
        </a:prstGeom>
        <a:solidFill>
          <a:schemeClr val="accent3">
            <a:hueOff val="-573361"/>
            <a:satOff val="472"/>
            <a:lumOff val="-39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784" tIns="116287" rIns="110784" bIns="116287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3. </a:t>
          </a:r>
          <a:r>
            <a:rPr lang="en-US" sz="1200" u="sng" kern="1200" dirty="0"/>
            <a:t>VALIDATING AND AFFIRMING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u="sng" kern="1200" dirty="0"/>
            <a:t>Validates</a:t>
          </a:r>
          <a:r>
            <a:rPr lang="en-US" sz="1200" kern="1200" dirty="0"/>
            <a:t> every student’s </a:t>
          </a:r>
          <a:r>
            <a:rPr lang="en-US" sz="1200" u="sng" kern="1200" dirty="0"/>
            <a:t>culture</a:t>
          </a:r>
          <a:r>
            <a:rPr lang="en-US" sz="1200" kern="1200" dirty="0"/>
            <a:t> and bridges gaps through diversified strategies and multicultural curricula to </a:t>
          </a:r>
          <a:r>
            <a:rPr lang="en-US" sz="1200" u="sng" kern="1200" dirty="0"/>
            <a:t>make</a:t>
          </a:r>
          <a:r>
            <a:rPr lang="en-US" sz="1200" kern="1200" dirty="0"/>
            <a:t> </a:t>
          </a:r>
          <a:r>
            <a:rPr lang="en-US" sz="1200" u="sng" kern="1200" dirty="0"/>
            <a:t>learning</a:t>
          </a:r>
          <a:r>
            <a:rPr lang="en-US" sz="1200" kern="1200" dirty="0"/>
            <a:t> more </a:t>
          </a:r>
          <a:r>
            <a:rPr lang="en-US" sz="1200" u="sng" kern="1200" dirty="0"/>
            <a:t>relevant</a:t>
          </a:r>
          <a:r>
            <a:rPr lang="en-US" sz="1200" kern="1200" dirty="0"/>
            <a:t> and </a:t>
          </a:r>
          <a:r>
            <a:rPr lang="en-US" sz="1200" u="sng" kern="1200" dirty="0"/>
            <a:t>effective</a:t>
          </a:r>
        </a:p>
      </dsp:txBody>
      <dsp:txXfrm>
        <a:off x="5571554" y="519088"/>
        <a:ext cx="2260861" cy="1745511"/>
      </dsp:txXfrm>
    </dsp:sp>
    <dsp:sp modelId="{DD77D8FA-3980-4B60-98F0-C8FD82697F88}">
      <dsp:nvSpPr>
        <dsp:cNvPr id="0" name=""/>
        <dsp:cNvSpPr/>
      </dsp:nvSpPr>
      <dsp:spPr>
        <a:xfrm>
          <a:off x="2268896" y="3547205"/>
          <a:ext cx="48939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9398" y="45720"/>
              </a:lnTo>
            </a:path>
          </a:pathLst>
        </a:custGeom>
        <a:noFill/>
        <a:ln w="12700" cap="rnd" cmpd="sng" algn="ctr">
          <a:solidFill>
            <a:schemeClr val="accent3">
              <a:hueOff val="-1075052"/>
              <a:satOff val="885"/>
              <a:lumOff val="-73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00595" y="3590323"/>
        <a:ext cx="25999" cy="5205"/>
      </dsp:txXfrm>
    </dsp:sp>
    <dsp:sp modelId="{A9270389-9D30-466D-B44C-EFF27D8645C7}">
      <dsp:nvSpPr>
        <dsp:cNvPr id="0" name=""/>
        <dsp:cNvSpPr/>
      </dsp:nvSpPr>
      <dsp:spPr>
        <a:xfrm>
          <a:off x="9835" y="2914667"/>
          <a:ext cx="2260861" cy="1356516"/>
        </a:xfrm>
        <a:prstGeom prst="rect">
          <a:avLst/>
        </a:prstGeom>
        <a:solidFill>
          <a:schemeClr val="accent3">
            <a:hueOff val="-860042"/>
            <a:satOff val="708"/>
            <a:lumOff val="-58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784" tIns="116287" rIns="110784" bIns="116287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4. </a:t>
          </a:r>
          <a:r>
            <a:rPr lang="en-US" sz="1200" u="sng" kern="1200" dirty="0"/>
            <a:t>COMPREHENSIVE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 Seeks to </a:t>
          </a:r>
          <a:r>
            <a:rPr lang="en-US" sz="1200" u="sng" kern="1200" dirty="0"/>
            <a:t>educate</a:t>
          </a:r>
          <a:r>
            <a:rPr lang="en-US" sz="1200" kern="1200" dirty="0"/>
            <a:t> the </a:t>
          </a:r>
          <a:r>
            <a:rPr lang="en-US" sz="1200" u="sng" kern="1200" dirty="0"/>
            <a:t>whole</a:t>
          </a:r>
          <a:r>
            <a:rPr lang="en-US" sz="1200" kern="1200" dirty="0"/>
            <a:t> </a:t>
          </a:r>
          <a:r>
            <a:rPr lang="en-US" sz="1200" u="sng" kern="1200" dirty="0"/>
            <a:t>child</a:t>
          </a:r>
        </a:p>
      </dsp:txBody>
      <dsp:txXfrm>
        <a:off x="9835" y="2914667"/>
        <a:ext cx="2260861" cy="1356516"/>
      </dsp:txXfrm>
    </dsp:sp>
    <dsp:sp modelId="{7BA021F3-71E7-4630-AFF4-E687A333AD2A}">
      <dsp:nvSpPr>
        <dsp:cNvPr id="0" name=""/>
        <dsp:cNvSpPr/>
      </dsp:nvSpPr>
      <dsp:spPr>
        <a:xfrm>
          <a:off x="5049756" y="3547205"/>
          <a:ext cx="48939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9398" y="45720"/>
              </a:lnTo>
            </a:path>
          </a:pathLst>
        </a:custGeom>
        <a:noFill/>
        <a:ln w="12700" cap="rnd" cmpd="sng" algn="ctr">
          <a:solidFill>
            <a:schemeClr val="accent3">
              <a:hueOff val="-1433403"/>
              <a:satOff val="1180"/>
              <a:lumOff val="-981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281455" y="3590323"/>
        <a:ext cx="25999" cy="5205"/>
      </dsp:txXfrm>
    </dsp:sp>
    <dsp:sp modelId="{576C7292-E31C-4A82-8D37-BC0B7ED3487E}">
      <dsp:nvSpPr>
        <dsp:cNvPr id="0" name=""/>
        <dsp:cNvSpPr/>
      </dsp:nvSpPr>
      <dsp:spPr>
        <a:xfrm>
          <a:off x="2790694" y="2784597"/>
          <a:ext cx="2260861" cy="1616656"/>
        </a:xfrm>
        <a:prstGeom prst="rect">
          <a:avLst/>
        </a:prstGeom>
        <a:solidFill>
          <a:schemeClr val="accent3">
            <a:hueOff val="-1146722"/>
            <a:satOff val="944"/>
            <a:lumOff val="-78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784" tIns="116287" rIns="110784" bIns="116287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5. </a:t>
          </a:r>
          <a:r>
            <a:rPr lang="en-US" sz="1200" u="sng" kern="1200" dirty="0"/>
            <a:t>TRANSFORMATIVE</a:t>
          </a:r>
          <a:r>
            <a:rPr lang="en-US" sz="1200" kern="1200" dirty="0"/>
            <a:t>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u="sng" kern="1200" dirty="0"/>
            <a:t>Recognizes</a:t>
          </a:r>
          <a:r>
            <a:rPr lang="en-US" sz="1200" kern="1200" dirty="0"/>
            <a:t> existing </a:t>
          </a:r>
          <a:r>
            <a:rPr lang="en-US" sz="1200" u="sng" kern="1200" dirty="0"/>
            <a:t>strengths</a:t>
          </a:r>
          <a:r>
            <a:rPr lang="en-US" sz="1200" kern="1200" dirty="0"/>
            <a:t> and accomplishments of students and </a:t>
          </a:r>
          <a:r>
            <a:rPr lang="en-US" sz="1200" u="sng" kern="1200" dirty="0"/>
            <a:t>uses</a:t>
          </a:r>
          <a:r>
            <a:rPr lang="en-US" sz="1200" kern="1200" dirty="0"/>
            <a:t> them to </a:t>
          </a:r>
          <a:r>
            <a:rPr lang="en-US" sz="1200" u="sng" kern="1200" dirty="0"/>
            <a:t>drive</a:t>
          </a:r>
          <a:r>
            <a:rPr lang="en-US" sz="1200" kern="1200" dirty="0"/>
            <a:t> </a:t>
          </a:r>
          <a:r>
            <a:rPr lang="en-US" sz="1200" u="sng" kern="1200" dirty="0"/>
            <a:t>instruction</a:t>
          </a:r>
          <a:r>
            <a:rPr lang="en-US" sz="1200" kern="1200" dirty="0"/>
            <a:t>, </a:t>
          </a:r>
          <a:r>
            <a:rPr lang="en-US" sz="1200" u="sng" kern="1200" dirty="0"/>
            <a:t>assessment</a:t>
          </a:r>
          <a:r>
            <a:rPr lang="en-US" sz="1200" kern="1200" dirty="0"/>
            <a:t>, and curriculum </a:t>
          </a:r>
          <a:r>
            <a:rPr lang="en-US" sz="1200" u="sng" kern="1200" dirty="0"/>
            <a:t>design</a:t>
          </a:r>
        </a:p>
      </dsp:txBody>
      <dsp:txXfrm>
        <a:off x="2790694" y="2784597"/>
        <a:ext cx="2260861" cy="1616656"/>
      </dsp:txXfrm>
    </dsp:sp>
    <dsp:sp modelId="{23275F9C-F484-4AA0-A989-D7CAB75FCED0}">
      <dsp:nvSpPr>
        <dsp:cNvPr id="0" name=""/>
        <dsp:cNvSpPr/>
      </dsp:nvSpPr>
      <dsp:spPr>
        <a:xfrm>
          <a:off x="5571554" y="2914667"/>
          <a:ext cx="2260861" cy="1356516"/>
        </a:xfrm>
        <a:prstGeom prst="rect">
          <a:avLst/>
        </a:prstGeom>
        <a:solidFill>
          <a:schemeClr val="accent3">
            <a:hueOff val="-1433403"/>
            <a:satOff val="1180"/>
            <a:lumOff val="-98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784" tIns="116287" rIns="110784" bIns="116287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6. </a:t>
          </a:r>
          <a:r>
            <a:rPr lang="en-US" sz="1200" u="sng" kern="1200" dirty="0"/>
            <a:t>LIBERATING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u="sng" kern="1200" dirty="0"/>
            <a:t>Liberates</a:t>
          </a:r>
          <a:r>
            <a:rPr lang="en-US" sz="1200" kern="1200" dirty="0"/>
            <a:t> students </a:t>
          </a:r>
          <a:r>
            <a:rPr lang="en-US" sz="1200" u="sng" kern="1200" dirty="0"/>
            <a:t>from</a:t>
          </a:r>
          <a:r>
            <a:rPr lang="en-US" sz="1200" kern="1200" dirty="0"/>
            <a:t> </a:t>
          </a:r>
          <a:r>
            <a:rPr lang="en-US" sz="1200" u="sng" kern="1200" dirty="0"/>
            <a:t>traditiona</a:t>
          </a:r>
          <a:r>
            <a:rPr lang="en-US" sz="1200" kern="1200" dirty="0"/>
            <a:t>l educational </a:t>
          </a:r>
          <a:r>
            <a:rPr lang="en-US" sz="1200" u="sng" kern="1200" dirty="0"/>
            <a:t>practices</a:t>
          </a:r>
          <a:r>
            <a:rPr lang="en-US" sz="1200" kern="1200" dirty="0"/>
            <a:t> and ideologies typically taught in schools</a:t>
          </a:r>
        </a:p>
      </dsp:txBody>
      <dsp:txXfrm>
        <a:off x="5571554" y="2914667"/>
        <a:ext cx="2260861" cy="13565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1T21:53:17.5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16400,'0'0'0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1T22:01:06.6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159 0 16400,'-40'0'0,"40"0"0,-40 0 0,40 0 0,-40 40 0,40-80 0,0 40 0,-38 40 0,38-40 0,0 0 0,0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1T22:07:25.8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79 0 16400,'0'0'0,"-38"0"0,-2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1T22:09:05.2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16400,'0'0'0,"0"0"0,0 0 0,0 0 0,0 0 0,0 0 0,0 0 0,0 0 0,0 0 0,0 0 0,0 0 0,0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1T22:09:24.9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16400,'0'0'0,"0"0"0,0 0 0,0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/>
            </a:lvl1pPr>
          </a:lstStyle>
          <a:p>
            <a:fld id="{EB61772B-E077-45E9-BBCE-E0814FCDF359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7" rIns="93172" bIns="4658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7" rIns="93172" bIns="4658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/>
            </a:lvl1pPr>
          </a:lstStyle>
          <a:p>
            <a:fld id="{132513F6-0492-4FC4-AB82-5DB828D15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6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511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0804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0959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6678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tx1"/>
                </a:solidFill>
              </a:rPr>
              <a:t>By Michael Henley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2013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0560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526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7296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178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875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38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386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761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6381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7747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9128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513F6-0492-4FC4-AB82-5DB828D15C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481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1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45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941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34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408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0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8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4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440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1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96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87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97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60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5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61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4D6A3-0D6E-4AD2-A769-02CF08959E5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8ADA84C-8CC2-411D-972F-98ECA3F9F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502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NJn5neFlCq8" TargetMode="Externa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scd.org/ascd-express/vol6/616-cox.aspx" TargetMode="External"/><Relationship Id="rId3" Type="http://schemas.openxmlformats.org/officeDocument/2006/relationships/hyperlink" Target="https://study.com/academy/lesson/culturally-relevant-teaching-strategies-definition-quiz.html" TargetMode="External"/><Relationship Id="rId7" Type="http://schemas.openxmlformats.org/officeDocument/2006/relationships/hyperlink" Target="http://www.ascd.org/publications/books/111022/chapters/Culturally-Responsive-Instruction.asp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scd.org/ascd-express/vol10/1019-mayes.aspx" TargetMode="External"/><Relationship Id="rId5" Type="http://schemas.openxmlformats.org/officeDocument/2006/relationships/hyperlink" Target="http://www.nea.org/mco/index.html" TargetMode="External"/><Relationship Id="rId10" Type="http://schemas.openxmlformats.org/officeDocument/2006/relationships/image" Target="../media/image20.png"/><Relationship Id="rId4" Type="http://schemas.openxmlformats.org/officeDocument/2006/relationships/hyperlink" Target="http://www.nea.org/teachexperience/careguide.html" TargetMode="External"/><Relationship Id="rId9" Type="http://schemas.openxmlformats.org/officeDocument/2006/relationships/hyperlink" Target="http://www.ascd.org/publications/books/110004/chapters/Cultural-Congruence-in-Instruction.aspx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patentsonline.com/article/Exceptional-Children/176370871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dek12.org/sites/default/files/Offices/MDE/OEA/OPR/2018/2018-MAAP-Results-Presentation.pdf" TargetMode="External"/><Relationship Id="rId4" Type="http://schemas.openxmlformats.org/officeDocument/2006/relationships/hyperlink" Target="http://www.nea.org/tools/30402.ht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rewatts@harrison.k12.ms.us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earnold@Harrison.k12.ms.us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image" Target="../media/image23.png"/><Relationship Id="rId4" Type="http://schemas.openxmlformats.org/officeDocument/2006/relationships/hyperlink" Target="http://sites.tufts.edu/hhslnews/tag/graduatio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customXml" Target="../ink/ink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image" Target="../media/image14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5" Type="http://schemas.openxmlformats.org/officeDocument/2006/relationships/image" Target="../media/image22.png"/><Relationship Id="rId4" Type="http://schemas.openxmlformats.org/officeDocument/2006/relationships/customXml" Target="../ink/ink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roup 158">
            <a:extLst>
              <a:ext uri="{FF2B5EF4-FFF2-40B4-BE49-F238E27FC236}">
                <a16:creationId xmlns:a16="http://schemas.microsoft.com/office/drawing/2014/main" id="{10BE40E3-5550-4CDD-B4FD-387C33EBF1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71A6B738-E50C-4653-B343-B9D6A5EA27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498768D6-B28C-40A3-B381-39306F581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Rectangle 23">
              <a:extLst>
                <a:ext uri="{FF2B5EF4-FFF2-40B4-BE49-F238E27FC236}">
                  <a16:creationId xmlns:a16="http://schemas.microsoft.com/office/drawing/2014/main" id="{B27C15B9-7795-4321-AB30-DF1DEF65C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3" name="Rectangle 25">
              <a:extLst>
                <a:ext uri="{FF2B5EF4-FFF2-40B4-BE49-F238E27FC236}">
                  <a16:creationId xmlns:a16="http://schemas.microsoft.com/office/drawing/2014/main" id="{578EC957-1F3F-4C00-B023-C8725C217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3D642632-BBD5-46D6-A91D-9B2BF6821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5" name="Rectangle 27">
              <a:extLst>
                <a:ext uri="{FF2B5EF4-FFF2-40B4-BE49-F238E27FC236}">
                  <a16:creationId xmlns:a16="http://schemas.microsoft.com/office/drawing/2014/main" id="{BF9D518D-AFF5-4DE2-AEE2-0EC15479A9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6" name="Rectangle 28">
              <a:extLst>
                <a:ext uri="{FF2B5EF4-FFF2-40B4-BE49-F238E27FC236}">
                  <a16:creationId xmlns:a16="http://schemas.microsoft.com/office/drawing/2014/main" id="{14EF979B-B00D-460C-BD56-7EEAFB7E0F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7" name="Rectangle 29">
              <a:extLst>
                <a:ext uri="{FF2B5EF4-FFF2-40B4-BE49-F238E27FC236}">
                  <a16:creationId xmlns:a16="http://schemas.microsoft.com/office/drawing/2014/main" id="{3E40F9A1-6B82-400F-9397-26D1D36F1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8" name="Isosceles Triangle 167">
              <a:extLst>
                <a:ext uri="{FF2B5EF4-FFF2-40B4-BE49-F238E27FC236}">
                  <a16:creationId xmlns:a16="http://schemas.microsoft.com/office/drawing/2014/main" id="{2EF7DDF1-FF86-4CA4-B08B-8939557EBD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9" name="Isosceles Triangle 168">
              <a:extLst>
                <a:ext uri="{FF2B5EF4-FFF2-40B4-BE49-F238E27FC236}">
                  <a16:creationId xmlns:a16="http://schemas.microsoft.com/office/drawing/2014/main" id="{6D7C1F89-72B2-4FDC-B9E2-04F52D5C5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52550" y="609599"/>
            <a:ext cx="2802951" cy="1550989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2400" dirty="0"/>
              <a:t>Culturally Responsive Strategies for Effective Teaching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7172" y="2160589"/>
            <a:ext cx="4035488" cy="3880773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Dr. Regina Watts Lewis – Presenter</a:t>
            </a:r>
          </a:p>
          <a:p>
            <a:pPr algn="l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Mrs. Elizabeth Arnold – Presenter</a:t>
            </a:r>
          </a:p>
          <a:p>
            <a:pPr algn="l">
              <a:buFont typeface="Wingdings 3" charset="2"/>
              <a:buChar char="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1EAA66-DE13-473B-9E90-12C03BD72F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843" r="49180"/>
          <a:stretch/>
        </p:blipFill>
        <p:spPr>
          <a:xfrm>
            <a:off x="20" y="-1"/>
            <a:ext cx="4046200" cy="6858001"/>
          </a:xfrm>
          <a:custGeom>
            <a:avLst/>
            <a:gdLst>
              <a:gd name="connsiteX0" fmla="*/ 842596 w 5394960"/>
              <a:gd name="connsiteY0" fmla="*/ 0 h 6858000"/>
              <a:gd name="connsiteX1" fmla="*/ 5394960 w 5394960"/>
              <a:gd name="connsiteY1" fmla="*/ 0 h 6858000"/>
              <a:gd name="connsiteX2" fmla="*/ 5394960 w 5394960"/>
              <a:gd name="connsiteY2" fmla="*/ 21851 h 6858000"/>
              <a:gd name="connsiteX3" fmla="*/ 4365943 w 5394960"/>
              <a:gd name="connsiteY3" fmla="*/ 6858000 h 6858000"/>
              <a:gd name="connsiteX4" fmla="*/ 0 w 5394960"/>
              <a:gd name="connsiteY4" fmla="*/ 6858000 h 6858000"/>
              <a:gd name="connsiteX5" fmla="*/ 0 w 5394960"/>
              <a:gd name="connsiteY5" fmla="*/ 566615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171" name="Isosceles Triangle 170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315560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2423CA5-E2E1-4789-B759-9906C1C940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3495094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7" name="Isosceles Triangle 76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495095" y="-3"/>
            <a:ext cx="792559" cy="6858001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68CB00-14AA-40C6-8274-162CA4B1B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315" y="76201"/>
            <a:ext cx="3152284" cy="761999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Tools for your Toolbox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71A5D-FA32-42E3-B42D-D50BBB92B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315" y="609600"/>
            <a:ext cx="2980457" cy="5943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endParaRPr lang="en-US" sz="12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</a:rPr>
              <a:t>Delivering different forms of content that include playing games, writing, illustrating, watching a video, reading an article, completing puzzles, listening to you teach.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</a:rPr>
              <a:t>Varying instructional delivery that include tiered assignments, learning stations and centers, web quests, thinking maps, kinesthetic activities, literature circles. 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</a:rPr>
              <a:t>Integrating peer tutoring, cooperative grouping, flexible grouping, and think-pair-share activities into the lesson allow students to regularly learn and process content together.  African American youth thrive on intense and sensitive peer relations.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</a:rPr>
              <a:t>Using </a:t>
            </a:r>
            <a:r>
              <a:rPr lang="en-US" sz="1200" u="sng" dirty="0">
                <a:solidFill>
                  <a:schemeClr val="bg1"/>
                </a:solidFill>
              </a:rPr>
              <a:t>multiple</a:t>
            </a:r>
            <a:r>
              <a:rPr lang="en-US" sz="1200" dirty="0">
                <a:solidFill>
                  <a:schemeClr val="bg1"/>
                </a:solidFill>
              </a:rPr>
              <a:t> teaching strategies </a:t>
            </a:r>
            <a:r>
              <a:rPr lang="en-US" sz="1200" u="sng" dirty="0">
                <a:solidFill>
                  <a:schemeClr val="bg1"/>
                </a:solidFill>
              </a:rPr>
              <a:t>daily</a:t>
            </a:r>
            <a:r>
              <a:rPr lang="en-US" sz="1200" dirty="0">
                <a:solidFill>
                  <a:schemeClr val="bg1"/>
                </a:solidFill>
              </a:rPr>
              <a:t> helps to ensure that you are meeting the needs of all culturally diverse students. Consistency is key to being a more culturally responsive teacher.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</a:rPr>
              <a:t>Setting clear expectations for behavior and learning. Enforce them equally for all students.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</a:rPr>
              <a:t>Immersing oneself in multicultural experiences - It inspires creativity! 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</a:rPr>
              <a:t>Becoming a “life-long learner”.</a:t>
            </a:r>
          </a:p>
          <a:p>
            <a:pPr>
              <a:lnSpc>
                <a:spcPct val="90000"/>
              </a:lnSpc>
            </a:pPr>
            <a:endParaRPr lang="en-US" sz="1100" dirty="0">
              <a:solidFill>
                <a:schemeClr val="bg1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028" name="Picture 4" descr="Image result for what's in your toolbox">
            <a:extLst>
              <a:ext uri="{FF2B5EF4-FFF2-40B4-BE49-F238E27FC236}">
                <a16:creationId xmlns:a16="http://schemas.microsoft.com/office/drawing/2014/main" id="{B54F7D57-C0A8-4A8B-B648-D913D1CD4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93930"/>
            <a:ext cx="3857625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Isosceles Triangle 78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816772" y="4013200"/>
            <a:ext cx="336549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18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181353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C1F206A-060D-4194-AC35-464B8EC9A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2400"/>
            <a:ext cx="7086599" cy="914400"/>
          </a:xfrm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br>
              <a:rPr lang="en-US" sz="4400" dirty="0"/>
            </a:br>
            <a:r>
              <a:rPr lang="en-US" sz="4400" dirty="0"/>
              <a:t>Tools for your Toolbox</a:t>
            </a:r>
            <a:br>
              <a:rPr lang="en-US" sz="4400" dirty="0"/>
            </a:br>
            <a:br>
              <a:rPr lang="en-US" sz="4400" dirty="0"/>
            </a:br>
            <a:endParaRPr lang="en-US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8A8FA-0676-4C18-B39D-85358A8AA6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7957" y="914400"/>
            <a:ext cx="3808640" cy="7086600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dirty="0"/>
              <a:t>Culturally Responsive Teachers are Introspective and Might Ask:</a:t>
            </a:r>
            <a:endParaRPr lang="en-US" dirty="0">
              <a:latin typeface="+mj-lt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100" dirty="0">
                <a:latin typeface="+mj-lt"/>
                <a:cs typeface="Calibri" panose="020F0502020204030204" pitchFamily="34" charset="0"/>
              </a:rPr>
              <a:t>What is the </a:t>
            </a:r>
            <a:r>
              <a:rPr lang="en-US" sz="1100" b="1" i="1" u="sng" dirty="0">
                <a:latin typeface="+mj-lt"/>
                <a:cs typeface="Calibri" panose="020F0502020204030204" pitchFamily="34" charset="0"/>
              </a:rPr>
              <a:t>racial or gender breakdown </a:t>
            </a:r>
            <a:r>
              <a:rPr lang="en-US" sz="1100" dirty="0">
                <a:latin typeface="+mj-lt"/>
                <a:cs typeface="Calibri" panose="020F0502020204030204" pitchFamily="34" charset="0"/>
              </a:rPr>
              <a:t>of the students that I typically send from my class for disciplinary actions?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latin typeface="+mj-lt"/>
                <a:cs typeface="Calibri" panose="020F0502020204030204" pitchFamily="34" charset="0"/>
              </a:rPr>
              <a:t>How often do I send the </a:t>
            </a:r>
            <a:r>
              <a:rPr lang="en-US" sz="1100" b="1" i="1" u="sng" dirty="0">
                <a:latin typeface="+mj-lt"/>
                <a:cs typeface="Calibri" panose="020F0502020204030204" pitchFamily="34" charset="0"/>
              </a:rPr>
              <a:t>same students </a:t>
            </a:r>
            <a:r>
              <a:rPr lang="en-US" sz="1100" dirty="0">
                <a:latin typeface="+mj-lt"/>
                <a:cs typeface="Calibri" panose="020F0502020204030204" pitchFamily="34" charset="0"/>
              </a:rPr>
              <a:t>for disciplinary actions?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latin typeface="+mj-lt"/>
                <a:cs typeface="Calibri" panose="020F0502020204030204" pitchFamily="34" charset="0"/>
              </a:rPr>
              <a:t>What </a:t>
            </a:r>
            <a:r>
              <a:rPr lang="en-US" sz="1100" b="1" i="1" u="sng" dirty="0">
                <a:latin typeface="+mj-lt"/>
                <a:cs typeface="Calibri" panose="020F0502020204030204" pitchFamily="34" charset="0"/>
              </a:rPr>
              <a:t>messages am I communicating</a:t>
            </a:r>
            <a:r>
              <a:rPr lang="en-US" sz="1100" dirty="0">
                <a:latin typeface="+mj-lt"/>
                <a:cs typeface="Calibri" panose="020F0502020204030204" pitchFamily="34" charset="0"/>
              </a:rPr>
              <a:t> to the </a:t>
            </a:r>
            <a:r>
              <a:rPr lang="en-US" sz="1100" b="1" i="1" u="sng" dirty="0">
                <a:latin typeface="+mj-lt"/>
                <a:cs typeface="Calibri" panose="020F0502020204030204" pitchFamily="34" charset="0"/>
              </a:rPr>
              <a:t>students</a:t>
            </a:r>
            <a:r>
              <a:rPr lang="en-US" sz="1100" dirty="0">
                <a:latin typeface="+mj-lt"/>
                <a:cs typeface="Calibri" panose="020F0502020204030204" pitchFamily="34" charset="0"/>
              </a:rPr>
              <a:t> who are the recipients of these actions?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latin typeface="+mj-lt"/>
                <a:cs typeface="Calibri" panose="020F0502020204030204" pitchFamily="34" charset="0"/>
              </a:rPr>
              <a:t>What messages am I communicating to their </a:t>
            </a:r>
            <a:r>
              <a:rPr lang="en-US" sz="1100" b="1" i="1" u="sng" dirty="0">
                <a:latin typeface="+mj-lt"/>
                <a:cs typeface="Calibri" panose="020F0502020204030204" pitchFamily="34" charset="0"/>
              </a:rPr>
              <a:t>classmates</a:t>
            </a:r>
            <a:r>
              <a:rPr lang="en-US" sz="1100" dirty="0">
                <a:latin typeface="+mj-lt"/>
                <a:cs typeface="Calibri" panose="020F0502020204030204" pitchFamily="34" charset="0"/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latin typeface="+mj-lt"/>
                <a:cs typeface="Calibri" panose="020F0502020204030204" pitchFamily="34" charset="0"/>
              </a:rPr>
              <a:t>Is the behavior of my students </a:t>
            </a:r>
            <a:r>
              <a:rPr lang="en-US" sz="1100" b="1" i="1" u="sng" dirty="0">
                <a:latin typeface="+mj-lt"/>
                <a:cs typeface="Calibri" panose="020F0502020204030204" pitchFamily="34" charset="0"/>
              </a:rPr>
              <a:t>getting better</a:t>
            </a:r>
            <a:r>
              <a:rPr lang="en-US" sz="1100" dirty="0">
                <a:latin typeface="+mj-lt"/>
                <a:cs typeface="Calibri" panose="020F0502020204030204" pitchFamily="34" charset="0"/>
              </a:rPr>
              <a:t>? How do I know? If it is not getting better, why not?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latin typeface="+mj-lt"/>
                <a:cs typeface="Calibri" panose="020F0502020204030204" pitchFamily="34" charset="0"/>
              </a:rPr>
              <a:t>Do I dispense disciplinary referrals </a:t>
            </a:r>
            <a:r>
              <a:rPr lang="en-US" sz="1100" b="1" i="1" u="sng" dirty="0">
                <a:latin typeface="+mj-lt"/>
                <a:cs typeface="Calibri" panose="020F0502020204030204" pitchFamily="34" charset="0"/>
              </a:rPr>
              <a:t>fairly</a:t>
            </a:r>
            <a:r>
              <a:rPr lang="en-US" sz="1100" dirty="0">
                <a:latin typeface="+mj-lt"/>
                <a:cs typeface="Calibri" panose="020F0502020204030204" pitchFamily="34" charset="0"/>
              </a:rPr>
              <a:t> on the basis of race and gender?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latin typeface="+mj-lt"/>
                <a:cs typeface="Calibri" panose="020F0502020204030204" pitchFamily="34" charset="0"/>
              </a:rPr>
              <a:t>Are disciplinary actions </a:t>
            </a:r>
            <a:r>
              <a:rPr lang="en-US" sz="1100" b="1" i="1" u="sng" dirty="0">
                <a:latin typeface="+mj-lt"/>
                <a:cs typeface="Calibri" panose="020F0502020204030204" pitchFamily="34" charset="0"/>
              </a:rPr>
              <a:t>therapeutic</a:t>
            </a:r>
            <a:r>
              <a:rPr lang="en-US" sz="1100" dirty="0">
                <a:latin typeface="+mj-lt"/>
                <a:cs typeface="Calibri" panose="020F0502020204030204" pitchFamily="34" charset="0"/>
              </a:rPr>
              <a:t> or simply </a:t>
            </a:r>
            <a:r>
              <a:rPr lang="en-US" sz="1100" b="1" i="1" u="sng" dirty="0">
                <a:latin typeface="+mj-lt"/>
                <a:cs typeface="Calibri" panose="020F0502020204030204" pitchFamily="34" charset="0"/>
              </a:rPr>
              <a:t>punitive</a:t>
            </a:r>
            <a:r>
              <a:rPr lang="en-US" sz="1100" dirty="0">
                <a:latin typeface="+mj-lt"/>
                <a:cs typeface="Calibri" panose="020F0502020204030204" pitchFamily="34" charset="0"/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latin typeface="+mj-lt"/>
                <a:cs typeface="Calibri" panose="020F0502020204030204" pitchFamily="34" charset="0"/>
              </a:rPr>
              <a:t>Do I distinguish </a:t>
            </a:r>
            <a:r>
              <a:rPr lang="en-US" sz="1100" b="1" i="1" u="sng" dirty="0">
                <a:latin typeface="+mj-lt"/>
                <a:cs typeface="Calibri" panose="020F0502020204030204" pitchFamily="34" charset="0"/>
              </a:rPr>
              <a:t>culturally specific behaviors </a:t>
            </a:r>
            <a:r>
              <a:rPr lang="en-US" sz="1100" dirty="0">
                <a:latin typeface="+mj-lt"/>
                <a:cs typeface="Calibri" panose="020F0502020204030204" pitchFamily="34" charset="0"/>
              </a:rPr>
              <a:t>from </a:t>
            </a:r>
            <a:r>
              <a:rPr lang="en-US" sz="1100" b="1" i="1" u="sng" dirty="0">
                <a:latin typeface="+mj-lt"/>
                <a:cs typeface="Calibri" panose="020F0502020204030204" pitchFamily="34" charset="0"/>
              </a:rPr>
              <a:t>behavioral inadequacies</a:t>
            </a:r>
            <a:r>
              <a:rPr lang="en-US" sz="1100" dirty="0">
                <a:latin typeface="+mj-lt"/>
                <a:cs typeface="Calibri" panose="020F0502020204030204" pitchFamily="34" charset="0"/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latin typeface="+mj-lt"/>
                <a:cs typeface="Calibri" panose="020F0502020204030204" pitchFamily="34" charset="0"/>
              </a:rPr>
              <a:t>If students have substantial behavioral differences, </a:t>
            </a:r>
            <a:r>
              <a:rPr lang="en-US" sz="1100" b="1" i="1" u="sng" dirty="0">
                <a:latin typeface="+mj-lt"/>
                <a:cs typeface="Calibri" panose="020F0502020204030204" pitchFamily="34" charset="0"/>
              </a:rPr>
              <a:t>have I taught them the skills </a:t>
            </a:r>
            <a:r>
              <a:rPr lang="en-US" sz="1100" dirty="0">
                <a:latin typeface="+mj-lt"/>
                <a:cs typeface="Calibri" panose="020F0502020204030204" pitchFamily="34" charset="0"/>
              </a:rPr>
              <a:t>that they need to know?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latin typeface="+mj-lt"/>
                <a:cs typeface="Calibri" panose="020F0502020204030204" pitchFamily="34" charset="0"/>
              </a:rPr>
              <a:t>Am I </a:t>
            </a:r>
            <a:r>
              <a:rPr lang="en-US" sz="1100" b="1" i="1" u="sng" dirty="0">
                <a:latin typeface="+mj-lt"/>
                <a:cs typeface="Calibri" panose="020F0502020204030204" pitchFamily="34" charset="0"/>
              </a:rPr>
              <a:t>punishing</a:t>
            </a:r>
            <a:r>
              <a:rPr lang="en-US" sz="1100" dirty="0">
                <a:latin typeface="+mj-lt"/>
                <a:cs typeface="Calibri" panose="020F0502020204030204" pitchFamily="34" charset="0"/>
              </a:rPr>
              <a:t> students for </a:t>
            </a:r>
            <a:r>
              <a:rPr lang="en-US" sz="1100" b="1" i="1" u="sng" dirty="0">
                <a:latin typeface="+mj-lt"/>
                <a:cs typeface="Calibri" panose="020F0502020204030204" pitchFamily="34" charset="0"/>
              </a:rPr>
              <a:t>my lack of skill in effective behavior management</a:t>
            </a:r>
            <a:r>
              <a:rPr lang="en-US" sz="1100" dirty="0">
                <a:latin typeface="+mj-lt"/>
                <a:cs typeface="Calibri" panose="020F0502020204030204" pitchFamily="34" charset="0"/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sz="1100" dirty="0">
                <a:latin typeface="+mj-lt"/>
                <a:cs typeface="Calibri" panose="020F0502020204030204" pitchFamily="34" charset="0"/>
              </a:rPr>
              <a:t>Do I punish students because of </a:t>
            </a:r>
            <a:r>
              <a:rPr lang="en-US" sz="1100" b="1" i="1" u="sng" dirty="0">
                <a:latin typeface="+mj-lt"/>
                <a:cs typeface="Calibri" panose="020F0502020204030204" pitchFamily="34" charset="0"/>
              </a:rPr>
              <a:t>my lack of skill in effective instruction</a:t>
            </a:r>
            <a:r>
              <a:rPr lang="en-US" sz="1100" dirty="0">
                <a:latin typeface="+mj-lt"/>
                <a:cs typeface="Calibri" panose="020F0502020204030204" pitchFamily="34" charset="0"/>
              </a:rPr>
              <a:t>?</a:t>
            </a:r>
          </a:p>
          <a:p>
            <a:pPr marL="0" indent="0">
              <a:lnSpc>
                <a:spcPct val="90000"/>
              </a:lnSpc>
              <a:buNone/>
            </a:pPr>
            <a:endParaRPr lang="en-US" sz="1400" dirty="0">
              <a:latin typeface="+mj-lt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000" dirty="0"/>
          </a:p>
          <a:p>
            <a:pPr marL="0" indent="0">
              <a:lnSpc>
                <a:spcPct val="90000"/>
              </a:lnSpc>
              <a:buNone/>
            </a:pPr>
            <a:endParaRPr lang="en-US" sz="1000" dirty="0"/>
          </a:p>
          <a:p>
            <a:pPr marL="0" indent="0">
              <a:lnSpc>
                <a:spcPct val="90000"/>
              </a:lnSpc>
              <a:buNone/>
            </a:pPr>
            <a:endParaRPr lang="en-US" sz="1000" dirty="0"/>
          </a:p>
          <a:p>
            <a:pPr>
              <a:lnSpc>
                <a:spcPct val="90000"/>
              </a:lnSpc>
            </a:pPr>
            <a:endParaRPr lang="en-US" sz="10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976F2C3-355B-483B-B022-2AB213B841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38"/>
          <a:stretch/>
        </p:blipFill>
        <p:spPr>
          <a:xfrm>
            <a:off x="61940" y="1460500"/>
            <a:ext cx="3154079" cy="402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85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423CA5-E2E1-4789-B759-9906C1C940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3495094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495095" y="-3"/>
            <a:ext cx="792559" cy="6858001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3AF975-77AC-4D5E-B179-79C337596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886" y="224592"/>
            <a:ext cx="3152284" cy="689808"/>
          </a:xfrm>
        </p:spPr>
        <p:txBody>
          <a:bodyPr anchor="ctr">
            <a:no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Common Beliefs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FB9392-9BB0-45B2-9BAD-EA01022B7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488" y="990601"/>
            <a:ext cx="3328682" cy="564280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90000"/>
              </a:lnSpc>
            </a:pPr>
            <a:r>
              <a:rPr lang="en-US" sz="5600" b="1" u="sng" dirty="0">
                <a:solidFill>
                  <a:schemeClr val="bg1"/>
                </a:solidFill>
              </a:rPr>
              <a:t>Materials</a:t>
            </a:r>
            <a:endParaRPr lang="en-US" sz="5600" dirty="0">
              <a:solidFill>
                <a:schemeClr val="bg1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4800" dirty="0">
                <a:solidFill>
                  <a:schemeClr val="bg1"/>
                </a:solidFill>
              </a:rPr>
              <a:t>Common Beliefs Survey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4800" dirty="0">
                <a:solidFill>
                  <a:schemeClr val="bg1"/>
                </a:solidFill>
              </a:rPr>
              <a:t>Common Beliefs Background Information with Questions to Consider Sheet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4800" dirty="0">
                <a:solidFill>
                  <a:schemeClr val="bg1"/>
                </a:solidFill>
              </a:rPr>
              <a:t>SAMPLE Action Steps Sheet (use as a resource)</a:t>
            </a:r>
          </a:p>
          <a:p>
            <a:pPr>
              <a:lnSpc>
                <a:spcPct val="90000"/>
              </a:lnSpc>
            </a:pPr>
            <a:r>
              <a:rPr lang="en-US" sz="5600" b="1" u="sng" dirty="0">
                <a:solidFill>
                  <a:schemeClr val="bg1"/>
                </a:solidFill>
              </a:rPr>
              <a:t>Group Activity</a:t>
            </a:r>
            <a:endParaRPr lang="en-US" sz="4800" dirty="0">
              <a:solidFill>
                <a:schemeClr val="bg1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4800" dirty="0">
                <a:solidFill>
                  <a:schemeClr val="bg1"/>
                </a:solidFill>
              </a:rPr>
              <a:t>Calculate Average (add each members’ rating of belief statement/# of group members) 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4800" dirty="0">
                <a:solidFill>
                  <a:schemeClr val="bg1"/>
                </a:solidFill>
              </a:rPr>
              <a:t>Each Group Member Shares Rating of Belief Statement and “Why You Feel This Way”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4800" dirty="0">
                <a:solidFill>
                  <a:schemeClr val="bg1"/>
                </a:solidFill>
              </a:rPr>
              <a:t>Read and Discuss “Common Beliefs Background Information” and “Questions to Consider” Sheet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4800" dirty="0">
                <a:solidFill>
                  <a:schemeClr val="bg1"/>
                </a:solidFill>
              </a:rPr>
              <a:t>Identify At Least One Related “Action Step” that Might Help You and Others Better Serve Racially and Ethnically Diverse Students (Use </a:t>
            </a:r>
            <a:r>
              <a:rPr lang="en-US" sz="4800" u="sng" dirty="0">
                <a:solidFill>
                  <a:schemeClr val="bg1"/>
                </a:solidFill>
              </a:rPr>
              <a:t>SAMPLE</a:t>
            </a:r>
            <a:r>
              <a:rPr lang="en-US" sz="4800" dirty="0">
                <a:solidFill>
                  <a:schemeClr val="bg1"/>
                </a:solidFill>
              </a:rPr>
              <a:t> Action Steps Sheet for Ideas)</a:t>
            </a:r>
          </a:p>
          <a:p>
            <a:pPr>
              <a:lnSpc>
                <a:spcPct val="90000"/>
              </a:lnSpc>
            </a:pPr>
            <a:r>
              <a:rPr lang="en-US" sz="5600" b="1" u="sng" dirty="0">
                <a:solidFill>
                  <a:schemeClr val="bg1"/>
                </a:solidFill>
              </a:rPr>
              <a:t>Share</a:t>
            </a:r>
            <a:r>
              <a:rPr lang="en-US" sz="5600" b="1" dirty="0">
                <a:solidFill>
                  <a:schemeClr val="bg1"/>
                </a:solidFill>
              </a:rPr>
              <a:t> </a:t>
            </a:r>
            <a:endParaRPr lang="en-US" sz="4800" dirty="0">
              <a:solidFill>
                <a:schemeClr val="bg1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4800" dirty="0">
                <a:solidFill>
                  <a:schemeClr val="bg1"/>
                </a:solidFill>
              </a:rPr>
              <a:t>Common Beliefs Statement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4800" dirty="0">
                <a:solidFill>
                  <a:schemeClr val="bg1"/>
                </a:solidFill>
              </a:rPr>
              <a:t>Average Rating for Group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4800" dirty="0">
                <a:solidFill>
                  <a:schemeClr val="bg1"/>
                </a:solidFill>
              </a:rPr>
              <a:t>Brief Synopsis of Group Discussion and Comments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4800" dirty="0">
                <a:solidFill>
                  <a:schemeClr val="bg1"/>
                </a:solidFill>
              </a:rPr>
              <a:t>Action Step </a:t>
            </a:r>
          </a:p>
          <a:p>
            <a:pPr>
              <a:lnSpc>
                <a:spcPct val="90000"/>
              </a:lnSpc>
            </a:pPr>
            <a:endParaRPr lang="en-US" sz="43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BCE78E-0D4D-4F5A-9EB3-02F008B63E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600200"/>
            <a:ext cx="3024453" cy="4272677"/>
          </a:xfrm>
          <a:prstGeom prst="rect">
            <a:avLst/>
          </a:prstGeom>
        </p:spPr>
      </p:pic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816772" y="4013200"/>
            <a:ext cx="336549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463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965032" y="0"/>
            <a:ext cx="9144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599781" y="3681413"/>
            <a:ext cx="3572669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93473" y="-8467"/>
            <a:ext cx="2255512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947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06616" y="3048000"/>
            <a:ext cx="2444750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08241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86115" y="3589867"/>
            <a:ext cx="1362870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11615" y="-8467"/>
            <a:ext cx="5332385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Online Media 3" title="My Culturally Responsive Classroom">
            <a:hlinkClick r:id="" action="ppaction://media"/>
            <a:extLst>
              <a:ext uri="{FF2B5EF4-FFF2-40B4-BE49-F238E27FC236}">
                <a16:creationId xmlns:a16="http://schemas.microsoft.com/office/drawing/2014/main" id="{A1D3080D-1EF0-4E07-95BF-D46B0CB0BB5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30468" y="152400"/>
            <a:ext cx="877523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706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BF273-0C24-49AB-97EF-EF2A980D2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09600"/>
            <a:ext cx="6447501" cy="1320800"/>
          </a:xfrm>
        </p:spPr>
        <p:txBody>
          <a:bodyPr anchor="t">
            <a:normAutofit/>
          </a:bodyPr>
          <a:lstStyle/>
          <a:p>
            <a:r>
              <a:rPr lang="en-US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5852E-EAC0-4B72-B10C-D8BCD7729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2215" y="1371600"/>
            <a:ext cx="2639185" cy="5105399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100" dirty="0"/>
              <a:t>Video</a:t>
            </a:r>
            <a:endParaRPr lang="en-US" sz="11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100" u="sng" dirty="0">
                <a:solidFill>
                  <a:schemeClr val="tx1"/>
                </a:solidFill>
              </a:rPr>
              <a:t>Putting the Pieces of the Puzzle Together: Creating Culturally Responsive Learning Environment </a:t>
            </a:r>
            <a:r>
              <a:rPr lang="en-US" sz="1100" dirty="0">
                <a:solidFill>
                  <a:schemeClr val="tx1"/>
                </a:solidFill>
              </a:rPr>
              <a:t>by Michael Henley</a:t>
            </a:r>
            <a:endParaRPr lang="en-US" sz="11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1100" dirty="0"/>
              <a:t>Articles</a:t>
            </a:r>
            <a:endParaRPr lang="en-US" sz="1100" dirty="0">
              <a:solidFill>
                <a:schemeClr val="tx1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>
              <a:lnSpc>
                <a:spcPct val="90000"/>
              </a:lnSpc>
            </a:pPr>
            <a:r>
              <a:rPr lang="en-US" sz="11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https://study.com/academy/lesson/culturally-relevant-teaching-strategies-definition-quiz.html</a:t>
            </a:r>
            <a:endParaRPr lang="en-US" sz="1100" dirty="0"/>
          </a:p>
          <a:p>
            <a:pPr>
              <a:lnSpc>
                <a:spcPct val="90000"/>
              </a:lnSpc>
            </a:pPr>
            <a:r>
              <a:rPr lang="en-US" sz="1100" i="1" dirty="0"/>
              <a:t>C.A.R.E.: Strategies for Closing the Achievement Gaps,</a:t>
            </a:r>
            <a:r>
              <a:rPr lang="en-US" sz="1100" dirty="0"/>
              <a:t> NEA Human and Civil Rights, can be downloaded at </a:t>
            </a:r>
            <a:r>
              <a:rPr lang="en-US" sz="1100" dirty="0">
                <a:hlinkClick r:id="rId4"/>
              </a:rPr>
              <a:t>http://www.nea.org/teachexperience/careguide.html</a:t>
            </a:r>
            <a:endParaRPr lang="en-US" sz="1100" dirty="0"/>
          </a:p>
          <a:p>
            <a:pPr>
              <a:lnSpc>
                <a:spcPct val="90000"/>
              </a:lnSpc>
            </a:pPr>
            <a:r>
              <a:rPr lang="en-US" sz="1100" i="1" dirty="0"/>
              <a:t>Minority Community Outreach</a:t>
            </a:r>
            <a:r>
              <a:rPr lang="en-US" sz="1100" dirty="0"/>
              <a:t> Get news, event listings, and activity ideas for closing the achievement gaps from NEA's newly redesigned </a:t>
            </a:r>
            <a:r>
              <a:rPr lang="en-US" sz="1100" dirty="0">
                <a:hlinkClick r:id="rId5"/>
              </a:rPr>
              <a:t>Minority Community Outreach website.</a:t>
            </a:r>
            <a:endParaRPr lang="en-US" sz="1100" dirty="0"/>
          </a:p>
          <a:p>
            <a:pPr>
              <a:lnSpc>
                <a:spcPct val="90000"/>
              </a:lnSpc>
            </a:pPr>
            <a:r>
              <a:rPr lang="en-US" sz="1100" dirty="0">
                <a:hlinkClick r:id="rId6"/>
              </a:rPr>
              <a:t>http://www.ascd.org/ascd-express/vol10/1019-mayes.aspx</a:t>
            </a:r>
            <a:endParaRPr lang="en-US" sz="1100" dirty="0"/>
          </a:p>
          <a:p>
            <a:pPr>
              <a:lnSpc>
                <a:spcPct val="90000"/>
              </a:lnSpc>
            </a:pPr>
            <a:r>
              <a:rPr lang="en-US" sz="1100" dirty="0">
                <a:hlinkClick r:id="rId7"/>
              </a:rPr>
              <a:t>http://www.ascd.org/publications/books/111022/chapters/Culturally-Responsive-Instruction.aspx</a:t>
            </a:r>
            <a:endParaRPr lang="en-US" sz="1100" dirty="0"/>
          </a:p>
          <a:p>
            <a:pPr>
              <a:lnSpc>
                <a:spcPct val="90000"/>
              </a:lnSpc>
            </a:pPr>
            <a:r>
              <a:rPr lang="en-US" sz="1100" dirty="0">
                <a:hlinkClick r:id="rId8"/>
              </a:rPr>
              <a:t>http://www.ascd.org/ascd-express/vol6/616-cox.aspx</a:t>
            </a:r>
            <a:endParaRPr lang="en-US" sz="1100" dirty="0"/>
          </a:p>
          <a:p>
            <a:pPr>
              <a:lnSpc>
                <a:spcPct val="90000"/>
              </a:lnSpc>
            </a:pPr>
            <a:r>
              <a:rPr lang="en-US" sz="1100" dirty="0">
                <a:hlinkClick r:id="rId9"/>
              </a:rPr>
              <a:t>http://www.ascd.org/publications/books/110004/chapters/Cultural-Congruence-in-Instruction.aspx</a:t>
            </a:r>
            <a:r>
              <a:rPr lang="en-US" sz="1100" dirty="0"/>
              <a:t>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100" dirty="0"/>
              <a:t>Books</a:t>
            </a:r>
          </a:p>
          <a:p>
            <a:pPr>
              <a:lnSpc>
                <a:spcPct val="90000"/>
              </a:lnSpc>
            </a:pPr>
            <a:r>
              <a:rPr lang="en-US" sz="1100" i="1" dirty="0"/>
              <a:t>Cultural Competence: A Primer for Educators</a:t>
            </a:r>
            <a:r>
              <a:rPr lang="en-US" sz="1100" dirty="0"/>
              <a:t>, Jerry V. Diller and Jean Moule, Thomson Wadsworth</a:t>
            </a:r>
          </a:p>
          <a:p>
            <a:pPr>
              <a:lnSpc>
                <a:spcPct val="90000"/>
              </a:lnSpc>
            </a:pPr>
            <a:r>
              <a:rPr lang="en-US" sz="1100" i="1" dirty="0"/>
              <a:t>Teaching About Asian Pacific Americans,</a:t>
            </a:r>
            <a:r>
              <a:rPr lang="en-US" sz="1100" dirty="0"/>
              <a:t> Edith Wen-Chu Chen and Glenn </a:t>
            </a:r>
            <a:r>
              <a:rPr lang="en-US" sz="1100" dirty="0" err="1"/>
              <a:t>Omatsu</a:t>
            </a:r>
            <a:r>
              <a:rPr lang="en-US" sz="1100" dirty="0"/>
              <a:t>, Rowman &amp; Littlefield Publishers, Inc., </a:t>
            </a:r>
          </a:p>
          <a:p>
            <a:pPr marL="0" indent="0">
              <a:lnSpc>
                <a:spcPct val="90000"/>
              </a:lnSpc>
              <a:buNone/>
            </a:pPr>
            <a:endParaRPr lang="en-US" sz="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D0CA5E-AF76-4FD1-960F-FAF101990AD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6644" r="13682" b="-2"/>
          <a:stretch/>
        </p:blipFill>
        <p:spPr>
          <a:xfrm>
            <a:off x="511372" y="1600200"/>
            <a:ext cx="4067572" cy="398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55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CDD74-26BB-465A-9990-9BE595507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985CC-5F1C-4DA9-B1C5-E2032CD75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219200"/>
            <a:ext cx="6347714" cy="56388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3600" dirty="0"/>
              <a:t>Acquah, E. O. &amp; </a:t>
            </a:r>
            <a:r>
              <a:rPr lang="en-US" sz="3600" dirty="0" err="1"/>
              <a:t>Commins</a:t>
            </a:r>
            <a:r>
              <a:rPr lang="en-US" sz="3600" dirty="0"/>
              <a:t>, N. L. (2013). Pre-service teachers’ beliefs and knowledge about multiculturalism. </a:t>
            </a:r>
            <a:r>
              <a:rPr lang="en-US" sz="3600" i="1" dirty="0"/>
              <a:t>European 	Journal of Teacher Education</a:t>
            </a:r>
            <a:r>
              <a:rPr lang="en-US" sz="3600" dirty="0"/>
              <a:t>, </a:t>
            </a:r>
            <a:r>
              <a:rPr lang="en-US" sz="3600" i="1" dirty="0"/>
              <a:t>36(4)</a:t>
            </a:r>
            <a:r>
              <a:rPr lang="en-US" sz="3600" dirty="0"/>
              <a:t>, 445-463. </a:t>
            </a:r>
            <a:r>
              <a:rPr lang="en-US" sz="3600" dirty="0" err="1"/>
              <a:t>doi</a:t>
            </a:r>
            <a:r>
              <a:rPr lang="en-US" sz="3600" dirty="0"/>
              <a:t>: 10.1080/02619768.2013.787593</a:t>
            </a:r>
          </a:p>
          <a:p>
            <a:pPr marL="0" indent="0">
              <a:buNone/>
            </a:pPr>
            <a:r>
              <a:rPr lang="en-US" sz="3600" dirty="0" err="1"/>
              <a:t>Chiner</a:t>
            </a:r>
            <a:r>
              <a:rPr lang="en-US" sz="3600" dirty="0"/>
              <a:t>, E., Cardona-</a:t>
            </a:r>
            <a:r>
              <a:rPr lang="en-US" sz="3600" dirty="0" err="1"/>
              <a:t>Moltó</a:t>
            </a:r>
            <a:r>
              <a:rPr lang="en-US" sz="3600" dirty="0"/>
              <a:t>, M.,C., &amp; Puerta, J. M. G. (2015). Teachers' beliefs about diversity: An analysis from a 	personal and professional perspective.</a:t>
            </a:r>
            <a:r>
              <a:rPr lang="en-US" sz="3600" i="1" dirty="0"/>
              <a:t> Journal of New Approaches in Educational Research, 4</a:t>
            </a:r>
            <a:r>
              <a:rPr lang="en-US" sz="3600" dirty="0"/>
              <a:t>(1), 18-	24A.</a:t>
            </a:r>
          </a:p>
          <a:p>
            <a:pPr marL="0" indent="0">
              <a:buNone/>
            </a:pPr>
            <a:r>
              <a:rPr lang="en-US" sz="3600" dirty="0" err="1"/>
              <a:t>Dedeoglu</a:t>
            </a:r>
            <a:r>
              <a:rPr lang="en-US" sz="3600" dirty="0"/>
              <a:t>, H. &amp; </a:t>
            </a:r>
            <a:r>
              <a:rPr lang="en-US" sz="3600" dirty="0" err="1"/>
              <a:t>Lamme</a:t>
            </a:r>
            <a:r>
              <a:rPr lang="en-US" sz="3600" dirty="0"/>
              <a:t>, L.L. (2011). Selected demographics, attitudes, and beliefs about diversity of preservice 	teachers. </a:t>
            </a:r>
            <a:r>
              <a:rPr lang="en-US" sz="3600" i="1" dirty="0"/>
              <a:t>Education and Urban Society 43(4), </a:t>
            </a:r>
            <a:r>
              <a:rPr lang="en-US" sz="3600" dirty="0"/>
              <a:t>468-485. </a:t>
            </a:r>
            <a:r>
              <a:rPr lang="en-US" sz="3600" dirty="0" err="1"/>
              <a:t>doi</a:t>
            </a:r>
            <a:r>
              <a:rPr lang="en-US" sz="3600" dirty="0"/>
              <a:t>: 10.1177/0013124510380718</a:t>
            </a:r>
          </a:p>
          <a:p>
            <a:pPr marL="0" indent="0">
              <a:buNone/>
            </a:pPr>
            <a:r>
              <a:rPr lang="en-US" sz="3600" dirty="0" err="1"/>
              <a:t>Delpit</a:t>
            </a:r>
            <a:r>
              <a:rPr lang="en-US" sz="3600" dirty="0"/>
              <a:t>, L. (2006). </a:t>
            </a:r>
            <a:r>
              <a:rPr lang="en-US" sz="3600" i="1" dirty="0"/>
              <a:t>Other people’s children: cultural conflict in the classroom. </a:t>
            </a:r>
            <a:r>
              <a:rPr lang="en-US" sz="3600" dirty="0"/>
              <a:t>New Press.</a:t>
            </a:r>
          </a:p>
          <a:p>
            <a:pPr marL="0" indent="0">
              <a:buNone/>
            </a:pPr>
            <a:r>
              <a:rPr lang="en-US" sz="3600" dirty="0"/>
              <a:t>Gay, G. (2002). </a:t>
            </a:r>
            <a:r>
              <a:rPr lang="en-US" sz="3600" i="1" dirty="0"/>
              <a:t>Culturally responsive teaching</a:t>
            </a:r>
            <a:r>
              <a:rPr lang="en-US" sz="3600" dirty="0"/>
              <a:t>. New York: Teachers College Press.</a:t>
            </a:r>
          </a:p>
          <a:p>
            <a:pPr marL="0" indent="0">
              <a:buNone/>
            </a:pPr>
            <a:r>
              <a:rPr lang="en-US" sz="3600" u="sng" dirty="0">
                <a:hlinkClick r:id="rId3"/>
              </a:rPr>
              <a:t>http://www.freepatentsonline.com/article/Exceptional-Children/176370871.html</a:t>
            </a:r>
            <a:endParaRPr lang="en-US" sz="3600" dirty="0"/>
          </a:p>
          <a:p>
            <a:pPr marL="0" indent="0">
              <a:buNone/>
            </a:pPr>
            <a:r>
              <a:rPr lang="en-US" sz="3600" u="sng" dirty="0">
                <a:hlinkClick r:id="rId4"/>
              </a:rPr>
              <a:t>http://www.nea.org/tools/30402.htm</a:t>
            </a:r>
            <a:endParaRPr lang="en-US" sz="3600" dirty="0"/>
          </a:p>
          <a:p>
            <a:pPr marL="0" indent="0">
              <a:buNone/>
            </a:pPr>
            <a:r>
              <a:rPr lang="en-US" sz="3600" dirty="0"/>
              <a:t>Jackson III, J.W., </a:t>
            </a:r>
            <a:r>
              <a:rPr lang="en-US" sz="3600" i="1" dirty="0"/>
              <a:t>“Cultural Disconnect!” 5 Adult Characteristics that Promote Negative Student Behavior # 67.</a:t>
            </a:r>
            <a:endParaRPr lang="en-US" sz="3600" dirty="0"/>
          </a:p>
          <a:p>
            <a:pPr marL="0" indent="0">
              <a:buNone/>
            </a:pPr>
            <a:r>
              <a:rPr lang="en-US" sz="3600" dirty="0" err="1"/>
              <a:t>Kalyanpur</a:t>
            </a:r>
            <a:r>
              <a:rPr lang="en-US" sz="3600" dirty="0"/>
              <a:t>, M. (2003). A challenge to professionals: Developing cultural reciprocity with culturally diverse families. 	</a:t>
            </a:r>
            <a:r>
              <a:rPr lang="en-US" sz="3600" i="1" dirty="0"/>
              <a:t>Focal Point, 17</a:t>
            </a:r>
            <a:r>
              <a:rPr lang="en-US" sz="3600" dirty="0"/>
              <a:t>(1), 1–6.</a:t>
            </a:r>
          </a:p>
          <a:p>
            <a:pPr marL="0" indent="0">
              <a:buNone/>
            </a:pPr>
            <a:r>
              <a:rPr lang="en-US" sz="3600" dirty="0"/>
              <a:t>Pang, V.O., Stein, R., Gomez, M., </a:t>
            </a:r>
            <a:r>
              <a:rPr lang="en-US" sz="3600" dirty="0" err="1"/>
              <a:t>Matas</a:t>
            </a:r>
            <a:r>
              <a:rPr lang="en-US" sz="3600" dirty="0"/>
              <a:t>, A., &amp; </a:t>
            </a:r>
            <a:r>
              <a:rPr lang="en-US" sz="3600" dirty="0" err="1"/>
              <a:t>Shimogori</a:t>
            </a:r>
            <a:r>
              <a:rPr lang="en-US" sz="3600" dirty="0"/>
              <a:t>, Y. (2011). Cultural competencies: Essential elements of 	caring-centered 	multicultural education. </a:t>
            </a:r>
            <a:r>
              <a:rPr lang="en-US" sz="3600" i="1" dirty="0"/>
              <a:t>Action in Teacher Education, 33, </a:t>
            </a:r>
            <a:r>
              <a:rPr lang="en-US" sz="3600" dirty="0"/>
              <a:t>560-574. 	doi:10.1080/01626620.2011.627050 </a:t>
            </a:r>
          </a:p>
          <a:p>
            <a:pPr marL="0" indent="0">
              <a:buNone/>
            </a:pPr>
            <a:r>
              <a:rPr lang="en-US" sz="3600" dirty="0" err="1"/>
              <a:t>Sleeter</a:t>
            </a:r>
            <a:r>
              <a:rPr lang="en-US" sz="3600" dirty="0"/>
              <a:t>, C. E. (2011a). An agenda to strengthen culturally responsive pedagogy. </a:t>
            </a:r>
            <a:r>
              <a:rPr lang="en-US" sz="3600" i="1" dirty="0"/>
              <a:t>English Teaching: Practice and 	Critique, 19(2),</a:t>
            </a:r>
            <a:r>
              <a:rPr lang="en-US" sz="3600" dirty="0"/>
              <a:t> 7-23.</a:t>
            </a:r>
          </a:p>
          <a:p>
            <a:pPr marL="0" indent="0">
              <a:buNone/>
            </a:pPr>
            <a:r>
              <a:rPr lang="en-US" sz="3600" dirty="0" err="1"/>
              <a:t>Sleeter</a:t>
            </a:r>
            <a:r>
              <a:rPr lang="en-US" sz="3600" dirty="0"/>
              <a:t>, C. E. (2012). Confronting marginalization of culturally responsive pedagogy. </a:t>
            </a:r>
            <a:r>
              <a:rPr lang="en-US" sz="3600" i="1" dirty="0"/>
              <a:t>Urban Education, 47(3),</a:t>
            </a:r>
            <a:r>
              <a:rPr lang="en-US" sz="3600" dirty="0"/>
              <a:t> 562-584. 	</a:t>
            </a:r>
            <a:r>
              <a:rPr lang="en-US" sz="3600" dirty="0" err="1"/>
              <a:t>doi</a:t>
            </a:r>
            <a:r>
              <a:rPr lang="en-US" sz="3600" dirty="0"/>
              <a:t>: 10.1177/0042085911431472</a:t>
            </a:r>
          </a:p>
          <a:p>
            <a:pPr marL="0" indent="0">
              <a:buNone/>
            </a:pPr>
            <a:r>
              <a:rPr lang="en-US" sz="3600" dirty="0" err="1"/>
              <a:t>Vanderford</a:t>
            </a:r>
            <a:r>
              <a:rPr lang="en-US" sz="3600" dirty="0"/>
              <a:t>, R.A. &amp; Oakley, N. (2018). </a:t>
            </a:r>
            <a:r>
              <a:rPr lang="en-US" sz="3600" i="1" dirty="0"/>
              <a:t>2018 Assessment results: Mississippi academic program</a:t>
            </a:r>
            <a:r>
              <a:rPr lang="en-US" sz="3600" dirty="0"/>
              <a:t>, Mississippi Department 	of Education </a:t>
            </a:r>
            <a:r>
              <a:rPr lang="en-US" sz="3600" u="sng" dirty="0">
                <a:hlinkClick r:id="rId5"/>
              </a:rPr>
              <a:t>https://www.mdek12.org/sites/default/files/Offices/MDE/OEA/OPR/2018/2018-MAAP-Results-	Presentation.pdf</a:t>
            </a:r>
            <a:r>
              <a:rPr lang="en-US" sz="3600" dirty="0"/>
              <a:t>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671913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B0F0F-A665-4ADC-AEF9-1CBD2BD91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Contact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AC734-9977-4797-9DB8-2428F18D41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Regina Watts Lewis, Ph.D.</a:t>
            </a:r>
          </a:p>
          <a:p>
            <a:pPr marL="0" indent="0" algn="ctr">
              <a:buNone/>
            </a:pPr>
            <a:r>
              <a:rPr lang="en-US" dirty="0">
                <a:hlinkClick r:id="rId3"/>
              </a:rPr>
              <a:t>rewatts@harrison.k12.ms.us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228-539-5957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Elizabeth Arnold</a:t>
            </a:r>
          </a:p>
          <a:p>
            <a:pPr marL="0" indent="0" algn="ctr">
              <a:buNone/>
            </a:pPr>
            <a:r>
              <a:rPr lang="en-US" dirty="0">
                <a:hlinkClick r:id="rId4"/>
              </a:rPr>
              <a:t>earnold@harrison.k12.ms.us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228-539-5956</a:t>
            </a:r>
          </a:p>
        </p:txBody>
      </p:sp>
    </p:spTree>
    <p:extLst>
      <p:ext uri="{BB962C8B-B14F-4D97-AF65-F5344CB8AC3E}">
        <p14:creationId xmlns:p14="http://schemas.microsoft.com/office/powerpoint/2010/main" val="198609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8E2EB503-A017-4457-A105-53638C97D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66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57" name="Content Placeholder 4" descr="A group of people standing in front of a crowd&#10;&#10;Description automatically generated">
            <a:extLst>
              <a:ext uri="{FF2B5EF4-FFF2-40B4-BE49-F238E27FC236}">
                <a16:creationId xmlns:a16="http://schemas.microsoft.com/office/drawing/2014/main" id="{445CCC22-3568-4F50-A780-8FD290BAE1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6111" r="5022"/>
          <a:stretch/>
        </p:blipFill>
        <p:spPr>
          <a:xfrm>
            <a:off x="20" y="-1"/>
            <a:ext cx="9141598" cy="68664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71E90D-7EBD-477C-86CE-1E418A89F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732" y="1415459"/>
            <a:ext cx="4622268" cy="13208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800" dirty="0">
                <a:solidFill>
                  <a:schemeClr val="tx1"/>
                </a:solidFill>
              </a:rPr>
              <a:t>Thank You!</a:t>
            </a:r>
            <a:br>
              <a:rPr lang="en-US" sz="3800" dirty="0">
                <a:solidFill>
                  <a:schemeClr val="tx1"/>
                </a:solidFill>
              </a:rPr>
            </a:br>
            <a:endParaRPr lang="en-US" sz="3800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90F901-FD55-4D7A-A00E-F2E7977A2C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81" r="7608" b="1"/>
          <a:stretch/>
        </p:blipFill>
        <p:spPr>
          <a:xfrm>
            <a:off x="5653278" y="1389160"/>
            <a:ext cx="3008122" cy="32850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9C16F8-F794-4982-9245-7D107B0A74C4}"/>
              </a:ext>
            </a:extLst>
          </p:cNvPr>
          <p:cNvSpPr txBox="1"/>
          <p:nvPr/>
        </p:nvSpPr>
        <p:spPr>
          <a:xfrm>
            <a:off x="6744808" y="6666409"/>
            <a:ext cx="239681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://sites.tufts.edu/hhslnews/tag/graduation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6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9464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3C69A0-C200-433D-96E9-7804A9449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733838" y="2724438"/>
            <a:ext cx="5791200" cy="1561524"/>
          </a:xfrm>
        </p:spPr>
        <p:txBody>
          <a:bodyPr anchor="ctr">
            <a:normAutofit/>
          </a:bodyPr>
          <a:lstStyle/>
          <a:p>
            <a:pPr algn="ctr"/>
            <a:r>
              <a:rPr lang="en-US" sz="5400" dirty="0"/>
              <a:t>Session Outline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96950" y="-8467"/>
            <a:ext cx="3575050" cy="6866467"/>
            <a:chOff x="7425267" y="-8467"/>
            <a:chExt cx="4766733" cy="6866467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4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6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7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8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9" name="Isosceles Triangle 58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3289" y="0"/>
            <a:ext cx="4660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96D0D6E-7A7F-45C2-A613-E71C743CE4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5910476"/>
              </p:ext>
            </p:extLst>
          </p:nvPr>
        </p:nvGraphicFramePr>
        <p:xfrm>
          <a:off x="1676401" y="-457200"/>
          <a:ext cx="7467600" cy="731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4245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7571D-062A-4588-B070-139413A38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152400"/>
            <a:ext cx="6347713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dirty="0"/>
              <a:t>Common Beliefs Survey</a:t>
            </a:r>
            <a:br>
              <a:rPr lang="en-US" sz="2000" i="1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22C56-A8D1-4F2F-A4F1-DFD45EB27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609600"/>
            <a:ext cx="6576313" cy="6248400"/>
          </a:xfrm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r>
              <a:rPr lang="en-US" sz="3200" dirty="0"/>
              <a:t>1. I don’t think of my students in terms of their race or ethnicity. I am color blind when it comes to my teaching.</a:t>
            </a:r>
            <a:r>
              <a:rPr lang="en-US" sz="3200" i="1" dirty="0"/>
              <a:t> </a:t>
            </a:r>
            <a:endParaRPr lang="en-US" sz="3200" dirty="0"/>
          </a:p>
          <a:p>
            <a:pPr marL="0" indent="0">
              <a:buNone/>
            </a:pPr>
            <a:r>
              <a:rPr lang="en-US" sz="3200" i="1" dirty="0"/>
              <a:t>First Thoughts:   </a:t>
            </a:r>
            <a:r>
              <a:rPr lang="en-US" sz="3200" b="1" dirty="0"/>
              <a:t>Agree Strongly   	 Neither Agree Nor Disagree     Disagree Strongly</a:t>
            </a:r>
          </a:p>
          <a:p>
            <a:pPr marL="0" indent="0">
              <a:buNone/>
            </a:pPr>
            <a:r>
              <a:rPr lang="en-US" sz="3200" i="1" dirty="0"/>
              <a:t>		        1	      2		 3		 4	5</a:t>
            </a:r>
          </a:p>
          <a:p>
            <a:pPr marL="0" indent="0">
              <a:buNone/>
            </a:pPr>
            <a:r>
              <a:rPr lang="en-US" sz="3200" i="1" dirty="0"/>
              <a:t>Why I feel this way:___________________________________________________________________________</a:t>
            </a:r>
          </a:p>
          <a:p>
            <a:pPr marL="0" indent="0">
              <a:buNone/>
            </a:pPr>
            <a:r>
              <a:rPr lang="en-US" sz="3200" i="1" dirty="0"/>
              <a:t>____________________________________________________________________________________________</a:t>
            </a:r>
          </a:p>
          <a:p>
            <a:pPr marL="0" lvl="0" indent="0">
              <a:buNone/>
            </a:pPr>
            <a:r>
              <a:rPr lang="en-US" sz="3200" dirty="0"/>
              <a:t>3. Teachers should adapt their teaching to the distinctive cultures of African American, Latino, Asian, and Native American students.</a:t>
            </a:r>
            <a:r>
              <a:rPr lang="en-US" sz="3200" i="1" dirty="0"/>
              <a:t> </a:t>
            </a:r>
            <a:endParaRPr lang="en-US" sz="3200" dirty="0"/>
          </a:p>
          <a:p>
            <a:pPr marL="0" indent="0">
              <a:buNone/>
            </a:pPr>
            <a:r>
              <a:rPr lang="en-US" sz="3200" i="1" dirty="0"/>
              <a:t>First Thoughts:   </a:t>
            </a:r>
            <a:r>
              <a:rPr lang="en-US" sz="3200" b="1" dirty="0"/>
              <a:t>Agree Strongly   	Neither Agree Nor Disagree       Disagree Strongly</a:t>
            </a:r>
          </a:p>
          <a:p>
            <a:pPr marL="0" indent="0">
              <a:buNone/>
            </a:pPr>
            <a:r>
              <a:rPr lang="en-US" sz="3200" b="1" dirty="0"/>
              <a:t>		       </a:t>
            </a:r>
            <a:r>
              <a:rPr lang="en-US" sz="3200" i="1" dirty="0"/>
              <a:t>1	        2		3		4	5</a:t>
            </a:r>
            <a:endParaRPr lang="en-US" sz="3200" b="1" dirty="0"/>
          </a:p>
          <a:p>
            <a:pPr marL="0" indent="0">
              <a:buNone/>
            </a:pPr>
            <a:r>
              <a:rPr lang="en-US" sz="3200" i="1" dirty="0"/>
              <a:t>Why I feel this way:___________________________________________________________________________</a:t>
            </a:r>
          </a:p>
          <a:p>
            <a:pPr marL="0" indent="0">
              <a:buNone/>
            </a:pPr>
            <a:r>
              <a:rPr lang="en-US" sz="3200" i="1" dirty="0"/>
              <a:t>____________________________________________________________________________________________</a:t>
            </a:r>
          </a:p>
          <a:p>
            <a:pPr marL="0" lvl="0" indent="0">
              <a:buNone/>
            </a:pPr>
            <a:r>
              <a:rPr lang="en-US" sz="3200" dirty="0"/>
              <a:t>5. When students come from homes where educational achievement is not a high priority, they often don’t do their homework and their parents don’t come to school events. This lack of parental support undermines my efforts to teach these students.</a:t>
            </a:r>
            <a:r>
              <a:rPr lang="en-US" sz="3200" i="1" dirty="0"/>
              <a:t> </a:t>
            </a:r>
            <a:endParaRPr lang="en-US" sz="3200" dirty="0"/>
          </a:p>
          <a:p>
            <a:pPr marL="0" indent="0">
              <a:buNone/>
            </a:pPr>
            <a:r>
              <a:rPr lang="en-US" sz="3200" i="1" dirty="0"/>
              <a:t>First Thoughts:   </a:t>
            </a:r>
            <a:r>
              <a:rPr lang="en-US" sz="3200" b="1" dirty="0"/>
              <a:t>Agree Strongly   	 Neither Agree Nor Disagree      Disagree Strongly</a:t>
            </a:r>
          </a:p>
          <a:p>
            <a:pPr marL="0" indent="0">
              <a:buNone/>
            </a:pPr>
            <a:r>
              <a:rPr lang="en-US" sz="3200" b="1" dirty="0"/>
              <a:t>		</a:t>
            </a:r>
            <a:r>
              <a:rPr lang="en-US" sz="3200" i="1" dirty="0"/>
              <a:t>1	    2		3      		4	5</a:t>
            </a:r>
            <a:endParaRPr lang="en-US" sz="3200" b="1" dirty="0"/>
          </a:p>
          <a:p>
            <a:pPr marL="0" indent="0">
              <a:buNone/>
            </a:pPr>
            <a:r>
              <a:rPr lang="en-US" sz="3200" i="1" dirty="0"/>
              <a:t>Why I feel this way:___________________________________________________________________________</a:t>
            </a:r>
          </a:p>
          <a:p>
            <a:pPr marL="0" indent="0">
              <a:buNone/>
            </a:pPr>
            <a:r>
              <a:rPr lang="en-US" sz="3200" i="1" dirty="0"/>
              <a:t>____________________________________________________________________________________________</a:t>
            </a:r>
          </a:p>
          <a:p>
            <a:pPr marL="0" lvl="0" indent="0">
              <a:buNone/>
            </a:pPr>
            <a:r>
              <a:rPr lang="en-US" sz="3200" dirty="0"/>
              <a:t>7. I believe that I should reward students who try harder, even if they are not doing well in school; building their self-esteem is important.</a:t>
            </a:r>
            <a:r>
              <a:rPr lang="en-US" sz="3200" i="1" dirty="0"/>
              <a:t> </a:t>
            </a:r>
            <a:endParaRPr lang="en-US" sz="3200" dirty="0"/>
          </a:p>
          <a:p>
            <a:pPr marL="0" indent="0">
              <a:buNone/>
            </a:pPr>
            <a:r>
              <a:rPr lang="en-US" sz="3200" i="1" dirty="0"/>
              <a:t>First Thoughts:   </a:t>
            </a:r>
            <a:r>
              <a:rPr lang="en-US" sz="3200" b="1" dirty="0"/>
              <a:t>Agree Strongly  	 Neither Agree Nor Disagree      Disagree Strongly</a:t>
            </a:r>
          </a:p>
          <a:p>
            <a:pPr marL="0" indent="0">
              <a:buNone/>
            </a:pPr>
            <a:r>
              <a:rPr lang="en-US" sz="3200" b="1" dirty="0"/>
              <a:t>		</a:t>
            </a:r>
            <a:r>
              <a:rPr lang="en-US" sz="3200" i="1" dirty="0"/>
              <a:t> 1	    2		3		4 	5</a:t>
            </a:r>
            <a:endParaRPr lang="en-US" sz="3200" b="1" dirty="0"/>
          </a:p>
          <a:p>
            <a:pPr marL="0" indent="0">
              <a:buNone/>
            </a:pPr>
            <a:r>
              <a:rPr lang="en-US" sz="3200" i="1" dirty="0"/>
              <a:t>Why I feel this way:___________________________________________________________________________</a:t>
            </a:r>
          </a:p>
          <a:p>
            <a:pPr marL="0" indent="0">
              <a:buNone/>
            </a:pPr>
            <a:r>
              <a:rPr lang="en-US" sz="3200" i="1" dirty="0"/>
              <a:t>____________________________________________________________________________________________</a:t>
            </a:r>
          </a:p>
          <a:p>
            <a:pPr marL="0" lvl="0" indent="0">
              <a:buNone/>
            </a:pPr>
            <a:r>
              <a:rPr lang="en-US" sz="3200" dirty="0"/>
              <a:t>9. Students of different races and ethnicities often have different learning styles and good teachers will match their instruction to these learning styles.</a:t>
            </a:r>
            <a:r>
              <a:rPr lang="en-US" sz="3200" i="1" dirty="0"/>
              <a:t> </a:t>
            </a:r>
            <a:endParaRPr lang="en-US" sz="3200" dirty="0"/>
          </a:p>
          <a:p>
            <a:pPr marL="0" indent="0">
              <a:buNone/>
            </a:pPr>
            <a:r>
              <a:rPr lang="en-US" sz="3200" i="1" dirty="0"/>
              <a:t>First Thoughts:   </a:t>
            </a:r>
            <a:r>
              <a:rPr lang="en-US" sz="3200" b="1" dirty="0"/>
              <a:t>Agree Strongly    	Neither Agree Nor Disagree       Disagree Strongly</a:t>
            </a:r>
          </a:p>
          <a:p>
            <a:pPr marL="0" indent="0">
              <a:buNone/>
            </a:pPr>
            <a:r>
              <a:rPr lang="en-US" sz="3200" b="1" dirty="0"/>
              <a:t>		</a:t>
            </a:r>
            <a:r>
              <a:rPr lang="en-US" sz="3200" i="1" dirty="0"/>
              <a:t> 1	     2		3		4	5</a:t>
            </a:r>
            <a:endParaRPr lang="en-US" sz="3200" b="1" dirty="0"/>
          </a:p>
          <a:p>
            <a:pPr marL="0" indent="0">
              <a:buNone/>
            </a:pPr>
            <a:r>
              <a:rPr lang="en-US" sz="3200" i="1" dirty="0"/>
              <a:t>Why I feel this way:___________________________________________________________________________</a:t>
            </a:r>
          </a:p>
          <a:p>
            <a:pPr marL="0" indent="0">
              <a:buNone/>
            </a:pPr>
            <a:r>
              <a:rPr lang="en-US" sz="3200" i="1" dirty="0"/>
              <a:t>____________________________________________________________________________________________</a:t>
            </a:r>
            <a:endParaRPr lang="en-US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“Reprinted with permission of Teaching Tolerance, a project of the Southern Poverty Law Center. 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www.tolerance.org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n-US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360091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586E-6F38-4D94-8755-BB1570BC6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10" y="228600"/>
            <a:ext cx="2802951" cy="1676400"/>
          </a:xfrm>
        </p:spPr>
        <p:txBody>
          <a:bodyPr>
            <a:normAutofit/>
          </a:bodyPr>
          <a:lstStyle/>
          <a:p>
            <a:r>
              <a:rPr lang="en-US" dirty="0"/>
              <a:t>Teachers’ Beliefs…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717C222-85CE-4A9D-8700-4C6E59816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7172" y="1676400"/>
            <a:ext cx="3789028" cy="5181599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2400" b="1" dirty="0"/>
          </a:p>
          <a:p>
            <a:pPr>
              <a:lnSpc>
                <a:spcPct val="90000"/>
              </a:lnSpc>
            </a:pPr>
            <a:r>
              <a:rPr lang="en-US" sz="2400" b="1" dirty="0"/>
              <a:t>begin before entering the classroom to teach;</a:t>
            </a:r>
          </a:p>
          <a:p>
            <a:pPr>
              <a:lnSpc>
                <a:spcPct val="90000"/>
              </a:lnSpc>
            </a:pPr>
            <a:r>
              <a:rPr lang="en-US" sz="2400" b="1" dirty="0"/>
              <a:t>can be positive or negative;</a:t>
            </a:r>
          </a:p>
          <a:p>
            <a:pPr>
              <a:lnSpc>
                <a:spcPct val="90000"/>
              </a:lnSpc>
            </a:pPr>
            <a:r>
              <a:rPr lang="en-US" sz="2400" b="1" dirty="0"/>
              <a:t>influences how teachers teach;</a:t>
            </a:r>
          </a:p>
          <a:p>
            <a:pPr>
              <a:lnSpc>
                <a:spcPct val="90000"/>
              </a:lnSpc>
            </a:pPr>
            <a:r>
              <a:rPr lang="en-US" sz="2400" b="1" dirty="0"/>
              <a:t>should be examined within the context of race, ethnicity, culture, social class, gender, sexual orientation, disability, language, religion, and geography.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951EAC-BC0F-4A09-90DF-6F875B2035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734" r="29883" b="-2"/>
          <a:stretch/>
        </p:blipFill>
        <p:spPr>
          <a:xfrm>
            <a:off x="20" y="-1"/>
            <a:ext cx="4046200" cy="6858001"/>
          </a:xfrm>
          <a:custGeom>
            <a:avLst/>
            <a:gdLst>
              <a:gd name="connsiteX0" fmla="*/ 842596 w 5394960"/>
              <a:gd name="connsiteY0" fmla="*/ 0 h 6858000"/>
              <a:gd name="connsiteX1" fmla="*/ 5394960 w 5394960"/>
              <a:gd name="connsiteY1" fmla="*/ 0 h 6858000"/>
              <a:gd name="connsiteX2" fmla="*/ 5394960 w 5394960"/>
              <a:gd name="connsiteY2" fmla="*/ 21851 h 6858000"/>
              <a:gd name="connsiteX3" fmla="*/ 4365943 w 5394960"/>
              <a:gd name="connsiteY3" fmla="*/ 6858000 h 6858000"/>
              <a:gd name="connsiteX4" fmla="*/ 0 w 5394960"/>
              <a:gd name="connsiteY4" fmla="*/ 6858000 h 6858000"/>
              <a:gd name="connsiteX5" fmla="*/ 0 w 5394960"/>
              <a:gd name="connsiteY5" fmla="*/ 566615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117678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41805-C6A9-49D1-8B37-60377E3FC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1842" y="609600"/>
            <a:ext cx="3693658" cy="685800"/>
          </a:xfrm>
        </p:spPr>
        <p:txBody>
          <a:bodyPr anchor="ctr">
            <a:noAutofit/>
          </a:bodyPr>
          <a:lstStyle/>
          <a:p>
            <a:r>
              <a:rPr lang="en-US" sz="3200"/>
              <a:t>Explicit Bias</a:t>
            </a:r>
            <a:br>
              <a:rPr lang="en-US" sz="3200"/>
            </a:br>
            <a:r>
              <a:rPr lang="en-US" sz="3200"/>
              <a:t>		&amp;</a:t>
            </a:r>
            <a:br>
              <a:rPr lang="en-US" sz="3200"/>
            </a:br>
            <a:r>
              <a:rPr lang="en-US" sz="3200"/>
              <a:t>Implicit Bias</a:t>
            </a:r>
            <a:endParaRPr lang="en-US" sz="3200" dirty="0"/>
          </a:p>
        </p:txBody>
      </p:sp>
      <p:pic>
        <p:nvPicPr>
          <p:cNvPr id="7" name="Graphic 6" descr="Head with Gears">
            <a:extLst>
              <a:ext uri="{FF2B5EF4-FFF2-40B4-BE49-F238E27FC236}">
                <a16:creationId xmlns:a16="http://schemas.microsoft.com/office/drawing/2014/main" id="{8B1DBAC5-CFDA-4383-92FF-60EDFFEE50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63129" y="2286000"/>
            <a:ext cx="2438776" cy="243877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6970E-CC3E-41CC-AF94-E3A9F3596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200" y="2160590"/>
            <a:ext cx="6629400" cy="454501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b="1" u="sng" dirty="0"/>
              <a:t>Explicit bias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/>
              <a:t>Very clear about his or her feelings and attitudes, and related behaviors are </a:t>
            </a:r>
            <a:r>
              <a:rPr lang="en-US" sz="1600" u="sng" dirty="0"/>
              <a:t>conducted with intent</a:t>
            </a:r>
            <a:r>
              <a:rPr lang="en-US" sz="1600" dirty="0"/>
              <a:t>. It is conscious and controllable.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b="1" u="sng" dirty="0"/>
              <a:t>Implicit bias</a:t>
            </a:r>
            <a:endParaRPr lang="en-US" b="1" i="1" dirty="0"/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/>
              <a:t>A behavior that arises from </a:t>
            </a:r>
            <a:r>
              <a:rPr lang="en-US" sz="1600" b="1" i="1" u="sng" dirty="0"/>
              <a:t>subconscious</a:t>
            </a:r>
            <a:r>
              <a:rPr lang="en-US" sz="1600" dirty="0"/>
              <a:t> associations. It is normal and natural to our experience and </a:t>
            </a:r>
            <a:r>
              <a:rPr lang="en-US" sz="1600" u="sng" dirty="0"/>
              <a:t>often unavoidable</a:t>
            </a:r>
            <a:r>
              <a:rPr lang="en-US" sz="1600" dirty="0"/>
              <a:t>. If unaddressed can lead to self-fulfilling prophecy.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b="1" u="sng" dirty="0"/>
              <a:t>Examples of implicit bias include</a:t>
            </a:r>
            <a:r>
              <a:rPr lang="en-US" b="1" dirty="0"/>
              <a:t>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/>
              <a:t>Stereotyping certain groups, for example, “all teenagers are lazy”.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/>
              <a:t>Gifted students need no extra help. </a:t>
            </a:r>
          </a:p>
          <a:p>
            <a:pPr marL="0" lvl="0" indent="0" fontAlgn="base">
              <a:lnSpc>
                <a:spcPct val="90000"/>
              </a:lnSpc>
              <a:buNone/>
            </a:pPr>
            <a:r>
              <a:rPr lang="en-US" sz="1600" dirty="0"/>
              <a:t>Instructors might treat students with physical disabilities as if they may also have mental disabilities, and thus require more attention.</a:t>
            </a:r>
          </a:p>
          <a:p>
            <a:pPr marL="0" indent="0" fontAlgn="base">
              <a:lnSpc>
                <a:spcPct val="90000"/>
              </a:lnSpc>
              <a:buNone/>
            </a:pPr>
            <a:r>
              <a:rPr lang="en-US" sz="1600" dirty="0"/>
              <a:t>“Black students are suspended disproportionately and are more likely to be referred to the office for more subjective reasons”.</a:t>
            </a:r>
          </a:p>
          <a:p>
            <a:pPr marL="0" lvl="0" indent="0" fontAlgn="base">
              <a:lnSpc>
                <a:spcPct val="90000"/>
              </a:lnSpc>
              <a:buNone/>
            </a:pPr>
            <a:endParaRPr lang="en-US" sz="1600" dirty="0"/>
          </a:p>
          <a:p>
            <a:pPr>
              <a:lnSpc>
                <a:spcPct val="90000"/>
              </a:lnSpc>
            </a:pP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76191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038BA6-97C7-4487-8447-211309C0A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731" y="1470001"/>
            <a:ext cx="7455945" cy="39143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3AF7D81-1873-48D1-9CD2-3A3C33BAA808}"/>
              </a:ext>
            </a:extLst>
          </p:cNvPr>
          <p:cNvSpPr txBox="1"/>
          <p:nvPr/>
        </p:nvSpPr>
        <p:spPr>
          <a:xfrm>
            <a:off x="731848" y="5562600"/>
            <a:ext cx="7568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		Equality</a:t>
            </a:r>
            <a:r>
              <a:rPr lang="en-US" dirty="0"/>
              <a:t>						</a:t>
            </a:r>
            <a:r>
              <a:rPr lang="en-US" sz="3200" dirty="0"/>
              <a:t>Equity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72098A9E-788D-45B6-92A9-0A1B663A1B9A}"/>
                  </a:ext>
                </a:extLst>
              </p14:cNvPr>
              <p14:cNvContentPartPr/>
              <p14:nvPr/>
            </p14:nvContentPartPr>
            <p14:xfrm>
              <a:off x="7085722" y="4000117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72098A9E-788D-45B6-92A9-0A1B663A1B9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77082" y="3991117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7410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860C11-9052-4D54-97F5-08E4DF1D6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anchor="ctr">
            <a:normAutofit/>
          </a:bodyPr>
          <a:lstStyle/>
          <a:p>
            <a:r>
              <a:rPr lang="en-US" sz="3800" dirty="0"/>
              <a:t>Cultural Disconnect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96950" y="-8467"/>
            <a:ext cx="3575050" cy="6866467"/>
            <a:chOff x="7425267" y="-8467"/>
            <a:chExt cx="4766733" cy="68664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3289" y="0"/>
            <a:ext cx="4660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21136A1-BD32-47FA-BFC0-41A7ADD174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0573680"/>
              </p:ext>
            </p:extLst>
          </p:nvPr>
        </p:nvGraphicFramePr>
        <p:xfrm>
          <a:off x="3401951" y="699762"/>
          <a:ext cx="4971603" cy="523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3B237D65-4BE4-479B-8F8D-C95582F60E36}"/>
                  </a:ext>
                </a:extLst>
              </p14:cNvPr>
              <p14:cNvContentPartPr/>
              <p14:nvPr/>
            </p14:nvContentPartPr>
            <p14:xfrm>
              <a:off x="5143162" y="4571797"/>
              <a:ext cx="57240" cy="1476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3B237D65-4BE4-479B-8F8D-C95582F60E3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134522" y="4562797"/>
                <a:ext cx="74880" cy="32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6673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20E5228-16F8-4446-ADD7-0DA67DFFC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D20E5228-16F8-4446-ADD7-0DA67DFFC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D20E5228-16F8-4446-ADD7-0DA67DFFC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5644FB-5994-4F09-AB29-4162215DB1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graphicEl>
                                              <a:dgm id="{415644FB-5994-4F09-AB29-4162215DB1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graphicEl>
                                              <a:dgm id="{415644FB-5994-4F09-AB29-4162215DB1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0A8F936-00A9-4B33-8BBE-253722111E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graphicEl>
                                              <a:dgm id="{90A8F936-00A9-4B33-8BBE-253722111E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graphicEl>
                                              <a:dgm id="{90A8F936-00A9-4B33-8BBE-253722111E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A69C04B-0EF9-4B50-BBB4-172E68177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graphicEl>
                                              <a:dgm id="{6A69C04B-0EF9-4B50-BBB4-172E68177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graphicEl>
                                              <a:dgm id="{6A69C04B-0EF9-4B50-BBB4-172E68177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7C6952D-E820-4040-B652-D0200E5F45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47C6952D-E820-4040-B652-D0200E5F45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47C6952D-E820-4040-B652-D0200E5F45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05A87A0-6122-4ADA-BB99-AACF3D93D2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graphicEl>
                                              <a:dgm id="{F05A87A0-6122-4ADA-BB99-AACF3D93D2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graphicEl>
                                              <a:dgm id="{F05A87A0-6122-4ADA-BB99-AACF3D93D2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91EAAB4-958A-4FF5-91D2-55CB47A632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graphicEl>
                                              <a:dgm id="{B91EAAB4-958A-4FF5-91D2-55CB47A632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graphicEl>
                                              <a:dgm id="{B91EAAB4-958A-4FF5-91D2-55CB47A632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5D49B95-AC41-4D53-8364-2C55768EEC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graphicEl>
                                              <a:dgm id="{85D49B95-AC41-4D53-8364-2C55768EEC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graphicEl>
                                              <a:dgm id="{85D49B95-AC41-4D53-8364-2C55768EEC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782AAF0-78CB-4C27-8CEF-A103373AE1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7782AAF0-78CB-4C27-8CEF-A103373AE1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7782AAF0-78CB-4C27-8CEF-A103373AE1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761F77-6287-4E77-B9AE-998B5DA0B5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graphicEl>
                                              <a:dgm id="{07761F77-6287-4E77-B9AE-998B5DA0B5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graphicEl>
                                              <a:dgm id="{07761F77-6287-4E77-B9AE-998B5DA0B5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298BD60-BB16-4994-9D50-6E2CAF82FB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graphicEl>
                                              <a:dgm id="{D298BD60-BB16-4994-9D50-6E2CAF82FB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graphicEl>
                                              <a:dgm id="{D298BD60-BB16-4994-9D50-6E2CAF82FB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10991D-AE78-4405-AD42-2999D2FEC2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graphicEl>
                                              <a:dgm id="{F610991D-AE78-4405-AD42-2999D2FEC2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graphicEl>
                                              <a:dgm id="{F610991D-AE78-4405-AD42-2999D2FEC2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CEFBC1F-D851-4396-A699-842D74C03E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graphicEl>
                                              <a:dgm id="{8CEFBC1F-D851-4396-A699-842D74C03E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graphicEl>
                                              <a:dgm id="{8CEFBC1F-D851-4396-A699-842D74C03E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CEF62A1-3E9A-456C-B1F9-A30932530F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graphicEl>
                                              <a:dgm id="{CCEF62A1-3E9A-456C-B1F9-A30932530F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graphicEl>
                                              <a:dgm id="{CCEF62A1-3E9A-456C-B1F9-A30932530F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2974596-3573-4924-8A72-985DFF63E1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graphicEl>
                                              <a:dgm id="{F2974596-3573-4924-8A72-985DFF63E1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graphicEl>
                                              <a:dgm id="{F2974596-3573-4924-8A72-985DFF63E1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9" name="Rectangle 58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07F2B1-8B02-4E0B-A9EB-15D3FED4D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609600"/>
            <a:ext cx="7648121" cy="1099457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/>
              <a:t>Six Characteristics of Culturally Responsive Teaching</a:t>
            </a:r>
            <a:endParaRPr lang="en-US" dirty="0"/>
          </a:p>
        </p:txBody>
      </p:sp>
      <p:sp>
        <p:nvSpPr>
          <p:cNvPr id="61" name="Isosceles Triangle 60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3" name="Isosceles Triangle 62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807450" y="4013200"/>
            <a:ext cx="336550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97BE0CF-F5A6-4F7B-865E-F8C3343583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9616242"/>
              </p:ext>
            </p:extLst>
          </p:nvPr>
        </p:nvGraphicFramePr>
        <p:xfrm>
          <a:off x="965198" y="1709058"/>
          <a:ext cx="7842251" cy="4920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1144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001F0-1DBA-4657-9E4A-382D35800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28600"/>
            <a:ext cx="7188200" cy="1701800"/>
          </a:xfrm>
        </p:spPr>
        <p:txBody>
          <a:bodyPr anchor="t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800" dirty="0"/>
              <a:t>Culturally Responsive</a:t>
            </a:r>
            <a:br>
              <a:rPr lang="en-US" sz="2800" dirty="0"/>
            </a:br>
            <a:r>
              <a:rPr lang="en-US" sz="2800" dirty="0"/>
              <a:t>Strategies for Effective Teaching: </a:t>
            </a:r>
            <a:br>
              <a:rPr lang="en-US" sz="2800" dirty="0"/>
            </a:br>
            <a:r>
              <a:rPr lang="en-US" sz="4400" b="1" dirty="0"/>
              <a:t>Tools for your Toolbox</a:t>
            </a:r>
            <a:endParaRPr lang="en-US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28795-AC2C-466C-B803-1493938AD4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2215" y="1752600"/>
            <a:ext cx="3020185" cy="48768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1100" b="1" dirty="0"/>
              <a:t>Welcoming</a:t>
            </a:r>
            <a:r>
              <a:rPr lang="en-US" sz="1100" dirty="0"/>
              <a:t> each student by name when they enter the classroom, taking care to </a:t>
            </a:r>
            <a:r>
              <a:rPr lang="en-US" sz="1100" u="sng" dirty="0"/>
              <a:t>correctly </a:t>
            </a:r>
            <a:r>
              <a:rPr lang="en-US" sz="1100" dirty="0"/>
              <a:t>pronounce everyone's name. This is a crucial signal that you </a:t>
            </a:r>
            <a:r>
              <a:rPr lang="en-US" sz="1100" b="1" u="sng" dirty="0"/>
              <a:t>value</a:t>
            </a:r>
            <a:r>
              <a:rPr lang="en-US" sz="1100" dirty="0"/>
              <a:t> your student's presence and heritage.</a:t>
            </a:r>
          </a:p>
          <a:p>
            <a:pPr>
              <a:lnSpc>
                <a:spcPct val="90000"/>
              </a:lnSpc>
            </a:pPr>
            <a:r>
              <a:rPr lang="en-US" sz="1100" dirty="0"/>
              <a:t>Understanding cultural and/or individual differences by </a:t>
            </a:r>
            <a:r>
              <a:rPr lang="en-US" sz="1100" b="1" u="sng" dirty="0"/>
              <a:t>asking</a:t>
            </a:r>
            <a:r>
              <a:rPr lang="en-US" sz="1100" b="1" dirty="0"/>
              <a:t> </a:t>
            </a:r>
            <a:r>
              <a:rPr lang="en-US" sz="1100" b="1" u="sng" dirty="0"/>
              <a:t>questions </a:t>
            </a:r>
            <a:r>
              <a:rPr lang="en-US" sz="1100" dirty="0"/>
              <a:t> demonstrates a desire to </a:t>
            </a:r>
            <a:r>
              <a:rPr lang="en-US" sz="1100" u="sng" dirty="0"/>
              <a:t>adapt</a:t>
            </a:r>
            <a:r>
              <a:rPr lang="en-US" sz="1100" dirty="0"/>
              <a:t> your teaching style to students and help them feel valued.</a:t>
            </a:r>
          </a:p>
          <a:p>
            <a:pPr>
              <a:lnSpc>
                <a:spcPct val="90000"/>
              </a:lnSpc>
            </a:pPr>
            <a:r>
              <a:rPr lang="en-US" sz="1100" dirty="0"/>
              <a:t>Including different</a:t>
            </a:r>
            <a:r>
              <a:rPr lang="en-US" sz="1100" u="sng" dirty="0"/>
              <a:t> </a:t>
            </a:r>
            <a:r>
              <a:rPr lang="en-US" sz="1100" b="1" u="sng" dirty="0"/>
              <a:t>cultures</a:t>
            </a:r>
            <a:r>
              <a:rPr lang="en-US" sz="1100" dirty="0"/>
              <a:t> and </a:t>
            </a:r>
            <a:r>
              <a:rPr lang="en-US" sz="1100" u="sng" dirty="0"/>
              <a:t>languages</a:t>
            </a:r>
            <a:r>
              <a:rPr lang="en-US" sz="1100" dirty="0"/>
              <a:t> in your curriculum. Children process content more effectively when their cultures and languages have places in the curriculum.		</a:t>
            </a:r>
          </a:p>
          <a:p>
            <a:pPr>
              <a:lnSpc>
                <a:spcPct val="90000"/>
              </a:lnSpc>
            </a:pPr>
            <a:r>
              <a:rPr lang="en-US" sz="1100" dirty="0"/>
              <a:t>Using </a:t>
            </a:r>
            <a:r>
              <a:rPr lang="en-US" sz="1100" b="1" u="sng" dirty="0"/>
              <a:t>vocabulary</a:t>
            </a:r>
            <a:r>
              <a:rPr lang="en-US" sz="1100" dirty="0"/>
              <a:t> and </a:t>
            </a:r>
            <a:r>
              <a:rPr lang="en-US" sz="1100" b="1" u="sng" dirty="0"/>
              <a:t>language</a:t>
            </a:r>
            <a:r>
              <a:rPr lang="en-US" sz="1100" dirty="0"/>
              <a:t> to build understanding before moving to academic diction, can keep students’ </a:t>
            </a:r>
            <a:r>
              <a:rPr lang="en-US" sz="1100" b="1" u="sng" dirty="0"/>
              <a:t>attention</a:t>
            </a:r>
            <a:r>
              <a:rPr lang="en-US" sz="1100" dirty="0"/>
              <a:t> in any subject. Attention is the first step in learning. We cannot learn, remember, or understand what we don’t first pay attention to.</a:t>
            </a:r>
          </a:p>
          <a:p>
            <a:pPr>
              <a:lnSpc>
                <a:spcPct val="90000"/>
              </a:lnSpc>
            </a:pPr>
            <a:r>
              <a:rPr lang="en-US" sz="1100" dirty="0"/>
              <a:t>Presenting relatable </a:t>
            </a:r>
            <a:r>
              <a:rPr lang="en-US" sz="1100" b="1" u="sng" dirty="0"/>
              <a:t>real-world</a:t>
            </a:r>
            <a:r>
              <a:rPr lang="en-US" sz="1100" dirty="0"/>
              <a:t> problems gives students the opportunity to look for a </a:t>
            </a:r>
            <a:r>
              <a:rPr lang="en-US" sz="1100" u="sng" dirty="0"/>
              <a:t>cultural</a:t>
            </a:r>
            <a:r>
              <a:rPr lang="en-US" sz="1100" dirty="0"/>
              <a:t> </a:t>
            </a:r>
            <a:r>
              <a:rPr lang="en-US" sz="1100" u="sng" dirty="0"/>
              <a:t>link</a:t>
            </a:r>
            <a:r>
              <a:rPr lang="en-US" sz="1100" dirty="0"/>
              <a:t> and use their own cultural awareness to solve the problem.</a:t>
            </a:r>
          </a:p>
          <a:p>
            <a:pPr>
              <a:lnSpc>
                <a:spcPct val="90000"/>
              </a:lnSpc>
            </a:pPr>
            <a:r>
              <a:rPr lang="en-US" sz="1100" u="sng" dirty="0"/>
              <a:t>Sharing</a:t>
            </a:r>
            <a:r>
              <a:rPr lang="en-US" sz="1100" dirty="0"/>
              <a:t> knowledge and </a:t>
            </a:r>
            <a:r>
              <a:rPr lang="en-US" sz="1100" u="sng" dirty="0"/>
              <a:t>learning</a:t>
            </a:r>
            <a:r>
              <a:rPr lang="en-US" sz="1100" dirty="0"/>
              <a:t> with others across the globe via technology. It is an innovative way to internationalize learning within the traditional classroom.</a:t>
            </a:r>
          </a:p>
          <a:p>
            <a:pPr marL="0" indent="0">
              <a:lnSpc>
                <a:spcPct val="90000"/>
              </a:lnSpc>
              <a:buNone/>
            </a:pPr>
            <a:endParaRPr lang="en-US" sz="1100" b="1" dirty="0"/>
          </a:p>
          <a:p>
            <a:pPr marL="0" indent="0">
              <a:lnSpc>
                <a:spcPct val="90000"/>
              </a:lnSpc>
              <a:buNone/>
            </a:pPr>
            <a:endParaRPr lang="en-US" sz="700" dirty="0"/>
          </a:p>
          <a:p>
            <a:pPr>
              <a:lnSpc>
                <a:spcPct val="90000"/>
              </a:lnSpc>
            </a:pPr>
            <a:endParaRPr lang="en-US" sz="700" dirty="0"/>
          </a:p>
          <a:p>
            <a:pPr marL="0" indent="0">
              <a:lnSpc>
                <a:spcPct val="90000"/>
              </a:lnSpc>
              <a:buNone/>
            </a:pPr>
            <a:endParaRPr lang="en-US" sz="700" dirty="0"/>
          </a:p>
        </p:txBody>
      </p:sp>
      <p:pic>
        <p:nvPicPr>
          <p:cNvPr id="5" name="Picture 4" descr="A red box&#10;&#10;Description automatically generated">
            <a:extLst>
              <a:ext uri="{FF2B5EF4-FFF2-40B4-BE49-F238E27FC236}">
                <a16:creationId xmlns:a16="http://schemas.microsoft.com/office/drawing/2014/main" id="{E53CA5AE-1F6A-4595-B019-8C066C3A20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4554"/>
          <a:stretch/>
        </p:blipFill>
        <p:spPr>
          <a:xfrm>
            <a:off x="508000" y="2159331"/>
            <a:ext cx="3683000" cy="388236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1BC6A790-1D76-4278-A841-6D632AB0C9FC}"/>
                  </a:ext>
                </a:extLst>
              </p14:cNvPr>
              <p14:cNvContentPartPr/>
              <p14:nvPr/>
            </p14:nvContentPartPr>
            <p14:xfrm>
              <a:off x="6686122" y="4128277"/>
              <a:ext cx="2844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1BC6A790-1D76-4278-A841-6D632AB0C9F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677482" y="4119277"/>
                <a:ext cx="4608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495AE9CF-6EBB-4F3B-B413-3AA8FA830186}"/>
                  </a:ext>
                </a:extLst>
              </p14:cNvPr>
              <p14:cNvContentPartPr/>
              <p14:nvPr/>
            </p14:nvContentPartPr>
            <p14:xfrm>
              <a:off x="5314522" y="5357317"/>
              <a:ext cx="36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495AE9CF-6EBB-4F3B-B413-3AA8FA83018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05882" y="534831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23B375B2-0EAC-4D68-A2EA-B8B0856E6A44}"/>
                  </a:ext>
                </a:extLst>
              </p14:cNvPr>
              <p14:cNvContentPartPr/>
              <p14:nvPr/>
            </p14:nvContentPartPr>
            <p14:xfrm>
              <a:off x="5999962" y="5342917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23B375B2-0EAC-4D68-A2EA-B8B0856E6A4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991322" y="5333917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680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D0F2B21A4E4B4A98A8610B7C3DC2E5" ma:contentTypeVersion="9" ma:contentTypeDescription="Create a new document." ma:contentTypeScope="" ma:versionID="c3d1d662cfaf2cd8d8668d908315218b">
  <xsd:schema xmlns:xsd="http://www.w3.org/2001/XMLSchema" xmlns:xs="http://www.w3.org/2001/XMLSchema" xmlns:p="http://schemas.microsoft.com/office/2006/metadata/properties" xmlns:ns3="ce49f1d9-8744-4bde-9610-9eaeea293233" xmlns:ns4="6b24f77b-06b5-4c9c-b746-4927c84c45ad" targetNamespace="http://schemas.microsoft.com/office/2006/metadata/properties" ma:root="true" ma:fieldsID="69f35d7a0ce108c6898dc7054fcc12fb" ns3:_="" ns4:_="">
    <xsd:import namespace="ce49f1d9-8744-4bde-9610-9eaeea293233"/>
    <xsd:import namespace="6b24f77b-06b5-4c9c-b746-4927c84c45a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49f1d9-8744-4bde-9610-9eaeea2932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24f77b-06b5-4c9c-b746-4927c84c45a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1542A21-6BFC-405B-B8CE-E7E4297AC1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49f1d9-8744-4bde-9610-9eaeea293233"/>
    <ds:schemaRef ds:uri="6b24f77b-06b5-4c9c-b746-4927c84c45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88FA8C9-EAFF-430A-A46C-12724420A7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66CB6E-D87E-4C13-AF33-1A3B94B1B519}">
  <ds:schemaRefs>
    <ds:schemaRef ds:uri="http://schemas.microsoft.com/office/2006/documentManagement/types"/>
    <ds:schemaRef ds:uri="http://purl.org/dc/elements/1.1/"/>
    <ds:schemaRef ds:uri="http://www.w3.org/XML/1998/namespace"/>
    <ds:schemaRef ds:uri="6b24f77b-06b5-4c9c-b746-4927c84c45ad"/>
    <ds:schemaRef ds:uri="http://purl.org/dc/terms/"/>
    <ds:schemaRef ds:uri="http://schemas.microsoft.com/office/2006/metadata/properties"/>
    <ds:schemaRef ds:uri="http://purl.org/dc/dcmitype/"/>
    <ds:schemaRef ds:uri="ce49f1d9-8744-4bde-9610-9eaeea293233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3980</TotalTime>
  <Words>1282</Words>
  <Application>Microsoft Office PowerPoint</Application>
  <PresentationFormat>On-screen Show (4:3)</PresentationFormat>
  <Paragraphs>191</Paragraphs>
  <Slides>17</Slides>
  <Notes>17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Wingdings 3</vt:lpstr>
      <vt:lpstr>Facet</vt:lpstr>
      <vt:lpstr>Culturally Responsive Strategies for Effective Teaching</vt:lpstr>
      <vt:lpstr>Session Outline</vt:lpstr>
      <vt:lpstr>Common Beliefs Survey  </vt:lpstr>
      <vt:lpstr>Teachers’ Beliefs…</vt:lpstr>
      <vt:lpstr>Explicit Bias   &amp; Implicit Bias</vt:lpstr>
      <vt:lpstr>PowerPoint Presentation</vt:lpstr>
      <vt:lpstr>Cultural Disconnect</vt:lpstr>
      <vt:lpstr>Six Characteristics of Culturally Responsive Teaching</vt:lpstr>
      <vt:lpstr>Culturally Responsive Strategies for Effective Teaching:  Tools for your Toolbox</vt:lpstr>
      <vt:lpstr>Tools for your Toolbox</vt:lpstr>
      <vt:lpstr> Tools for your Toolbox  </vt:lpstr>
      <vt:lpstr>Common Beliefs Survey</vt:lpstr>
      <vt:lpstr>PowerPoint Presentation</vt:lpstr>
      <vt:lpstr>Resources</vt:lpstr>
      <vt:lpstr>References</vt:lpstr>
      <vt:lpstr>Contact Information</vt:lpstr>
      <vt:lpstr>Thank You!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Culturally Responsive Strategies for Effective Teaching</dc:title>
  <dc:creator>Watts, Regina</dc:creator>
  <cp:lastModifiedBy>Watts, Regina</cp:lastModifiedBy>
  <cp:revision>235</cp:revision>
  <cp:lastPrinted>2019-05-22T12:39:32Z</cp:lastPrinted>
  <dcterms:created xsi:type="dcterms:W3CDTF">2019-03-24T23:32:40Z</dcterms:created>
  <dcterms:modified xsi:type="dcterms:W3CDTF">2019-09-03T14:33:13Z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0x0101001DD0F2B21A4E4B4A98A8610B7C3DC2E5</vt:lpwstr>
  </property>
</Properties>
</file>