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13" r:id="rId2"/>
    <p:sldId id="285" r:id="rId3"/>
    <p:sldId id="303" r:id="rId4"/>
    <p:sldId id="304" r:id="rId5"/>
    <p:sldId id="305" r:id="rId6"/>
    <p:sldId id="306" r:id="rId7"/>
    <p:sldId id="307" r:id="rId8"/>
    <p:sldId id="309" r:id="rId9"/>
    <p:sldId id="311" r:id="rId10"/>
    <p:sldId id="315" r:id="rId11"/>
    <p:sldId id="310" r:id="rId12"/>
    <p:sldId id="283" r:id="rId13"/>
    <p:sldId id="314" r:id="rId14"/>
    <p:sldId id="312" r:id="rId15"/>
    <p:sldId id="324" r:id="rId16"/>
    <p:sldId id="319" r:id="rId17"/>
    <p:sldId id="318" r:id="rId18"/>
    <p:sldId id="317" r:id="rId19"/>
    <p:sldId id="325" r:id="rId20"/>
    <p:sldId id="323" r:id="rId21"/>
    <p:sldId id="320" r:id="rId22"/>
    <p:sldId id="322" r:id="rId23"/>
    <p:sldId id="302" r:id="rId24"/>
    <p:sldId id="326" r:id="rId25"/>
    <p:sldId id="327" r:id="rId26"/>
  </p:sldIdLst>
  <p:sldSz cx="9144000" cy="6858000" type="screen4x3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9A0B8C7A-C9C0-B94F-A9FB-CCD2E2CBEA15}">
          <p14:sldIdLst>
            <p14:sldId id="313"/>
            <p14:sldId id="285"/>
            <p14:sldId id="303"/>
            <p14:sldId id="304"/>
            <p14:sldId id="305"/>
            <p14:sldId id="306"/>
            <p14:sldId id="307"/>
            <p14:sldId id="309"/>
            <p14:sldId id="311"/>
            <p14:sldId id="315"/>
            <p14:sldId id="310"/>
            <p14:sldId id="283"/>
            <p14:sldId id="314"/>
            <p14:sldId id="312"/>
            <p14:sldId id="324"/>
            <p14:sldId id="319"/>
            <p14:sldId id="318"/>
            <p14:sldId id="317"/>
            <p14:sldId id="325"/>
            <p14:sldId id="323"/>
            <p14:sldId id="320"/>
            <p14:sldId id="322"/>
            <p14:sldId id="302"/>
            <p14:sldId id="326"/>
            <p14:sldId id="327"/>
          </p14:sldIdLst>
        </p14:section>
        <p14:section name="Placeholder Layouts" id="{5BEC25FF-7F29-2943-A432-7FFF68D68758}">
          <p14:sldIdLst/>
        </p14:section>
        <p14:section name="Standard Layouts" id="{F9EF3464-936C-014C-A632-CE56507E9B00}">
          <p14:sldIdLst/>
        </p14:section>
        <p14:section name="Charts" id="{52C98C5D-227F-4142-AA74-55937EFDFBCC}">
          <p14:sldIdLst/>
        </p14:section>
        <p14:section name="Impact Slides" id="{CAED85A7-BC6B-6E4E-A73A-F4501BB66642}">
          <p14:sldIdLst/>
        </p14:section>
        <p14:section name="Common Graphic Elements" id="{0023C3F2-59FE-9845-A788-3BF002CBE98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DA5"/>
    <a:srgbClr val="63666A"/>
    <a:srgbClr val="BBBCBC"/>
    <a:srgbClr val="041E42"/>
    <a:srgbClr val="003D81"/>
    <a:srgbClr val="9CA09C"/>
    <a:srgbClr val="4A4C4D"/>
    <a:srgbClr val="00A4CC"/>
    <a:srgbClr val="011B39"/>
    <a:srgbClr val="040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19" autoAdjust="0"/>
    <p:restoredTop sz="93979" autoAdjust="0"/>
  </p:normalViewPr>
  <p:slideViewPr>
    <p:cSldViewPr snapToGrid="0" snapToObjects="1">
      <p:cViewPr varScale="1">
        <p:scale>
          <a:sx n="65" d="100"/>
          <a:sy n="65" d="100"/>
        </p:scale>
        <p:origin x="564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3840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9503D0-3EA6-4D95-BCFC-C5FBDEC0BE7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D672AC-EF4C-4088-9D4B-A6F3D7C66064}" type="pres">
      <dgm:prSet presAssocID="{1C9503D0-3EA6-4D95-BCFC-C5FBDEC0BE7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AC510D43-A7DB-4472-9B46-88CD14695626}" type="presOf" srcId="{1C9503D0-3EA6-4D95-BCFC-C5FBDEC0BE7D}" destId="{46D672AC-EF4C-4088-9D4B-A6F3D7C66064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9503D0-3EA6-4D95-BCFC-C5FBDEC0BE7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6D672AC-EF4C-4088-9D4B-A6F3D7C66064}" type="pres">
      <dgm:prSet presAssocID="{1C9503D0-3EA6-4D95-BCFC-C5FBDEC0BE7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AC510D43-A7DB-4472-9B46-88CD14695626}" type="presOf" srcId="{1C9503D0-3EA6-4D95-BCFC-C5FBDEC0BE7D}" destId="{46D672AC-EF4C-4088-9D4B-A6F3D7C66064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426D94F-62EB-40BD-B3BF-08C7DFA9BC1C}" type="doc">
      <dgm:prSet loTypeId="urn:microsoft.com/office/officeart/2005/8/layout/vList2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9073FE-37BE-4D13-BD0A-0C529F5C87D2}">
      <dgm:prSet/>
      <dgm:spPr/>
      <dgm:t>
        <a:bodyPr/>
        <a:lstStyle/>
        <a:p>
          <a:r>
            <a:rPr lang="en-US" b="0" i="1" dirty="0"/>
            <a:t>Need for innovative curricular support of online classes</a:t>
          </a:r>
          <a:endParaRPr lang="en-US" dirty="0"/>
        </a:p>
      </dgm:t>
    </dgm:pt>
    <dgm:pt modelId="{81A378DF-8619-41F9-9C37-654A81DA2980}" type="parTrans" cxnId="{A20CC0D7-DE9E-4581-92F7-5F4248F839C7}">
      <dgm:prSet/>
      <dgm:spPr/>
      <dgm:t>
        <a:bodyPr/>
        <a:lstStyle/>
        <a:p>
          <a:endParaRPr lang="en-US"/>
        </a:p>
      </dgm:t>
    </dgm:pt>
    <dgm:pt modelId="{99EEB902-9711-4AC1-94FC-81C7291D9724}" type="sibTrans" cxnId="{A20CC0D7-DE9E-4581-92F7-5F4248F839C7}">
      <dgm:prSet/>
      <dgm:spPr/>
      <dgm:t>
        <a:bodyPr/>
        <a:lstStyle/>
        <a:p>
          <a:endParaRPr lang="en-US"/>
        </a:p>
      </dgm:t>
    </dgm:pt>
    <dgm:pt modelId="{94294BC5-6583-425E-AC54-095512225593}">
      <dgm:prSet/>
      <dgm:spPr/>
      <dgm:t>
        <a:bodyPr/>
        <a:lstStyle/>
        <a:p>
          <a:r>
            <a:rPr lang="en-US" b="0" i="0" dirty="0"/>
            <a:t>Offer semi-automated online sessions by flipping them;</a:t>
          </a:r>
          <a:r>
            <a:rPr lang="en-US" b="0" i="1" dirty="0"/>
            <a:t> </a:t>
          </a:r>
          <a:endParaRPr lang="en-US" dirty="0"/>
        </a:p>
      </dgm:t>
    </dgm:pt>
    <dgm:pt modelId="{07214467-4DD7-4E91-957D-BA57D22D7B7E}" type="parTrans" cxnId="{F5F14159-C517-4934-B6B0-FB2A88078CF0}">
      <dgm:prSet/>
      <dgm:spPr/>
      <dgm:t>
        <a:bodyPr/>
        <a:lstStyle/>
        <a:p>
          <a:endParaRPr lang="en-US"/>
        </a:p>
      </dgm:t>
    </dgm:pt>
    <dgm:pt modelId="{FCE61AAF-E184-40DB-A9E6-BDEC8000418F}" type="sibTrans" cxnId="{F5F14159-C517-4934-B6B0-FB2A88078CF0}">
      <dgm:prSet/>
      <dgm:spPr/>
      <dgm:t>
        <a:bodyPr/>
        <a:lstStyle/>
        <a:p>
          <a:endParaRPr lang="en-US"/>
        </a:p>
      </dgm:t>
    </dgm:pt>
    <dgm:pt modelId="{5B1A5255-0074-426E-B1A2-AEC2F6F4154B}">
      <dgm:prSet/>
      <dgm:spPr/>
      <dgm:t>
        <a:bodyPr/>
        <a:lstStyle/>
        <a:p>
          <a:r>
            <a:rPr lang="en-US" b="0" i="0" dirty="0"/>
            <a:t>Develop additional online learning objects (students </a:t>
          </a:r>
          <a:r>
            <a:rPr lang="en-US" b="1" i="0" dirty="0"/>
            <a:t>and</a:t>
          </a:r>
          <a:r>
            <a:rPr lang="en-US" b="0" i="0" dirty="0"/>
            <a:t> faculty);</a:t>
          </a:r>
          <a:endParaRPr lang="en-US" dirty="0"/>
        </a:p>
      </dgm:t>
    </dgm:pt>
    <dgm:pt modelId="{60538D9F-F9F4-471B-9E7C-3639D89FA597}" type="parTrans" cxnId="{8EE28B75-4C09-4E00-9E02-C9F52294DF17}">
      <dgm:prSet/>
      <dgm:spPr/>
      <dgm:t>
        <a:bodyPr/>
        <a:lstStyle/>
        <a:p>
          <a:endParaRPr lang="en-US"/>
        </a:p>
      </dgm:t>
    </dgm:pt>
    <dgm:pt modelId="{F5BC8E00-9206-457E-888B-E074F52B0356}" type="sibTrans" cxnId="{8EE28B75-4C09-4E00-9E02-C9F52294DF17}">
      <dgm:prSet/>
      <dgm:spPr/>
      <dgm:t>
        <a:bodyPr/>
        <a:lstStyle/>
        <a:p>
          <a:endParaRPr lang="en-US"/>
        </a:p>
      </dgm:t>
    </dgm:pt>
    <dgm:pt modelId="{45C77191-E6A3-473D-9D9F-CB472A7A224F}">
      <dgm:prSet/>
      <dgm:spPr/>
      <dgm:t>
        <a:bodyPr/>
        <a:lstStyle/>
        <a:p>
          <a:r>
            <a:rPr lang="en-US" b="0" i="1" dirty="0"/>
            <a:t>Necessity of scaffolding but also embedded repetition</a:t>
          </a:r>
          <a:endParaRPr lang="en-US" dirty="0"/>
        </a:p>
      </dgm:t>
    </dgm:pt>
    <dgm:pt modelId="{A0A7DE19-001A-4250-B4D8-AB339E88FB45}" type="parTrans" cxnId="{A0C363D9-E350-4737-B356-30CC899A3719}">
      <dgm:prSet/>
      <dgm:spPr/>
      <dgm:t>
        <a:bodyPr/>
        <a:lstStyle/>
        <a:p>
          <a:endParaRPr lang="en-US"/>
        </a:p>
      </dgm:t>
    </dgm:pt>
    <dgm:pt modelId="{3139E2FD-8D9F-4223-A1B1-557491F30AD1}" type="sibTrans" cxnId="{A0C363D9-E350-4737-B356-30CC899A3719}">
      <dgm:prSet/>
      <dgm:spPr/>
      <dgm:t>
        <a:bodyPr/>
        <a:lstStyle/>
        <a:p>
          <a:endParaRPr lang="en-US"/>
        </a:p>
      </dgm:t>
    </dgm:pt>
    <dgm:pt modelId="{506802A1-AA80-4993-A1AD-5D2D7AF5330C}">
      <dgm:prSet/>
      <dgm:spPr/>
      <dgm:t>
        <a:bodyPr/>
        <a:lstStyle/>
        <a:p>
          <a:r>
            <a:rPr lang="en-US" b="0" i="0" dirty="0"/>
            <a:t>Review introductory material in capstones with more in-depth targeting of individual competencies; </a:t>
          </a:r>
          <a:endParaRPr lang="en-US" dirty="0"/>
        </a:p>
      </dgm:t>
    </dgm:pt>
    <dgm:pt modelId="{4CD1D874-126D-471C-8BEB-513154E70968}" type="parTrans" cxnId="{D146BC60-8D57-4A7D-A604-B5B877BCE172}">
      <dgm:prSet/>
      <dgm:spPr/>
      <dgm:t>
        <a:bodyPr/>
        <a:lstStyle/>
        <a:p>
          <a:endParaRPr lang="en-US"/>
        </a:p>
      </dgm:t>
    </dgm:pt>
    <dgm:pt modelId="{4C708CEA-9DFB-45A0-B34D-817D7A3929C8}" type="sibTrans" cxnId="{D146BC60-8D57-4A7D-A604-B5B877BCE172}">
      <dgm:prSet/>
      <dgm:spPr/>
      <dgm:t>
        <a:bodyPr/>
        <a:lstStyle/>
        <a:p>
          <a:endParaRPr lang="en-US"/>
        </a:p>
      </dgm:t>
    </dgm:pt>
    <dgm:pt modelId="{C80CBC31-1E86-4DA2-A23D-136652940335}">
      <dgm:prSet/>
      <dgm:spPr/>
      <dgm:t>
        <a:bodyPr/>
        <a:lstStyle/>
        <a:p>
          <a:r>
            <a:rPr lang="en-US" b="0" i="0" dirty="0"/>
            <a:t>Offer focused workshops outside of class visits.  </a:t>
          </a:r>
          <a:endParaRPr lang="en-US" dirty="0"/>
        </a:p>
      </dgm:t>
    </dgm:pt>
    <dgm:pt modelId="{6F039F64-5367-4637-9F56-0B0FEE61EDDE}" type="parTrans" cxnId="{53E94F4C-5ACD-4D17-848F-4B27502046F3}">
      <dgm:prSet/>
      <dgm:spPr/>
      <dgm:t>
        <a:bodyPr/>
        <a:lstStyle/>
        <a:p>
          <a:endParaRPr lang="en-US"/>
        </a:p>
      </dgm:t>
    </dgm:pt>
    <dgm:pt modelId="{664A8B78-95EF-487C-8146-4DE4D6FDAA8D}" type="sibTrans" cxnId="{53E94F4C-5ACD-4D17-848F-4B27502046F3}">
      <dgm:prSet/>
      <dgm:spPr/>
      <dgm:t>
        <a:bodyPr/>
        <a:lstStyle/>
        <a:p>
          <a:endParaRPr lang="en-US"/>
        </a:p>
      </dgm:t>
    </dgm:pt>
    <dgm:pt modelId="{3929EF75-4C6B-4A09-AE54-DE098F6D05EC}">
      <dgm:prSet phldrT="[Text]"/>
      <dgm:spPr/>
      <dgm:t>
        <a:bodyPr/>
        <a:lstStyle/>
        <a:p>
          <a:r>
            <a:rPr lang="en-US" b="0" i="0" dirty="0"/>
            <a:t>Aim at progression from novice to developing to proficient;  </a:t>
          </a:r>
          <a:endParaRPr lang="en-US" dirty="0"/>
        </a:p>
      </dgm:t>
    </dgm:pt>
    <dgm:pt modelId="{C96B125B-8C02-4D22-964C-60A2E6BEB9EE}" type="parTrans" cxnId="{94423A6F-BC96-431D-91BC-F04790976BB9}">
      <dgm:prSet/>
      <dgm:spPr/>
      <dgm:t>
        <a:bodyPr/>
        <a:lstStyle/>
        <a:p>
          <a:endParaRPr lang="en-US"/>
        </a:p>
      </dgm:t>
    </dgm:pt>
    <dgm:pt modelId="{6264AA95-2F92-43A5-93C4-33101A99E4AE}" type="sibTrans" cxnId="{94423A6F-BC96-431D-91BC-F04790976BB9}">
      <dgm:prSet/>
      <dgm:spPr/>
      <dgm:t>
        <a:bodyPr/>
        <a:lstStyle/>
        <a:p>
          <a:endParaRPr lang="en-US"/>
        </a:p>
      </dgm:t>
    </dgm:pt>
    <dgm:pt modelId="{A2B7C489-0332-47B2-B878-7FFB0B7A2B8C}" type="pres">
      <dgm:prSet presAssocID="{C426D94F-62EB-40BD-B3BF-08C7DFA9BC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7B4D5D-2CF8-4055-84CD-A0BBF4A4BC45}" type="pres">
      <dgm:prSet presAssocID="{6A9073FE-37BE-4D13-BD0A-0C529F5C87D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5B11AF-69ED-449E-8A27-DA0F002B598C}" type="pres">
      <dgm:prSet presAssocID="{6A9073FE-37BE-4D13-BD0A-0C529F5C87D2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0C3F02-E3B0-4E8C-910B-B65DE8B98EEE}" type="pres">
      <dgm:prSet presAssocID="{45C77191-E6A3-473D-9D9F-CB472A7A224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07C40F-C1C3-46E8-9D1D-1194E589850B}" type="pres">
      <dgm:prSet presAssocID="{45C77191-E6A3-473D-9D9F-CB472A7A224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E5B082-DFC0-4EF4-A952-B060076912DB}" type="presOf" srcId="{C426D94F-62EB-40BD-B3BF-08C7DFA9BC1C}" destId="{A2B7C489-0332-47B2-B878-7FFB0B7A2B8C}" srcOrd="0" destOrd="0" presId="urn:microsoft.com/office/officeart/2005/8/layout/vList2"/>
    <dgm:cxn modelId="{53E94F4C-5ACD-4D17-848F-4B27502046F3}" srcId="{45C77191-E6A3-473D-9D9F-CB472A7A224F}" destId="{C80CBC31-1E86-4DA2-A23D-136652940335}" srcOrd="2" destOrd="0" parTransId="{6F039F64-5367-4637-9F56-0B0FEE61EDDE}" sibTransId="{664A8B78-95EF-487C-8146-4DE4D6FDAA8D}"/>
    <dgm:cxn modelId="{5C98ED10-2543-4AD1-9CD7-C043AA0F91D3}" type="presOf" srcId="{C80CBC31-1E86-4DA2-A23D-136652940335}" destId="{CD07C40F-C1C3-46E8-9D1D-1194E589850B}" srcOrd="0" destOrd="2" presId="urn:microsoft.com/office/officeart/2005/8/layout/vList2"/>
    <dgm:cxn modelId="{9F192FB0-189A-4B9F-BFD0-4C295D7F9DAC}" type="presOf" srcId="{45C77191-E6A3-473D-9D9F-CB472A7A224F}" destId="{040C3F02-E3B0-4E8C-910B-B65DE8B98EEE}" srcOrd="0" destOrd="0" presId="urn:microsoft.com/office/officeart/2005/8/layout/vList2"/>
    <dgm:cxn modelId="{A20CC0D7-DE9E-4581-92F7-5F4248F839C7}" srcId="{C426D94F-62EB-40BD-B3BF-08C7DFA9BC1C}" destId="{6A9073FE-37BE-4D13-BD0A-0C529F5C87D2}" srcOrd="0" destOrd="0" parTransId="{81A378DF-8619-41F9-9C37-654A81DA2980}" sibTransId="{99EEB902-9711-4AC1-94FC-81C7291D9724}"/>
    <dgm:cxn modelId="{18CFAC58-C4EB-4DD4-9EED-35F29076DA23}" type="presOf" srcId="{3929EF75-4C6B-4A09-AE54-DE098F6D05EC}" destId="{CD07C40F-C1C3-46E8-9D1D-1194E589850B}" srcOrd="0" destOrd="1" presId="urn:microsoft.com/office/officeart/2005/8/layout/vList2"/>
    <dgm:cxn modelId="{D146BC60-8D57-4A7D-A604-B5B877BCE172}" srcId="{45C77191-E6A3-473D-9D9F-CB472A7A224F}" destId="{506802A1-AA80-4993-A1AD-5D2D7AF5330C}" srcOrd="0" destOrd="0" parTransId="{4CD1D874-126D-471C-8BEB-513154E70968}" sibTransId="{4C708CEA-9DFB-45A0-B34D-817D7A3929C8}"/>
    <dgm:cxn modelId="{F5F14159-C517-4934-B6B0-FB2A88078CF0}" srcId="{6A9073FE-37BE-4D13-BD0A-0C529F5C87D2}" destId="{94294BC5-6583-425E-AC54-095512225593}" srcOrd="0" destOrd="0" parTransId="{07214467-4DD7-4E91-957D-BA57D22D7B7E}" sibTransId="{FCE61AAF-E184-40DB-A9E6-BDEC8000418F}"/>
    <dgm:cxn modelId="{ADF72DB3-F06D-4ACC-9A30-3C465E73C130}" type="presOf" srcId="{94294BC5-6583-425E-AC54-095512225593}" destId="{285B11AF-69ED-449E-8A27-DA0F002B598C}" srcOrd="0" destOrd="0" presId="urn:microsoft.com/office/officeart/2005/8/layout/vList2"/>
    <dgm:cxn modelId="{9B3BCFFB-576F-4B09-9D30-3222BA14FFF8}" type="presOf" srcId="{6A9073FE-37BE-4D13-BD0A-0C529F5C87D2}" destId="{277B4D5D-2CF8-4055-84CD-A0BBF4A4BC45}" srcOrd="0" destOrd="0" presId="urn:microsoft.com/office/officeart/2005/8/layout/vList2"/>
    <dgm:cxn modelId="{94423A6F-BC96-431D-91BC-F04790976BB9}" srcId="{45C77191-E6A3-473D-9D9F-CB472A7A224F}" destId="{3929EF75-4C6B-4A09-AE54-DE098F6D05EC}" srcOrd="1" destOrd="0" parTransId="{C96B125B-8C02-4D22-964C-60A2E6BEB9EE}" sibTransId="{6264AA95-2F92-43A5-93C4-33101A99E4AE}"/>
    <dgm:cxn modelId="{A82A8221-BB82-4755-A32B-A744324F8D04}" type="presOf" srcId="{5B1A5255-0074-426E-B1A2-AEC2F6F4154B}" destId="{285B11AF-69ED-449E-8A27-DA0F002B598C}" srcOrd="0" destOrd="1" presId="urn:microsoft.com/office/officeart/2005/8/layout/vList2"/>
    <dgm:cxn modelId="{8EE28B75-4C09-4E00-9E02-C9F52294DF17}" srcId="{6A9073FE-37BE-4D13-BD0A-0C529F5C87D2}" destId="{5B1A5255-0074-426E-B1A2-AEC2F6F4154B}" srcOrd="1" destOrd="0" parTransId="{60538D9F-F9F4-471B-9E7C-3639D89FA597}" sibTransId="{F5BC8E00-9206-457E-888B-E074F52B0356}"/>
    <dgm:cxn modelId="{A0C363D9-E350-4737-B356-30CC899A3719}" srcId="{C426D94F-62EB-40BD-B3BF-08C7DFA9BC1C}" destId="{45C77191-E6A3-473D-9D9F-CB472A7A224F}" srcOrd="1" destOrd="0" parTransId="{A0A7DE19-001A-4250-B4D8-AB339E88FB45}" sibTransId="{3139E2FD-8D9F-4223-A1B1-557491F30AD1}"/>
    <dgm:cxn modelId="{0E1E86A0-6802-4525-951B-610CAB9B3ACA}" type="presOf" srcId="{506802A1-AA80-4993-A1AD-5D2D7AF5330C}" destId="{CD07C40F-C1C3-46E8-9D1D-1194E589850B}" srcOrd="0" destOrd="0" presId="urn:microsoft.com/office/officeart/2005/8/layout/vList2"/>
    <dgm:cxn modelId="{CC6DC604-6973-438F-AD0E-FE07A7ADE0A0}" type="presParOf" srcId="{A2B7C489-0332-47B2-B878-7FFB0B7A2B8C}" destId="{277B4D5D-2CF8-4055-84CD-A0BBF4A4BC45}" srcOrd="0" destOrd="0" presId="urn:microsoft.com/office/officeart/2005/8/layout/vList2"/>
    <dgm:cxn modelId="{B60035BC-8317-4AB5-B6AC-0BCEC3DA5E7D}" type="presParOf" srcId="{A2B7C489-0332-47B2-B878-7FFB0B7A2B8C}" destId="{285B11AF-69ED-449E-8A27-DA0F002B598C}" srcOrd="1" destOrd="0" presId="urn:microsoft.com/office/officeart/2005/8/layout/vList2"/>
    <dgm:cxn modelId="{6E3A72FE-318B-4489-BCE0-E6E6D1940FF9}" type="presParOf" srcId="{A2B7C489-0332-47B2-B878-7FFB0B7A2B8C}" destId="{040C3F02-E3B0-4E8C-910B-B65DE8B98EEE}" srcOrd="2" destOrd="0" presId="urn:microsoft.com/office/officeart/2005/8/layout/vList2"/>
    <dgm:cxn modelId="{F5607F6F-04AA-4048-9A5E-B30CADAB7C50}" type="presParOf" srcId="{A2B7C489-0332-47B2-B878-7FFB0B7A2B8C}" destId="{CD07C40F-C1C3-46E8-9D1D-1194E589850B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2DFE0F-61BC-40A0-9FB8-54CC66D88B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92E805D-1CDA-4021-9918-168D0803B723}">
      <dgm:prSet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b="0" i="0" dirty="0"/>
            <a:t>IL Learning Objectives/Outcomes with highest need of focus</a:t>
          </a:r>
          <a:endParaRPr lang="en-US" dirty="0"/>
        </a:p>
      </dgm:t>
    </dgm:pt>
    <dgm:pt modelId="{9A26F971-DBF8-4FB1-AA3C-30E91C002408}" type="parTrans" cxnId="{13EAD702-9A23-4833-AE82-24B7CC4AC998}">
      <dgm:prSet/>
      <dgm:spPr/>
      <dgm:t>
        <a:bodyPr/>
        <a:lstStyle/>
        <a:p>
          <a:endParaRPr lang="en-US"/>
        </a:p>
      </dgm:t>
    </dgm:pt>
    <dgm:pt modelId="{4D96B9ED-9A83-4355-B979-7B77396E6936}" type="sibTrans" cxnId="{13EAD702-9A23-4833-AE82-24B7CC4AC998}">
      <dgm:prSet/>
      <dgm:spPr/>
      <dgm:t>
        <a:bodyPr/>
        <a:lstStyle/>
        <a:p>
          <a:endParaRPr lang="en-US"/>
        </a:p>
      </dgm:t>
    </dgm:pt>
    <dgm:pt modelId="{ECD6B773-1957-402A-B799-CDA1734E8B85}">
      <dgm:prSet/>
      <dgm:spPr/>
      <dgm:t>
        <a:bodyPr/>
        <a:lstStyle/>
        <a:p>
          <a:r>
            <a:rPr lang="en-US" b="0" i="0" dirty="0"/>
            <a:t>LO I.2: Students </a:t>
          </a:r>
          <a:r>
            <a:rPr lang="en-US" b="1" i="0" cap="none" spc="0" dirty="0">
              <a:ln w="0"/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approach research as a non-linear, iterative process </a:t>
          </a:r>
          <a:r>
            <a:rPr lang="en-US" b="0" i="0" dirty="0"/>
            <a:t>and adjust their search statements and strategies as new understanding develops.</a:t>
          </a:r>
          <a:endParaRPr lang="en-US" dirty="0"/>
        </a:p>
      </dgm:t>
    </dgm:pt>
    <dgm:pt modelId="{07C2AAD4-AEEE-441D-8A4B-4C6B1B941A82}" type="parTrans" cxnId="{356C997D-7C2C-4F6F-ADCA-1A4768CECFE7}">
      <dgm:prSet/>
      <dgm:spPr/>
      <dgm:t>
        <a:bodyPr/>
        <a:lstStyle/>
        <a:p>
          <a:endParaRPr lang="en-US"/>
        </a:p>
      </dgm:t>
    </dgm:pt>
    <dgm:pt modelId="{63EE0C4E-A5D8-4C7A-9991-3EDC8E1A58AC}" type="sibTrans" cxnId="{356C997D-7C2C-4F6F-ADCA-1A4768CECFE7}">
      <dgm:prSet/>
      <dgm:spPr/>
      <dgm:t>
        <a:bodyPr/>
        <a:lstStyle/>
        <a:p>
          <a:endParaRPr lang="en-US"/>
        </a:p>
      </dgm:t>
    </dgm:pt>
    <dgm:pt modelId="{F92B823A-9F68-493F-8BEC-99FB0E139C16}">
      <dgm:prSet/>
      <dgm:spPr/>
      <dgm:t>
        <a:bodyPr/>
        <a:lstStyle/>
        <a:p>
          <a:r>
            <a:rPr lang="en-US" b="0" i="0" dirty="0"/>
            <a:t>LO I.4: Students successfully </a:t>
          </a:r>
          <a:r>
            <a:rPr lang="en-US" b="1" i="0" cap="none" spc="0" dirty="0">
              <a:ln w="0"/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identify and use a wide array of subject- or discipline-specific industry-relevant online research tools</a:t>
          </a:r>
          <a:r>
            <a:rPr lang="en-US" b="0" i="0" dirty="0"/>
            <a:t>, while matching their search strategies to these tools.</a:t>
          </a:r>
          <a:endParaRPr lang="en-US" dirty="0"/>
        </a:p>
      </dgm:t>
    </dgm:pt>
    <dgm:pt modelId="{64268E03-909A-44A5-A70E-C3633940D9D9}" type="parTrans" cxnId="{3A44943E-25FB-4C07-91EB-214F9969E6A5}">
      <dgm:prSet/>
      <dgm:spPr/>
      <dgm:t>
        <a:bodyPr/>
        <a:lstStyle/>
        <a:p>
          <a:endParaRPr lang="en-US"/>
        </a:p>
      </dgm:t>
    </dgm:pt>
    <dgm:pt modelId="{5E6B3850-B76D-4CFF-A87A-051FF46A1E7A}" type="sibTrans" cxnId="{3A44943E-25FB-4C07-91EB-214F9969E6A5}">
      <dgm:prSet/>
      <dgm:spPr/>
      <dgm:t>
        <a:bodyPr/>
        <a:lstStyle/>
        <a:p>
          <a:endParaRPr lang="en-US"/>
        </a:p>
      </dgm:t>
    </dgm:pt>
    <dgm:pt modelId="{6BCB3121-C86B-48B3-A7CE-7E4D1F5F34DD}">
      <dgm:prSet/>
      <dgm:spPr/>
      <dgm:t>
        <a:bodyPr/>
        <a:lstStyle/>
        <a:p>
          <a:r>
            <a:rPr lang="en-US" b="0" i="0" dirty="0"/>
            <a:t>LO II.3: Students </a:t>
          </a:r>
          <a:r>
            <a:rPr lang="en-US" b="1" i="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view scholarship as an ongoing conversation and are able to trace citations</a:t>
          </a:r>
          <a:r>
            <a:rPr lang="en-US" b="0" i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 </a:t>
          </a:r>
          <a:r>
            <a:rPr lang="en-US" b="0" i="0" dirty="0"/>
            <a:t>in bibliographies and/or cited reference features.</a:t>
          </a:r>
          <a:endParaRPr lang="en-US" dirty="0"/>
        </a:p>
      </dgm:t>
    </dgm:pt>
    <dgm:pt modelId="{57FB08B0-0B93-4531-A18F-7F7962225714}" type="parTrans" cxnId="{70B70A82-E285-4DCC-9923-9D3DF13CA094}">
      <dgm:prSet/>
      <dgm:spPr/>
      <dgm:t>
        <a:bodyPr/>
        <a:lstStyle/>
        <a:p>
          <a:endParaRPr lang="en-US"/>
        </a:p>
      </dgm:t>
    </dgm:pt>
    <dgm:pt modelId="{5D669D71-0C17-4AB7-AD19-9D7D35033616}" type="sibTrans" cxnId="{70B70A82-E285-4DCC-9923-9D3DF13CA094}">
      <dgm:prSet/>
      <dgm:spPr/>
      <dgm:t>
        <a:bodyPr/>
        <a:lstStyle/>
        <a:p>
          <a:endParaRPr lang="en-US"/>
        </a:p>
      </dgm:t>
    </dgm:pt>
    <dgm:pt modelId="{1759608D-751D-4386-B242-99F1A0C36773}">
      <dgm:prSet/>
      <dgm:spPr/>
      <dgm:t>
        <a:bodyPr/>
        <a:lstStyle/>
        <a:p>
          <a:r>
            <a:rPr lang="en-US" b="0" i="0" dirty="0"/>
            <a:t>LO III.1: Students </a:t>
          </a:r>
          <a:r>
            <a:rPr lang="en-US" b="1" i="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contextually evaluate the authoritativeness of information</a:t>
          </a:r>
          <a:r>
            <a:rPr lang="en-US" b="1" i="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 </a:t>
          </a:r>
          <a:r>
            <a:rPr lang="en-US" b="0" i="0" dirty="0"/>
            <a:t>sources while uncovering potential biases within them.</a:t>
          </a:r>
          <a:endParaRPr lang="en-US" dirty="0"/>
        </a:p>
      </dgm:t>
    </dgm:pt>
    <dgm:pt modelId="{76E4D1FF-FDDD-44FA-9931-09E0AC2D667B}" type="parTrans" cxnId="{558593D7-3539-4427-BB17-FED9905C89CB}">
      <dgm:prSet/>
      <dgm:spPr/>
      <dgm:t>
        <a:bodyPr/>
        <a:lstStyle/>
        <a:p>
          <a:endParaRPr lang="en-US"/>
        </a:p>
      </dgm:t>
    </dgm:pt>
    <dgm:pt modelId="{07368E0B-61CE-49E5-95B2-16D64023D1F0}" type="sibTrans" cxnId="{558593D7-3539-4427-BB17-FED9905C89CB}">
      <dgm:prSet/>
      <dgm:spPr/>
      <dgm:t>
        <a:bodyPr/>
        <a:lstStyle/>
        <a:p>
          <a:endParaRPr lang="en-US"/>
        </a:p>
      </dgm:t>
    </dgm:pt>
    <dgm:pt modelId="{C8717803-8E07-4669-BD26-8EAE4E9513A3}">
      <dgm:prSet/>
      <dgm:spPr/>
      <dgm:t>
        <a:bodyPr/>
        <a:lstStyle/>
        <a:p>
          <a:r>
            <a:rPr lang="en-US" b="0" i="0" dirty="0"/>
            <a:t>LO IV.1: Students </a:t>
          </a:r>
          <a:r>
            <a:rPr lang="en-US" b="1" i="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consistently give appropriate credit to others’ ideas and contributions </a:t>
          </a:r>
          <a:r>
            <a:rPr lang="en-US" b="0" i="0" dirty="0"/>
            <a:t>by correctly citing relevant information sources, while being aware that citation styles may vary from discipline to discipline.</a:t>
          </a:r>
          <a:endParaRPr lang="en-US" dirty="0"/>
        </a:p>
      </dgm:t>
    </dgm:pt>
    <dgm:pt modelId="{67E5E82C-0057-4DF2-9528-A221716D5323}" type="parTrans" cxnId="{AF597B81-ABE4-4449-9CD3-D363283AB295}">
      <dgm:prSet/>
      <dgm:spPr/>
      <dgm:t>
        <a:bodyPr/>
        <a:lstStyle/>
        <a:p>
          <a:endParaRPr lang="en-US"/>
        </a:p>
      </dgm:t>
    </dgm:pt>
    <dgm:pt modelId="{3D83CBD4-4EB8-457E-9B84-2D519DF87950}" type="sibTrans" cxnId="{AF597B81-ABE4-4449-9CD3-D363283AB295}">
      <dgm:prSet/>
      <dgm:spPr/>
      <dgm:t>
        <a:bodyPr/>
        <a:lstStyle/>
        <a:p>
          <a:endParaRPr lang="en-US"/>
        </a:p>
      </dgm:t>
    </dgm:pt>
    <dgm:pt modelId="{C0041841-B590-4E04-BC63-0DFDE18B5849}" type="pres">
      <dgm:prSet presAssocID="{F72DFE0F-61BC-40A0-9FB8-54CC66D88B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239F20-1A91-4CC3-86BA-BA4DA7D289C2}" type="pres">
      <dgm:prSet presAssocID="{992E805D-1CDA-4021-9918-168D0803B7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9F815A-EBCB-43DB-B2D7-34BCA9CA920C}" type="pres">
      <dgm:prSet presAssocID="{992E805D-1CDA-4021-9918-168D0803B723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323BBA6-FB6F-41B8-84BF-95735B72193D}" type="presOf" srcId="{6BCB3121-C86B-48B3-A7CE-7E4D1F5F34DD}" destId="{4C9F815A-EBCB-43DB-B2D7-34BCA9CA920C}" srcOrd="0" destOrd="2" presId="urn:microsoft.com/office/officeart/2005/8/layout/vList2"/>
    <dgm:cxn modelId="{96945E5F-6C87-47A7-B463-C2B55AA305BF}" type="presOf" srcId="{1759608D-751D-4386-B242-99F1A0C36773}" destId="{4C9F815A-EBCB-43DB-B2D7-34BCA9CA920C}" srcOrd="0" destOrd="3" presId="urn:microsoft.com/office/officeart/2005/8/layout/vList2"/>
    <dgm:cxn modelId="{9A5589B6-BCF5-40DE-87A7-45EE8C5A3996}" type="presOf" srcId="{F72DFE0F-61BC-40A0-9FB8-54CC66D88B1B}" destId="{C0041841-B590-4E04-BC63-0DFDE18B5849}" srcOrd="0" destOrd="0" presId="urn:microsoft.com/office/officeart/2005/8/layout/vList2"/>
    <dgm:cxn modelId="{3A44943E-25FB-4C07-91EB-214F9969E6A5}" srcId="{992E805D-1CDA-4021-9918-168D0803B723}" destId="{F92B823A-9F68-493F-8BEC-99FB0E139C16}" srcOrd="1" destOrd="0" parTransId="{64268E03-909A-44A5-A70E-C3633940D9D9}" sibTransId="{5E6B3850-B76D-4CFF-A87A-051FF46A1E7A}"/>
    <dgm:cxn modelId="{201B5617-F71B-474D-844D-93E392BB183F}" type="presOf" srcId="{ECD6B773-1957-402A-B799-CDA1734E8B85}" destId="{4C9F815A-EBCB-43DB-B2D7-34BCA9CA920C}" srcOrd="0" destOrd="0" presId="urn:microsoft.com/office/officeart/2005/8/layout/vList2"/>
    <dgm:cxn modelId="{558593D7-3539-4427-BB17-FED9905C89CB}" srcId="{992E805D-1CDA-4021-9918-168D0803B723}" destId="{1759608D-751D-4386-B242-99F1A0C36773}" srcOrd="3" destOrd="0" parTransId="{76E4D1FF-FDDD-44FA-9931-09E0AC2D667B}" sibTransId="{07368E0B-61CE-49E5-95B2-16D64023D1F0}"/>
    <dgm:cxn modelId="{C93DC69D-D1F1-41D2-80F6-80BEB7809470}" type="presOf" srcId="{992E805D-1CDA-4021-9918-168D0803B723}" destId="{FB239F20-1A91-4CC3-86BA-BA4DA7D289C2}" srcOrd="0" destOrd="0" presId="urn:microsoft.com/office/officeart/2005/8/layout/vList2"/>
    <dgm:cxn modelId="{356C997D-7C2C-4F6F-ADCA-1A4768CECFE7}" srcId="{992E805D-1CDA-4021-9918-168D0803B723}" destId="{ECD6B773-1957-402A-B799-CDA1734E8B85}" srcOrd="0" destOrd="0" parTransId="{07C2AAD4-AEEE-441D-8A4B-4C6B1B941A82}" sibTransId="{63EE0C4E-A5D8-4C7A-9991-3EDC8E1A58AC}"/>
    <dgm:cxn modelId="{548DE8CF-A871-4D7A-9A4F-7179D90744A8}" type="presOf" srcId="{C8717803-8E07-4669-BD26-8EAE4E9513A3}" destId="{4C9F815A-EBCB-43DB-B2D7-34BCA9CA920C}" srcOrd="0" destOrd="4" presId="urn:microsoft.com/office/officeart/2005/8/layout/vList2"/>
    <dgm:cxn modelId="{AF597B81-ABE4-4449-9CD3-D363283AB295}" srcId="{992E805D-1CDA-4021-9918-168D0803B723}" destId="{C8717803-8E07-4669-BD26-8EAE4E9513A3}" srcOrd="4" destOrd="0" parTransId="{67E5E82C-0057-4DF2-9528-A221716D5323}" sibTransId="{3D83CBD4-4EB8-457E-9B84-2D519DF87950}"/>
    <dgm:cxn modelId="{D5114098-4023-48BD-BB88-1111702D97AF}" type="presOf" srcId="{F92B823A-9F68-493F-8BEC-99FB0E139C16}" destId="{4C9F815A-EBCB-43DB-B2D7-34BCA9CA920C}" srcOrd="0" destOrd="1" presId="urn:microsoft.com/office/officeart/2005/8/layout/vList2"/>
    <dgm:cxn modelId="{70B70A82-E285-4DCC-9923-9D3DF13CA094}" srcId="{992E805D-1CDA-4021-9918-168D0803B723}" destId="{6BCB3121-C86B-48B3-A7CE-7E4D1F5F34DD}" srcOrd="2" destOrd="0" parTransId="{57FB08B0-0B93-4531-A18F-7F7962225714}" sibTransId="{5D669D71-0C17-4AB7-AD19-9D7D35033616}"/>
    <dgm:cxn modelId="{13EAD702-9A23-4833-AE82-24B7CC4AC998}" srcId="{F72DFE0F-61BC-40A0-9FB8-54CC66D88B1B}" destId="{992E805D-1CDA-4021-9918-168D0803B723}" srcOrd="0" destOrd="0" parTransId="{9A26F971-DBF8-4FB1-AA3C-30E91C002408}" sibTransId="{4D96B9ED-9A83-4355-B979-7B77396E6936}"/>
    <dgm:cxn modelId="{6157A8EC-561E-4D9C-8D42-8471D7BC9738}" type="presParOf" srcId="{C0041841-B590-4E04-BC63-0DFDE18B5849}" destId="{FB239F20-1A91-4CC3-86BA-BA4DA7D289C2}" srcOrd="0" destOrd="0" presId="urn:microsoft.com/office/officeart/2005/8/layout/vList2"/>
    <dgm:cxn modelId="{0AF7F273-06BF-4B22-A4EB-A27845A3E663}" type="presParOf" srcId="{C0041841-B590-4E04-BC63-0DFDE18B5849}" destId="{4C9F815A-EBCB-43DB-B2D7-34BCA9CA920C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9503D0-3EA6-4D95-BCFC-C5FBDEC0BE7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1FE51D-C908-42EB-BFF3-0B40B232460C}">
      <dgm:prSet/>
      <dgm:spPr>
        <a:solidFill>
          <a:schemeClr val="accent1">
            <a:lumMod val="50000"/>
          </a:schemeClr>
        </a:solidFill>
        <a:ln>
          <a:solidFill>
            <a:schemeClr val="tx2"/>
          </a:solidFill>
        </a:ln>
      </dgm:spPr>
      <dgm:t>
        <a:bodyPr/>
        <a:lstStyle/>
        <a:p>
          <a:pPr rtl="0"/>
          <a:r>
            <a:rPr lang="en-US" b="1" dirty="0"/>
            <a:t>Ask now or email me at lk735@georgetown.edu </a:t>
          </a:r>
          <a:endParaRPr lang="en-US" dirty="0"/>
        </a:p>
      </dgm:t>
    </dgm:pt>
    <dgm:pt modelId="{9ECAB68F-45B1-4BB6-B94C-01E30202A566}" type="parTrans" cxnId="{55C7B2DC-D4AB-4F94-B6A5-B09AF3FA424A}">
      <dgm:prSet/>
      <dgm:spPr/>
      <dgm:t>
        <a:bodyPr/>
        <a:lstStyle/>
        <a:p>
          <a:endParaRPr lang="en-US"/>
        </a:p>
      </dgm:t>
    </dgm:pt>
    <dgm:pt modelId="{33B370A9-FD23-4C0C-B02B-96ECB290513E}" type="sibTrans" cxnId="{55C7B2DC-D4AB-4F94-B6A5-B09AF3FA424A}">
      <dgm:prSet/>
      <dgm:spPr/>
      <dgm:t>
        <a:bodyPr/>
        <a:lstStyle/>
        <a:p>
          <a:endParaRPr lang="en-US"/>
        </a:p>
      </dgm:t>
    </dgm:pt>
    <dgm:pt modelId="{46D672AC-EF4C-4088-9D4B-A6F3D7C66064}" type="pres">
      <dgm:prSet presAssocID="{1C9503D0-3EA6-4D95-BCFC-C5FBDEC0BE7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488141-AF1E-4B11-BCBC-1984B6AF5516}" type="pres">
      <dgm:prSet presAssocID="{C61FE51D-C908-42EB-BFF3-0B40B232460C}" presName="composite" presStyleCnt="0"/>
      <dgm:spPr/>
    </dgm:pt>
    <dgm:pt modelId="{8A9FBC7B-1035-470C-9E70-93B7D7876377}" type="pres">
      <dgm:prSet presAssocID="{C61FE51D-C908-42EB-BFF3-0B40B232460C}" presName="imgShp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74D7126-F7B2-4DE2-96CC-F64A01E68F40}" type="pres">
      <dgm:prSet presAssocID="{C61FE51D-C908-42EB-BFF3-0B40B232460C}" presName="txShp" presStyleLbl="node1" presStyleIdx="0" presStyleCnt="1" custScaleX="122268" custScaleY="1304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C7B2DC-D4AB-4F94-B6A5-B09AF3FA424A}" srcId="{1C9503D0-3EA6-4D95-BCFC-C5FBDEC0BE7D}" destId="{C61FE51D-C908-42EB-BFF3-0B40B232460C}" srcOrd="0" destOrd="0" parTransId="{9ECAB68F-45B1-4BB6-B94C-01E30202A566}" sibTransId="{33B370A9-FD23-4C0C-B02B-96ECB290513E}"/>
    <dgm:cxn modelId="{AC510D43-A7DB-4472-9B46-88CD14695626}" type="presOf" srcId="{1C9503D0-3EA6-4D95-BCFC-C5FBDEC0BE7D}" destId="{46D672AC-EF4C-4088-9D4B-A6F3D7C66064}" srcOrd="0" destOrd="0" presId="urn:microsoft.com/office/officeart/2005/8/layout/vList3"/>
    <dgm:cxn modelId="{D5EA8152-7ED4-414C-8233-892D4436E3CC}" type="presOf" srcId="{C61FE51D-C908-42EB-BFF3-0B40B232460C}" destId="{D74D7126-F7B2-4DE2-96CC-F64A01E68F40}" srcOrd="0" destOrd="0" presId="urn:microsoft.com/office/officeart/2005/8/layout/vList3"/>
    <dgm:cxn modelId="{BC9B7702-667B-4F37-8356-0A96A42173CE}" type="presParOf" srcId="{46D672AC-EF4C-4088-9D4B-A6F3D7C66064}" destId="{B8488141-AF1E-4B11-BCBC-1984B6AF5516}" srcOrd="0" destOrd="0" presId="urn:microsoft.com/office/officeart/2005/8/layout/vList3"/>
    <dgm:cxn modelId="{0147A366-7CDD-4FEA-B265-39093B7B62F2}" type="presParOf" srcId="{B8488141-AF1E-4B11-BCBC-1984B6AF5516}" destId="{8A9FBC7B-1035-470C-9E70-93B7D7876377}" srcOrd="0" destOrd="0" presId="urn:microsoft.com/office/officeart/2005/8/layout/vList3"/>
    <dgm:cxn modelId="{0D761C8B-B384-4609-ABA7-EADC281348B4}" type="presParOf" srcId="{B8488141-AF1E-4B11-BCBC-1984B6AF5516}" destId="{D74D7126-F7B2-4DE2-96CC-F64A01E68F4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7B4D5D-2CF8-4055-84CD-A0BBF4A4BC45}">
      <dsp:nvSpPr>
        <dsp:cNvPr id="0" name=""/>
        <dsp:cNvSpPr/>
      </dsp:nvSpPr>
      <dsp:spPr>
        <a:xfrm>
          <a:off x="0" y="361532"/>
          <a:ext cx="8686426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0" i="1" kern="1200" dirty="0"/>
            <a:t>Need for innovative curricular support of online classes</a:t>
          </a:r>
          <a:endParaRPr lang="en-US" sz="2900" kern="1200" dirty="0"/>
        </a:p>
      </dsp:txBody>
      <dsp:txXfrm>
        <a:off x="33955" y="395487"/>
        <a:ext cx="8618516" cy="627655"/>
      </dsp:txXfrm>
    </dsp:sp>
    <dsp:sp modelId="{285B11AF-69ED-449E-8A27-DA0F002B598C}">
      <dsp:nvSpPr>
        <dsp:cNvPr id="0" name=""/>
        <dsp:cNvSpPr/>
      </dsp:nvSpPr>
      <dsp:spPr>
        <a:xfrm>
          <a:off x="0" y="1057097"/>
          <a:ext cx="8686426" cy="795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794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b="0" i="0" kern="1200" dirty="0"/>
            <a:t>Offer semi-automated online sessions by flipping them;</a:t>
          </a:r>
          <a:r>
            <a:rPr lang="en-US" sz="2300" b="0" i="1" kern="1200" dirty="0"/>
            <a:t> 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b="0" i="0" kern="1200" dirty="0"/>
            <a:t>Develop additional online learning objects (students </a:t>
          </a:r>
          <a:r>
            <a:rPr lang="en-US" sz="2300" b="1" i="0" kern="1200" dirty="0"/>
            <a:t>and</a:t>
          </a:r>
          <a:r>
            <a:rPr lang="en-US" sz="2300" b="0" i="0" kern="1200" dirty="0"/>
            <a:t> faculty);</a:t>
          </a:r>
          <a:endParaRPr lang="en-US" sz="2300" kern="1200" dirty="0"/>
        </a:p>
      </dsp:txBody>
      <dsp:txXfrm>
        <a:off x="0" y="1057097"/>
        <a:ext cx="8686426" cy="795397"/>
      </dsp:txXfrm>
    </dsp:sp>
    <dsp:sp modelId="{040C3F02-E3B0-4E8C-910B-B65DE8B98EEE}">
      <dsp:nvSpPr>
        <dsp:cNvPr id="0" name=""/>
        <dsp:cNvSpPr/>
      </dsp:nvSpPr>
      <dsp:spPr>
        <a:xfrm>
          <a:off x="0" y="1852494"/>
          <a:ext cx="8686426" cy="69556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0" i="1" kern="1200" dirty="0"/>
            <a:t>Necessity of scaffolding but also embedded repetition</a:t>
          </a:r>
          <a:endParaRPr lang="en-US" sz="2900" kern="1200" dirty="0"/>
        </a:p>
      </dsp:txBody>
      <dsp:txXfrm>
        <a:off x="33955" y="1886449"/>
        <a:ext cx="8618516" cy="627655"/>
      </dsp:txXfrm>
    </dsp:sp>
    <dsp:sp modelId="{CD07C40F-C1C3-46E8-9D1D-1194E589850B}">
      <dsp:nvSpPr>
        <dsp:cNvPr id="0" name=""/>
        <dsp:cNvSpPr/>
      </dsp:nvSpPr>
      <dsp:spPr>
        <a:xfrm>
          <a:off x="0" y="2548059"/>
          <a:ext cx="8686426" cy="1500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794" tIns="36830" rIns="206248" bIns="3683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b="0" i="0" kern="1200" dirty="0"/>
            <a:t>Review introductory material in capstones with more in-depth targeting of individual competencies; 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b="0" i="0" kern="1200" dirty="0"/>
            <a:t>Aim at progression from novice to developing to proficient;  </a:t>
          </a:r>
          <a:endParaRPr lang="en-US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300" b="0" i="0" kern="1200" dirty="0"/>
            <a:t>Offer focused workshops outside of class visits.  </a:t>
          </a:r>
          <a:endParaRPr lang="en-US" sz="2300" kern="1200" dirty="0"/>
        </a:p>
      </dsp:txBody>
      <dsp:txXfrm>
        <a:off x="0" y="2548059"/>
        <a:ext cx="8686426" cy="15007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239F20-1A91-4CC3-86BA-BA4DA7D289C2}">
      <dsp:nvSpPr>
        <dsp:cNvPr id="0" name=""/>
        <dsp:cNvSpPr/>
      </dsp:nvSpPr>
      <dsp:spPr>
        <a:xfrm>
          <a:off x="0" y="110334"/>
          <a:ext cx="8686426" cy="623610"/>
        </a:xfrm>
        <a:prstGeom prst="round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1"/>
        </a:fillRef>
        <a:effectRef idx="1">
          <a:schemeClr val="accent1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i="0" kern="1200" dirty="0"/>
            <a:t>IL Learning Objectives/Outcomes with highest need of focus</a:t>
          </a:r>
          <a:endParaRPr lang="en-US" sz="2600" kern="1200" dirty="0"/>
        </a:p>
      </dsp:txBody>
      <dsp:txXfrm>
        <a:off x="30442" y="140776"/>
        <a:ext cx="8625542" cy="562726"/>
      </dsp:txXfrm>
    </dsp:sp>
    <dsp:sp modelId="{4C9F815A-EBCB-43DB-B2D7-34BCA9CA920C}">
      <dsp:nvSpPr>
        <dsp:cNvPr id="0" name=""/>
        <dsp:cNvSpPr/>
      </dsp:nvSpPr>
      <dsp:spPr>
        <a:xfrm>
          <a:off x="0" y="733944"/>
          <a:ext cx="8686426" cy="3767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5794" tIns="33020" rIns="184912" bIns="33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/>
            <a:t>LO I.2: Students </a:t>
          </a:r>
          <a:r>
            <a:rPr lang="en-US" sz="2000" b="1" i="0" kern="1200" cap="none" spc="0" dirty="0">
              <a:ln w="0"/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approach research as a non-linear, iterative process </a:t>
          </a:r>
          <a:r>
            <a:rPr lang="en-US" sz="2000" b="0" i="0" kern="1200" dirty="0"/>
            <a:t>and adjust their search statements and strategies as new understanding develops.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/>
            <a:t>LO I.4: Students successfully </a:t>
          </a:r>
          <a:r>
            <a:rPr lang="en-US" sz="2000" b="1" i="0" kern="1200" cap="none" spc="0" dirty="0">
              <a:ln w="0"/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identify and use a wide array of subject- or discipline-specific industry-relevant online research tools</a:t>
          </a:r>
          <a:r>
            <a:rPr lang="en-US" sz="2000" b="0" i="0" kern="1200" dirty="0"/>
            <a:t>, while matching their search strategies to these tools.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/>
            <a:t>LO II.3: Students </a:t>
          </a:r>
          <a:r>
            <a:rPr lang="en-US" sz="2000" b="1" i="0" kern="120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view scholarship as an ongoing conversation and are able to trace citations</a:t>
          </a:r>
          <a:r>
            <a:rPr lang="en-US" sz="2000" b="0" i="0" kern="120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rPr>
            <a:t> </a:t>
          </a:r>
          <a:r>
            <a:rPr lang="en-US" sz="2000" b="0" i="0" kern="1200" dirty="0"/>
            <a:t>in bibliographies and/or cited reference features.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/>
            <a:t>LO III.1: Students </a:t>
          </a:r>
          <a:r>
            <a:rPr lang="en-US" sz="2000" b="1" i="0" kern="120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contextually evaluate the authoritativeness of information</a:t>
          </a:r>
          <a:r>
            <a:rPr lang="en-US" sz="2000" b="1" i="0" kern="12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 </a:t>
          </a:r>
          <a:r>
            <a:rPr lang="en-US" sz="2000" b="0" i="0" kern="1200" dirty="0"/>
            <a:t>sources while uncovering potential biases within them.</a:t>
          </a: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b="0" i="0" kern="1200" dirty="0"/>
            <a:t>LO IV.1: Students </a:t>
          </a:r>
          <a:r>
            <a:rPr lang="en-US" sz="2000" b="1" i="0" kern="1200" cap="none" spc="0" dirty="0">
              <a:ln w="0"/>
              <a:solidFill>
                <a:schemeClr val="accent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rPr>
            <a:t>consistently give appropriate credit to others’ ideas and contributions </a:t>
          </a:r>
          <a:r>
            <a:rPr lang="en-US" sz="2000" b="0" i="0" kern="1200" dirty="0"/>
            <a:t>by correctly citing relevant information sources, while being aware that citation styles may vary from discipline to discipline.</a:t>
          </a:r>
          <a:endParaRPr lang="en-US" sz="2000" kern="1200" dirty="0"/>
        </a:p>
      </dsp:txBody>
      <dsp:txXfrm>
        <a:off x="0" y="733944"/>
        <a:ext cx="8686426" cy="37674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4D7126-F7B2-4DE2-96CC-F64A01E68F40}">
      <dsp:nvSpPr>
        <dsp:cNvPr id="0" name=""/>
        <dsp:cNvSpPr/>
      </dsp:nvSpPr>
      <dsp:spPr>
        <a:xfrm rot="10800000">
          <a:off x="1100282" y="609598"/>
          <a:ext cx="6381556" cy="3429003"/>
        </a:xfrm>
        <a:prstGeom prst="homePlate">
          <a:avLst/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9440" tIns="121920" rIns="227584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Ask now or email me at lk735@georgetown.edu </a:t>
          </a:r>
          <a:endParaRPr lang="en-US" sz="3200" kern="1200" dirty="0"/>
        </a:p>
      </dsp:txBody>
      <dsp:txXfrm rot="10800000">
        <a:off x="1957533" y="609598"/>
        <a:ext cx="5524305" cy="3429003"/>
      </dsp:txXfrm>
    </dsp:sp>
    <dsp:sp modelId="{8A9FBC7B-1035-470C-9E70-93B7D7876377}">
      <dsp:nvSpPr>
        <dsp:cNvPr id="0" name=""/>
        <dsp:cNvSpPr/>
      </dsp:nvSpPr>
      <dsp:spPr>
        <a:xfrm>
          <a:off x="366760" y="1009459"/>
          <a:ext cx="2629281" cy="262928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553AA83-0331-A946-ADDB-F287CC1969EF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5ACCF24-3E22-D241-8907-2A37EE427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7702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DBB2523-9D72-CB41-8D09-2C15EA0C0F3C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B79852F-C953-3445-B10C-3B6B94EB4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925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31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979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1949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65887">
              <a:defRPr/>
            </a:pPr>
            <a:endParaRPr lang="en-US" dirty="0"/>
          </a:p>
          <a:p>
            <a:pPr defTabSz="465887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66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7020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382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157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5239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979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3978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8110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951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dobe Caslon Pro"/>
              <a:cs typeface="Adobe Caslon Pr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3076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142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115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759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89ABC6-DF2D-458B-BD41-2113D55DDC1B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443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522288"/>
            <a:ext cx="3486150" cy="2614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934720" y="3311843"/>
            <a:ext cx="5491480" cy="313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lvl="0"/>
            <a:endParaRPr dirty="0"/>
          </a:p>
        </p:txBody>
      </p:sp>
      <p:sp>
        <p:nvSpPr>
          <p:cNvPr id="95" name="Google Shape;95;p2:notes"/>
          <p:cNvSpPr txBox="1">
            <a:spLocks noGrp="1"/>
          </p:cNvSpPr>
          <p:nvPr>
            <p:ph type="sldNum" idx="12"/>
          </p:nvPr>
        </p:nvSpPr>
        <p:spPr>
          <a:xfrm>
            <a:off x="5294584" y="6622475"/>
            <a:ext cx="4050453" cy="34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fld id="{00000000-1234-1234-1234-123412341234}" type="slidenum">
              <a:rPr lang="en-US"/>
              <a:pPr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704241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522288"/>
            <a:ext cx="3486150" cy="2614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934720" y="3311843"/>
            <a:ext cx="5491480" cy="313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lvl="0"/>
            <a:endParaRPr dirty="0"/>
          </a:p>
        </p:txBody>
      </p:sp>
      <p:sp>
        <p:nvSpPr>
          <p:cNvPr id="95" name="Google Shape;95;p2:notes"/>
          <p:cNvSpPr txBox="1">
            <a:spLocks noGrp="1"/>
          </p:cNvSpPr>
          <p:nvPr>
            <p:ph type="sldNum" idx="12"/>
          </p:nvPr>
        </p:nvSpPr>
        <p:spPr>
          <a:xfrm>
            <a:off x="5294584" y="6622475"/>
            <a:ext cx="4050453" cy="34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fld id="{00000000-1234-1234-1234-123412341234}" type="slidenum">
              <a:rPr lang="en-US"/>
              <a:pPr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5022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89ABC6-DF2D-458B-BD41-2113D55DDC1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75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89ABC6-DF2D-458B-BD41-2113D55DDC1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151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dobe Caslon Pro"/>
              <a:cs typeface="Adobe Caslon Pro"/>
            </a:endParaRPr>
          </a:p>
          <a:p>
            <a:endParaRPr lang="en-US" dirty="0">
              <a:latin typeface="Adobe Caslon Pro"/>
              <a:cs typeface="Adobe Caslon Pro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04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56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522288"/>
            <a:ext cx="3486150" cy="2614612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934720" y="3311843"/>
            <a:ext cx="5491480" cy="313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lvl="0"/>
            <a:endParaRPr dirty="0"/>
          </a:p>
        </p:txBody>
      </p:sp>
      <p:sp>
        <p:nvSpPr>
          <p:cNvPr id="95" name="Google Shape;95;p2:notes"/>
          <p:cNvSpPr txBox="1">
            <a:spLocks noGrp="1"/>
          </p:cNvSpPr>
          <p:nvPr>
            <p:ph type="sldNum" idx="12"/>
          </p:nvPr>
        </p:nvSpPr>
        <p:spPr>
          <a:xfrm>
            <a:off x="5294584" y="6622475"/>
            <a:ext cx="4050453" cy="34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fld id="{00000000-1234-1234-1234-123412341234}" type="slidenum">
              <a:rPr lang="en-US"/>
              <a:pPr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5973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800225" y="609600"/>
            <a:ext cx="3486150" cy="26146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934720" y="3311843"/>
            <a:ext cx="5491480" cy="3137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129413" indent="-129413">
              <a:lnSpc>
                <a:spcPct val="200000"/>
              </a:lnSpc>
              <a:buClr>
                <a:schemeClr val="dk1"/>
              </a:buClr>
              <a:buSzPts val="1100"/>
            </a:pPr>
            <a:endParaRPr lang="en-US" dirty="0">
              <a:latin typeface="Times New Roman"/>
              <a:cs typeface="Times New Roman"/>
              <a:sym typeface="Times New Roman"/>
            </a:endParaRPr>
          </a:p>
          <a:p>
            <a:r>
              <a:rPr lang="en-US" dirty="0"/>
              <a:t/>
            </a:r>
            <a:br>
              <a:rPr lang="en-US" dirty="0"/>
            </a:br>
            <a:endParaRPr dirty="0"/>
          </a:p>
        </p:txBody>
      </p:sp>
      <p:sp>
        <p:nvSpPr>
          <p:cNvPr id="105" name="Google Shape;105;p3:notes"/>
          <p:cNvSpPr txBox="1">
            <a:spLocks noGrp="1"/>
          </p:cNvSpPr>
          <p:nvPr>
            <p:ph type="sldNum" idx="12"/>
          </p:nvPr>
        </p:nvSpPr>
        <p:spPr>
          <a:xfrm>
            <a:off x="5294584" y="6622475"/>
            <a:ext cx="4050453" cy="348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62" tIns="46568" rIns="93162" bIns="46568" anchor="b" anchorCtr="0">
            <a:noAutofit/>
          </a:bodyPr>
          <a:lstStyle/>
          <a:p>
            <a:fld id="{00000000-1234-1234-1234-123412341234}" type="slidenum">
              <a:rPr lang="en-US"/>
              <a:pPr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72517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79852F-C953-3445-B10C-3B6B94EB42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283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7894" y="530103"/>
            <a:ext cx="5267656" cy="1731951"/>
          </a:xfrm>
        </p:spPr>
        <p:txBody>
          <a:bodyPr/>
          <a:lstStyle>
            <a:lvl1pPr algn="l">
              <a:defRPr b="1" i="0">
                <a:solidFill>
                  <a:schemeClr val="bg1"/>
                </a:solidFill>
                <a:latin typeface="Helvetica Neue"/>
                <a:cs typeface="Helvetica Neue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7896" y="2479367"/>
            <a:ext cx="5267655" cy="978607"/>
          </a:xfrm>
        </p:spPr>
        <p:txBody>
          <a:bodyPr>
            <a:normAutofit/>
          </a:bodyPr>
          <a:lstStyle>
            <a:lvl1pPr marL="0" indent="0" algn="l">
              <a:buNone/>
              <a:defRPr sz="2251" b="1" i="0">
                <a:solidFill>
                  <a:schemeClr val="bg1"/>
                </a:solidFill>
                <a:latin typeface="Helvetica Neue"/>
                <a:cs typeface="Helvetica Neue"/>
              </a:defRPr>
            </a:lvl1pPr>
            <a:lvl2pPr marL="342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9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7896" y="6124651"/>
            <a:ext cx="393097" cy="365125"/>
          </a:xfrm>
        </p:spPr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2401"/>
            </a:lvl1pPr>
            <a:lvl2pPr>
              <a:defRPr sz="2101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63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91" indent="0">
              <a:buNone/>
              <a:defRPr sz="900"/>
            </a:lvl2pPr>
            <a:lvl3pPr marL="685983" indent="0">
              <a:buNone/>
              <a:defRPr sz="750"/>
            </a:lvl3pPr>
            <a:lvl4pPr marL="1028974" indent="0">
              <a:buNone/>
              <a:defRPr sz="675"/>
            </a:lvl4pPr>
            <a:lvl5pPr marL="1371966" indent="0">
              <a:buNone/>
              <a:defRPr sz="675"/>
            </a:lvl5pPr>
            <a:lvl6pPr marL="1714957" indent="0">
              <a:buNone/>
              <a:defRPr sz="675"/>
            </a:lvl6pPr>
            <a:lvl7pPr marL="2057949" indent="0">
              <a:buNone/>
              <a:defRPr sz="675"/>
            </a:lvl7pPr>
            <a:lvl8pPr marL="2400940" indent="0">
              <a:buNone/>
              <a:defRPr sz="675"/>
            </a:lvl8pPr>
            <a:lvl9pPr marL="2743932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45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804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14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1843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30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9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5562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91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6079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1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1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817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68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17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/>
          <a:lstStyle/>
          <a:p>
            <a:fld id="{B86A9B72-EFE5-0C44-9856-127B83BB47D0}" type="datetimeFigureOut">
              <a:rPr lang="en-US" smtClean="0"/>
              <a:pPr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1F1ED6-03CA-FF41-BAAB-392506A14B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640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-1" y="6049342"/>
            <a:ext cx="9157815" cy="808658"/>
          </a:xfrm>
          <a:prstGeom prst="rect">
            <a:avLst/>
          </a:prstGeom>
          <a:solidFill>
            <a:srgbClr val="041E4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87896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474" y="1338867"/>
            <a:ext cx="8686426" cy="4262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7896" y="6070861"/>
            <a:ext cx="3930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bg1"/>
                </a:solidFill>
                <a:latin typeface="55 Helvetica Roman"/>
                <a:cs typeface="55 Helvetica Roman"/>
              </a:defRPr>
            </a:lvl1pPr>
          </a:lstStyle>
          <a:p>
            <a:fld id="{A11F1ED6-03CA-FF41-BAAB-392506A14B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1905" y="6371261"/>
            <a:ext cx="3067995" cy="223845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>
          <a:xfrm>
            <a:off x="-1" y="5956648"/>
            <a:ext cx="9144001" cy="92697"/>
          </a:xfrm>
          <a:prstGeom prst="rect">
            <a:avLst/>
          </a:prstGeom>
          <a:solidFill>
            <a:srgbClr val="BBBCB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089726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1" r:id="rId4"/>
    <p:sldLayoutId id="214748366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342991" rtl="0" eaLnBrk="1" latinLnBrk="0" hangingPunct="1">
        <a:spcBef>
          <a:spcPct val="0"/>
        </a:spcBef>
        <a:buNone/>
        <a:defRPr sz="2701" b="1" i="0" kern="1200">
          <a:solidFill>
            <a:srgbClr val="002D50"/>
          </a:solidFill>
          <a:latin typeface="Helvetica Neue"/>
          <a:ea typeface="+mj-ea"/>
          <a:cs typeface="Helvetica Neue"/>
        </a:defRPr>
      </a:lvl1pPr>
    </p:titleStyle>
    <p:bodyStyle>
      <a:lvl1pPr marL="257244" indent="-257244" algn="l" defTabSz="342991" rtl="0" eaLnBrk="1" latinLnBrk="0" hangingPunct="1">
        <a:spcBef>
          <a:spcPct val="20000"/>
        </a:spcBef>
        <a:buFont typeface="Arial"/>
        <a:buChar char="•"/>
        <a:defRPr sz="2401" b="0" i="0" kern="1200">
          <a:solidFill>
            <a:schemeClr val="tx1"/>
          </a:solidFill>
          <a:latin typeface="Adobe Caslon Pro"/>
          <a:ea typeface="+mn-ea"/>
          <a:cs typeface="Adobe Caslon Pro"/>
        </a:defRPr>
      </a:lvl1pPr>
      <a:lvl2pPr marL="557361" indent="-214370" algn="l" defTabSz="342991" rtl="0" eaLnBrk="1" latinLnBrk="0" hangingPunct="1">
        <a:spcBef>
          <a:spcPct val="20000"/>
        </a:spcBef>
        <a:buFont typeface="Arial"/>
        <a:buChar char="–"/>
        <a:defRPr sz="2101" b="0" i="0" kern="1200">
          <a:solidFill>
            <a:schemeClr val="tx1"/>
          </a:solidFill>
          <a:latin typeface="Adobe Caslon Pro"/>
          <a:ea typeface="+mn-ea"/>
          <a:cs typeface="Adobe Caslon Pro"/>
        </a:defRPr>
      </a:lvl2pPr>
      <a:lvl3pPr marL="857479" indent="-171496" algn="l" defTabSz="342991" rtl="0" eaLnBrk="1" latinLnBrk="0" hangingPunct="1">
        <a:spcBef>
          <a:spcPct val="20000"/>
        </a:spcBef>
        <a:buFont typeface="Arial"/>
        <a:buChar char="•"/>
        <a:defRPr sz="1800" b="0" i="0" kern="1200">
          <a:solidFill>
            <a:schemeClr val="tx1"/>
          </a:solidFill>
          <a:latin typeface="Adobe Caslon Pro"/>
          <a:ea typeface="+mn-ea"/>
          <a:cs typeface="Adobe Caslon Pro"/>
        </a:defRPr>
      </a:lvl3pPr>
      <a:lvl4pPr marL="1200470" indent="-171496" algn="l" defTabSz="342991" rtl="0" eaLnBrk="1" latinLnBrk="0" hangingPunct="1">
        <a:spcBef>
          <a:spcPct val="20000"/>
        </a:spcBef>
        <a:buFont typeface="Arial"/>
        <a:buChar char="–"/>
        <a:defRPr sz="1500" b="0" i="0" kern="1200">
          <a:solidFill>
            <a:schemeClr val="tx1"/>
          </a:solidFill>
          <a:latin typeface="Adobe Caslon Pro"/>
          <a:ea typeface="+mn-ea"/>
          <a:cs typeface="Adobe Caslon Pro"/>
        </a:defRPr>
      </a:lvl4pPr>
      <a:lvl5pPr marL="1543461" indent="-171496" algn="l" defTabSz="342991" rtl="0" eaLnBrk="1" latinLnBrk="0" hangingPunct="1">
        <a:spcBef>
          <a:spcPct val="20000"/>
        </a:spcBef>
        <a:buFont typeface="Arial"/>
        <a:buChar char="»"/>
        <a:defRPr sz="1500" b="0" i="0" kern="1200">
          <a:solidFill>
            <a:schemeClr val="tx1"/>
          </a:solidFill>
          <a:latin typeface="Adobe Caslon Pro"/>
          <a:ea typeface="+mn-ea"/>
          <a:cs typeface="Adobe Caslon Pro"/>
        </a:defRPr>
      </a:lvl5pPr>
      <a:lvl6pPr marL="1886453" indent="-171496" algn="l" defTabSz="3429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3429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3429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34299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34299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11B3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496" y="5030686"/>
            <a:ext cx="2016788" cy="1422956"/>
          </a:xfrm>
          <a:prstGeom prst="rect">
            <a:avLst/>
          </a:prstGeom>
        </p:spPr>
      </p:pic>
      <p:sp>
        <p:nvSpPr>
          <p:cNvPr id="11" name="Title 5"/>
          <p:cNvSpPr>
            <a:spLocks noGrp="1"/>
          </p:cNvSpPr>
          <p:nvPr>
            <p:ph type="ctrTitle"/>
          </p:nvPr>
        </p:nvSpPr>
        <p:spPr>
          <a:xfrm>
            <a:off x="192523" y="1115836"/>
            <a:ext cx="4270515" cy="978696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Using Curriculum Mapping to Develop an ACRL </a:t>
            </a:r>
            <a:r>
              <a:rPr lang="en-US" sz="2800" i="1" dirty="0"/>
              <a:t>Framework-</a:t>
            </a:r>
            <a:r>
              <a:rPr lang="en-US" sz="2800" dirty="0"/>
              <a:t>Centered Information Literacy Instruction Program</a:t>
            </a:r>
            <a:endParaRPr lang="en-US" sz="2800" dirty="0">
              <a:solidFill>
                <a:srgbClr val="BBBCBC"/>
              </a:solidFill>
            </a:endParaRPr>
          </a:p>
        </p:txBody>
      </p:sp>
      <p:sp>
        <p:nvSpPr>
          <p:cNvPr id="12" name="Subtitle 6"/>
          <p:cNvSpPr>
            <a:spLocks noGrp="1"/>
          </p:cNvSpPr>
          <p:nvPr>
            <p:ph type="subTitle" idx="1"/>
          </p:nvPr>
        </p:nvSpPr>
        <p:spPr>
          <a:xfrm>
            <a:off x="967699" y="3928292"/>
            <a:ext cx="3558228" cy="547973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en-US" sz="1500" b="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Ladislava</a:t>
            </a:r>
            <a:r>
              <a:rPr lang="en-US" sz="1500" b="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sz="1500" b="0" dirty="0" err="1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Khailova</a:t>
            </a:r>
            <a:endParaRPr lang="en-US" sz="1500" b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r"/>
            <a:r>
              <a:rPr lang="en-US" sz="1500" b="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lk735@georgetown.edu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745633-7070-49E5-9BCB-1913294A19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150" y="0"/>
            <a:ext cx="45259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85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1005338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SCS IL Curriculum Mapping: Deliverables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40997-33E4-43F1-9E95-D57849107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3886" y="1338867"/>
            <a:ext cx="4546014" cy="4262712"/>
          </a:xfrm>
        </p:spPr>
        <p:txBody>
          <a:bodyPr>
            <a:normAutofit fontScale="92500"/>
          </a:bodyPr>
          <a:lstStyle/>
          <a:p>
            <a:pPr fontAlgn="base"/>
            <a:r>
              <a:rPr lang="en-US" dirty="0"/>
              <a:t>Locate gaps and redundancies;</a:t>
            </a:r>
          </a:p>
          <a:p>
            <a:pPr fontAlgn="base"/>
            <a:r>
              <a:rPr lang="en-US" dirty="0"/>
              <a:t>Articulate School-wide </a:t>
            </a:r>
            <a:r>
              <a:rPr lang="en-US" i="1" dirty="0"/>
              <a:t>Framework</a:t>
            </a:r>
            <a:r>
              <a:rPr lang="en-US" dirty="0"/>
              <a:t>-focused IL learning objectives and outcomes;</a:t>
            </a:r>
          </a:p>
          <a:p>
            <a:r>
              <a:rPr lang="en-US" dirty="0"/>
              <a:t>Realign instruction with benchmarks. 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                 More comprehensive and integrated model of SCS Library IL instruction.</a:t>
            </a:r>
          </a:p>
          <a:p>
            <a:pPr marL="0" indent="0">
              <a:buNone/>
            </a:pPr>
            <a:r>
              <a:rPr lang="en-US" dirty="0"/>
              <a:t>                 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DA95AF90-EE6C-4945-9CD6-DBA08C946741}"/>
              </a:ext>
            </a:extLst>
          </p:cNvPr>
          <p:cNvSpPr/>
          <p:nvPr/>
        </p:nvSpPr>
        <p:spPr>
          <a:xfrm>
            <a:off x="4506353" y="3859901"/>
            <a:ext cx="978408" cy="48463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oogle Shape;139;p20">
            <a:extLst>
              <a:ext uri="{FF2B5EF4-FFF2-40B4-BE49-F238E27FC236}">
                <a16:creationId xmlns:a16="http://schemas.microsoft.com/office/drawing/2014/main" id="{358F50AC-E88D-4D70-BC86-0ED411EEDC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234" y="1249960"/>
            <a:ext cx="4136152" cy="382587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40;p20">
            <a:extLst>
              <a:ext uri="{FF2B5EF4-FFF2-40B4-BE49-F238E27FC236}">
                <a16:creationId xmlns:a16="http://schemas.microsoft.com/office/drawing/2014/main" id="{6049919B-9E59-4B65-AB49-1F6F9D51BFAE}"/>
              </a:ext>
            </a:extLst>
          </p:cNvPr>
          <p:cNvSpPr txBox="1"/>
          <p:nvPr/>
        </p:nvSpPr>
        <p:spPr>
          <a:xfrm>
            <a:off x="1375793" y="5303689"/>
            <a:ext cx="381699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 from https://www.researchgate.net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61842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E032A19-2FFD-4A21-8277-7714E51A77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26519"/>
            <a:ext cx="5427677" cy="454275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1005338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The Birth of the SCS Program-Level IL Goal, Objectives, and Outcomes Document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650A25-883D-4284-BA84-BE23AB0C93F4}"/>
              </a:ext>
            </a:extLst>
          </p:cNvPr>
          <p:cNvSpPr txBox="1"/>
          <p:nvPr/>
        </p:nvSpPr>
        <p:spPr>
          <a:xfrm>
            <a:off x="5427677" y="5419146"/>
            <a:ext cx="284386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Image: Bill Reid, "The Raven and the First Men," Museum of Anthropology, UBC</a:t>
            </a:r>
          </a:p>
          <a:p>
            <a:endParaRPr lang="en-US" sz="11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C33E0E-CDBD-44E9-A7E7-A8BF7C9704A4}"/>
              </a:ext>
            </a:extLst>
          </p:cNvPr>
          <p:cNvSpPr txBox="1"/>
          <p:nvPr/>
        </p:nvSpPr>
        <p:spPr>
          <a:xfrm>
            <a:off x="5507372" y="1895912"/>
            <a:ext cx="3312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CM gives faculty and librarians a “shared language” that will allow them to communicate better about student learning in the area of information literacy (</a:t>
            </a:r>
            <a:r>
              <a:rPr lang="en-US" sz="1400" dirty="0"/>
              <a:t>Franzen &amp; Bannon, 2016, p. 249</a:t>
            </a:r>
            <a:r>
              <a:rPr lang="en-US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148881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5176" y="310896"/>
            <a:ext cx="8686426" cy="580368"/>
          </a:xfrm>
        </p:spPr>
        <p:txBody>
          <a:bodyPr>
            <a:noAutofit/>
          </a:bodyPr>
          <a:lstStyle/>
          <a:p>
            <a:r>
              <a:rPr lang="en-US" sz="2200" dirty="0"/>
              <a:t>Elements of SCS-Wide IL Goal, Objectives, &amp; SLOs Document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43952" y="1199626"/>
            <a:ext cx="4107751" cy="4693173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Objective I: </a:t>
            </a:r>
            <a:r>
              <a:rPr lang="en-US" i="1" dirty="0"/>
              <a:t>Students develop a view of research as inquiry and as a non-linear strategic exploration (5 LOs)</a:t>
            </a:r>
            <a:endParaRPr lang="en-US" sz="2000" dirty="0"/>
          </a:p>
          <a:p>
            <a:pPr>
              <a:spcBef>
                <a:spcPts val="375"/>
              </a:spcBef>
            </a:pPr>
            <a:r>
              <a:rPr lang="en-US" dirty="0"/>
              <a:t>Objective II: </a:t>
            </a:r>
            <a:r>
              <a:rPr lang="en-US" i="1" dirty="0"/>
              <a:t>Students recognize that information creation is a process, with scholarship representing an ongoing conversation (3 LOs).</a:t>
            </a:r>
            <a:endParaRPr lang="en-US" sz="2000" dirty="0"/>
          </a:p>
          <a:p>
            <a:r>
              <a:rPr lang="en-US" dirty="0"/>
              <a:t>Objective III: </a:t>
            </a:r>
            <a:r>
              <a:rPr lang="en-US" i="1" dirty="0"/>
              <a:t>Students view authority as constructed and contextual and select and evaluate sources accordingly (3 LOs).</a:t>
            </a:r>
            <a:endParaRPr lang="en-US" sz="2000" dirty="0"/>
          </a:p>
          <a:p>
            <a:r>
              <a:rPr lang="en-US" sz="2400" dirty="0"/>
              <a:t>Objective IV: </a:t>
            </a:r>
            <a:r>
              <a:rPr lang="en-US" i="1" dirty="0"/>
              <a:t>Students recognize that information has social and scholarly value (4 LOs).</a:t>
            </a:r>
            <a:endParaRPr lang="en-US" sz="2000" dirty="0"/>
          </a:p>
          <a:p>
            <a:pPr marL="0" indent="0">
              <a:buNone/>
            </a:pPr>
            <a:endParaRPr lang="en-US" sz="2400" dirty="0"/>
          </a:p>
          <a:p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70528" y="891265"/>
            <a:ext cx="4376046" cy="361362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en-US" sz="1350" dirty="0">
              <a:latin typeface="Helvetica Neue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253" y="891264"/>
            <a:ext cx="3991747" cy="3724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b="1" dirty="0">
                <a:latin typeface="Helvetica Neue"/>
                <a:cs typeface="Helvetica Neue"/>
              </a:rPr>
              <a:t>GOAL: </a:t>
            </a:r>
            <a:r>
              <a:rPr lang="en-US" dirty="0"/>
              <a:t>"Use industry-relevant research tools to effectively and self-reflectively locate information from a variety of sources while understanding how this information is produced and valued; and be able to organize, evaluate, synthesize and ethically use the located information</a:t>
            </a:r>
            <a:r>
              <a:rPr lang="en-US" b="1" dirty="0"/>
              <a:t> </a:t>
            </a:r>
            <a:r>
              <a:rPr lang="en-US" dirty="0"/>
              <a:t>to support data-driven decisions and contribute to the creation of new knowledge in a professional environment."</a:t>
            </a:r>
            <a:endParaRPr lang="en-US" sz="1200" b="1" dirty="0">
              <a:latin typeface="Helvetica Neue"/>
              <a:cs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3208" y="21526184"/>
            <a:ext cx="437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 b="1" dirty="0">
                <a:latin typeface="Helvetica Neue"/>
                <a:cs typeface="Helvetica Neue"/>
              </a:rPr>
              <a:t>Bulleted Text Style Title—</a:t>
            </a:r>
            <a:br>
              <a:rPr lang="en-US" sz="1500" b="1" dirty="0">
                <a:latin typeface="Helvetica Neue"/>
                <a:cs typeface="Helvetica Neue"/>
              </a:rPr>
            </a:br>
            <a:r>
              <a:rPr lang="en-US" sz="1500" b="1" dirty="0">
                <a:latin typeface="Helvetica Neue"/>
                <a:cs typeface="Helvetica Neue"/>
              </a:rPr>
              <a:t>Helvetica </a:t>
            </a:r>
            <a:r>
              <a:rPr lang="en-US" sz="1500" b="1" dirty="0" err="1">
                <a:latin typeface="Helvetica Neue"/>
                <a:cs typeface="Helvetica Neue"/>
              </a:rPr>
              <a:t>Neue</a:t>
            </a:r>
            <a:r>
              <a:rPr lang="en-US" sz="1500" b="1" dirty="0">
                <a:latin typeface="Helvetica Neue"/>
                <a:cs typeface="Helvetica Neue"/>
              </a:rPr>
              <a:t> 20pt Bold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8E6678-F1EE-4B46-87A8-26C197AD56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068" y="4069281"/>
            <a:ext cx="2747884" cy="21301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6CA12C-FF3E-4D5B-833B-AE9F37520FB4}"/>
              </a:ext>
            </a:extLst>
          </p:cNvPr>
          <p:cNvSpPr txBox="1"/>
          <p:nvPr/>
        </p:nvSpPr>
        <p:spPr>
          <a:xfrm>
            <a:off x="2550267" y="6142839"/>
            <a:ext cx="26314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Image from resources.depaul.edu</a:t>
            </a:r>
          </a:p>
        </p:txBody>
      </p:sp>
    </p:spTree>
    <p:extLst>
      <p:ext uri="{BB962C8B-B14F-4D97-AF65-F5344CB8AC3E}">
        <p14:creationId xmlns:p14="http://schemas.microsoft.com/office/powerpoint/2010/main" val="2453635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ata:image/jpeg;base64,/9j/4AAQSkZJRgABAQAAAQABAAD/2wCEAAkGBxMTEhUSExMWFhUXGBgaGBgXGRgbGhcaHhgXGhoYGBgaHSggHholGxcYITEiJSktLi4uFx8zODMsNygtLisBCgoKDg0OGxAQGy8mICUtLTUtLS8tLS0vLS0tLS0tLS0tLy0vLS03LS0tLS0tLS0tLS0tLS0tLS0tLS0tLS0tLf/AABEIALcBEwMBIgACEQEDEQH/xAAbAAACAwEBAQAAAAAAAAAAAAAEBQADBgIBB//EAEAQAAECBAQEAwcCBgAFBAMAAAECEQADITEEEkFRBSJhcROBkQYyobHB0fBCUhQjYnLh8RUzgpLCQ1Oi0gcWsv/EABkBAAMBAQEAAAAAAAAAAAAAAAECAwQABf/EACoRAAICAgICAgICAQUBAAAAAAABAhEDIRIxQVEEEyJhofBCUnGRsdEy/9oADAMBAAIRAxEAPwD5NPZSiUpypJcB3YbPrHJHKOhI9aj6w24vhcElCZ2ExCyFKZUmaOeXR3pdL0cPAEpOZKq7HcU69jGyLUlonL8XTBwIswiUhYMzMpH6gksW6E6i8e+EdK9o6EsC58hU/aOa8HKVOyZQ7PSrHVtH6x7h8Mbv/wBxjmWAC4Ddbn7DyiFlki/d4IrsIVhklGfMCQrKUgsRqFMLjrFqZoLBRroRf/qTr3vAoyI3fYCnmYsypNcvoKwFoD2ezcCEnNpdwS3+ItlTUqsQexiYWcC4CVO3KXZj1Go6QZInrSsZRzXCmlhIat2cmlNIKQG2uy7Gz14hKVTV58qAjMfeyj3XNy2hicKxpk5kKLjLyqOoF6bwThMaoqKlzVBwqoSlXMRQLSQ2QmhA3j0SJc1OUJ8N/fS9CN0E+72rB4WJyrT6HnAuIiaBvGpw8l22jCezPDTLmMVFycpSxdNAQtRsQUkWoKx9L4elMpGYgKWVFICnKUgXU2p0GkTnGkUUl4PJUqh0Fz2gfFTkC6w5Nhr21rDiZhRMCgk+EtSSOWtxRSMzsehcRkFMkpmkZy3vzKmjhgw/VW9QxZnaBBWcx/hJKpoLPle2pCaBjZu1fjBMjDKIC2ZKiQwukjQjrWFmA4pJQ6nAzEAJUVKABALocuHZvLSNLwvHS5o5A4Kak3LHRtjU9od6JbsFPC1GwFQWcOH0JEKJnCS5LFrf7aNmsX+Ojn7QCmfVrjr6sNhFMM2rox/KvRkJnDaFIuWZqObVOwgIcPFQBmD1HQgp9XaN2JKFEBQNaEpNb79bNsYCx3DGzZRUFwLeVbltY0rKnpmP8ltHzzE4UuxsKZvr1BgMyKF7UL77xrF4Aj5MTbZyxakVp4foALkKFvM+eo+kXdHLPRlP4d2G5A9S3zj3Fy3Uo0qTr5fSNCjhZBP7gFG9CQKN5kdYRzpBAY+tK9YVovDKmCS5hQtE1JGZKgRSji1PKBp5JOd6kkkjcl/rBBTT81/zHiJQ1s2dXYFmHU284RorYKvlS2qmUew90fX0is4cZFLzgFKgAjVQNcw6CLJpKiSdfxo4XL3hWh0wadd/P883juYnIH/9RQpuhJ1/vPwHUwUyQBMIf9oNidz/AEg/aKBLUtySwFVK2f6k2EK0FMDl4d6miRc/QDUx2qStcuZMCD4cpsze6gEsHOpJijF4sGibCwFW6ndR3gzD+0c6Xg14JOUSpqypalVUXHuDo4BiM5eiqi3sSHEbJESKTjBufJokS5/stw/QOZKxdk/3U9BcxbhpmVQZTvTYV6feLOYe+HHrHRwqCHRQ/ml4bj6C37JKxYstu6KeqbGO/ACg8s5h0+oNRFeIwhSSyUq1po+6bwN4h3TT4Qb8M5L/AEhSW7/KOpqi5Zr+UG4XFSVpyqSCqmv/AJfeJiMDl5lZkA2cO/pbuY5rWgc90wGU9izwT/DTAUGYWQtspa6XbMD+GLE4JSzypCgK8vMbP7vvE+UcrmXfKhjRL1B3Y/q+ULQbTCZs8B8oSlIcf1U1Kn97p/qKpKhMB8NR7fq8tCO3pBMrFmVNRPT4aU++kKDhRLhaFCx5swPlERLVMVyhCApVA1iTRKdWh0iekThWGmTVmXLSqYoXYMB3JoPOH+D4JNSR4ktQ/aaFJOxUgkDzaOp0zOPBllpKKFQFJi7FUzUgmg+sbXg3BE4YXLChYEBatUhJHNWhHSGtpWycpJvijyZw2WEZvcmKABzHIlZSCchSXLId2LA5xUuwJVxSUD4J5lpAcE7h9PdLkuNGEccUSmYlSwCGDTEpGZVgVBA1IoSTGXmpyYmZmU2VQBUA4BIDIV3DdmidX2GLrro2kiYqigWIsdjGQ9uZc2Uc0uYEypxPJl/5ZbNMAOxJKh/cY13DJSil6EXdx8z8o59ouFpnSTLPNUEEWzAukAnTR+sZ74s2RZ84n/xCJHjKIKV8pBFU8rJ+A9SY2/8A+Opj4eUDbmTS5Gj9XN4FxeG8bCrlBBlzAl0pWKkp2Nj5Qv8AYriYCEgl2KQpiCzgpIYVFQIop2jpQ0fVczpBPn33MLV0UX3N/nSljBGAnOhwb1r2tA80HModfwQ2F7Z5/wAuP4o4SpiC9tAO1R8IIxCnqaF2cer6QK2nSwt5xYshnBZ6jdwP9xoa2ea+j2dLQfeQx1PV9vwQJiOH5gW5gK8zAv1H16QQgCreXzYQThVOSf2hw1n1DdfpHW47Qi/J0zOzZYFAliVJ5XcMkuqvW/lCTiOEC6gBNakpoxLuxq46RvcbhwsBaRVmUKD0HW3nGd4nhnBOvm4GnZvWL48ikLK4SMJPwpq3N/aX7dfhHONRlTLFipKSt7ghwE9mObuqHWJw4cFTAIGY5W1Ll/OE+LQsKIzOTU1sbt6N6xSS2asc+SFqk6P8I9lYZ3JCsqak2J/pHU/CCSlajdgzkk0SB7ylHYQqxOOMxQRKogOxLuRqtW30FIlJpGiKbCJk1yQShJAsK5Ej6D4vC3GYtMxKUJSoAFTlRDKtlURopgXfcNHuM/kLMgpUVhioFnUSkKSVEWSxBA61rCrETTmZRsaIT9TGaeSzTjx+TyZPb3asKnQRMXw+YiZ4c1J8XKlWRwyQpIUkqUCwDEGCcNwqZNcn+XL336Dc/AaxfM8NAypqNRcnqtWvawiXFstyS6AzI2CyN0BGXyzVbvEi/wD4plpyhtI9jqXsGzo4SYkcocdK/GBFSUvqhW4+scYbGrTYw1kcSSv/AJiAepH1iyaYGpRAJqCAkrSVhveBqCPlHoSVAkZFinvDnS2yx9Xh4rhY8NM1GfKSWLEoP/V3EBTOHKN05ToUU+BvHcSf2RYsRlAUErUklnCgMtDTvXeL8NOUgEzElaSfeJBc7Ag1gpWBZ/FeYw/TRhuonToIJwmHlGstXmNBsAdIEYO9BlPXv++zjFYJKmVJUCwoEuMm+U3zdYERMLsrmCdFh26Oa1h7I4fKY0INCVJOU+YsYvTwSVMICVcxs5r9jFXi8k1mXTFxUiYFFA8NucJuiWDRaAo1agVBXC5CkqVMLqKUEoNCCs8iAGueYnyjV8G9nUSykBMpUwFlzZnMhO4Qh2WWd3tGq4ZwuXJTmSlPiOK5AlKWBskAB60iTlQWm3oVcB4OnCoSFKJmLKcxL8gA91LbO7mxtBisWyHUpWWiaKNNH60p2g6flIpQhndy46H1pCviswSkusMoCiGuf9QquT/Ysmor9A2OnKrMlpUzhLJIYMAyz1DBJ0AhNx7DS0zVYkjOSlLgFk5gKO1WYmovUQzRjVFIICcq1EZQOXTlUf3dTdw0ccTmhKGVlDlOYABwNFZbOCHHnSsU47oSM/Iy9j+J+OgEZUlJYoCQGvUaD5xpcTKGQuNIynsxhjKzEKoTnVYMSwJAFBRj56RqjiEKDDyA0Ox6NGPLGmzfidpGY4riFTppkjMhDc5SWUpbB6iyWINLvBXBuEJRQJCQRoBoxvDVWASVFWrBzuUv/wCL+kTC8QTzJQxtbTRy30hI3LUSs5KKth0tYl5Xdt2rAsxRzE1v+UgdTqJrzA06aWGvSCkqsdx8bK7WEa4Y+J5mbLzKCK1vFqqBKgbP5axyoBqqPwrHZAy/AN3r84qYX5KEhiRv3t94LkVdiKjzv0ivI9329ND5RbIlsqjWMdJ6JJbCcOvmpq/mdIBx/D8zsK0IpZVvwwXLJcafJ4KKg4dq/Gtu8S5OLtFVFTjTMlieHpAqNSphoTZO2rvvGJ4nh8qrb3u4MfUONSsockMzpOrA22694+d+1JJQoICsyrZd9S5sGbtG3FPlGycE4ZeLMtxPEuPBSXKi5AuwrXQJF4SYzEADw0lgfey+8ttH0R84df8ACB4WXP4fN/MVfOlnAC7tm01vBHC+FpqnDys6gCSuZypptqoxmnbdvR62NpKo7M/huFzF1A8NF+p7mGasFIkMVDMoiiXZ+qjoLdYPx+EnJS+dKlA/pDIQP6B+pXU023hAuW6Sc1Ar3lAudDS72MInH/EeXL/II4pMWSpE1WVacqUy0Dl3KQ1AAkg9YWLAT71T+0f+R07CL5uKTkCUIyEDmW5Kpn92iW2HnC9RgNgii3+NmaLKRslgB2DRIGI6R7A5P2Pxj6X8BOMmlaswkollgCEhkkj9TWBOrQwxPCpPgInS8YmYtk+Jh8pEyUo3YvlUkHXrBqJr0Up/6aGK1YWUboHcfa0OsNLQHmbdsI4F7V4jDyVYeWULlEK/lqSFip5uagF4FlcbU5zgEH9KdOjnTtEHCATRZaoraoMDnhEwDQ/L1juM0xeWMZJxklSSUrKCB7unprCWUsFXMm50OVR+nrF6MLMq0tVrpSVfKLBgCzryozWCzlUeuUhwO8c22NGMVdHeDUkqBdwQoZFgsabp+fSNV7IYXKfEKc1kpq7k0emw3jOyMCRlKClTHcP+Xjb+y+EKSElC6kk5QH0CT2GsOlq2TnJp0jccG4UlDqKE1U1qOKUGzWNYKxkkrZKQWCm0cUqdjf6QarlSHD7fP/XSIhPLs7en58oyylbtlIw4rihMmWlNjm5gCW60bu17XhZxnA+IGJ/aVBipSXJYlQ/UBXZoe4ySFEkgODRaf09hazuNoFMtQNEkNUmpuzBtvkIdNp2Tkk1TFOK4anw1JlkJCgCwDMGuka1Fx6Rh8bNLpUXJS6TSqgFF6RvJqxmCSgn3tLF/dABq1Pg9IyGKwkwkvLLBag7sWNb6+cXx2SnQVxDi60KQcKEzAKrAuEEWb9xr5sI0/s5iQLuFOQtKgQpwdU3CoxXD+GrlzELSc4Cqps4cHKsagKANNo+mezHEZ8/xlzkISywlOUVFKpUdWox6xm+TGSVmv4810ccZwE+ZlMoBnBIKspLGgL6XeC+MlEuVVDEkAFA909SNNIaoEWFDj5jeM0MlVrr+S08dp77MhKBzgiwAKqX6VvDHKcpawNKvTrDU8NlXCW7FvhC/EICVKQDS1buz+lY2LMpvR588EoLYHmFu7OdNT2jxAckBq011p9RA0yUVKIJIAY9ekEYYBG7HrXv6xetGRrYRhGUkqdwk2fyb8rF0twXPR6hj1HVomUDMC4LvTXr6xWuYHqR9j9on2LVIJAD0o3y/NYIQgKy6lJcd2MJsZj8vu2I+GrbV+UE8IxOc1cdLv1hZQajY2KScuKR7MkZ5KkM6ku1q007xieK8EmVcsSClRrVJ/Snp84+hIZCqsCPOgijiODlkEs9CUtrreDDM469jr41VJ+D5nhuAoDZjy6k1bsN+kWkj3EA1Hme+w6QbxefXKkWt0e9+usDYvDqCElPurBIUP1N7wOzGjRHI23s9PH1oVYzEJTSij8B9/lGR4gl5hJB5gxppanw9I3kqTKD8uY7u/q1B6wvxc+WUrSlIUpQYBAdSWUDmCqsQRpC7GdVVGAloJIAQSSWo9rEAax4qQEf8xQBF0o5z2JHKk9zB3ExMcoKkSHqyRmmKfdqv5iAps9kgEZhKJyGblAckEkJAsSAaw/NvpCONeRxgOBpmy0zE4rhyAoOEzsWEzU9FpaiukSEYmE+9MY9AQPICPY78zqh+/wCTS4TGFMpcopllKy7rQCtJa6F3HaKgnYj1+8ceClgc77jKaeesdEDQp83f5RsWjO3ZegKcED0b5xcqSxqC77QIhD6pPn94NyqehcMNW+Dw6JtkQvyPcg/AwQCzPUmper93jyWZnU+hjsZtZae5S3yIh0I2F4UBTJEtJJZgAzl2Ap3je+zswIWmXKLAA51APnU+98or6RjOFLSjNMyl0JZJBNFrdIPNsCT5RsfYyTlyqdqas5DFx9Ynn/8AlnYr5qvP/RpJtVt89S2kEZKM1d9idYQY3iLKZCjmuSQxI0HQfaDJfFCtCi2VrEFxaoPWMLxypGqOaFtF2MWE3am9HbY7GM7M47lZIBKA45iSW6E9KRXxDii5oKQMrcwAqVAXrvq3faEoxR2B7j62jXiw6/Ix5c1v8BwniRUTlGR9qhwKCuhEAKGbOaF2IqzF60tbSKf4lJHukG/KfjzU+UdLSCpwoMoGhoz3D2dxFlFIS20af2X4YhUlZmJzeISkv+0bbVrGiw0lKEhKRQb1J6k3JO8YvhfH5siWmV4KVJS9cynLl9HEP+He0kuYcqkKlkmjsQT5V+EeX8nFmcpOtWen8fJhUUr2OmixCY5CYsBjGjYKF8aAmqQU/wAsBswuSL02hNNxOYldcxVmv8EjoAPjDbH8MlI5mJUo6lx1odIUKwtSXbZmHzZvIR6WFY+4nmZ3kupHkyddi5JcAjfUCOsMtVSqj9GrFqfdS5c65Q1RY6VY3iKmDYfnpFrMskFpmA6XHyrFc2RzUt33gUTlBNSKfhfWLyvM2V29AOnxhWuOwJc3R7iMKk5SSGDgsCX2fzgMzQk0JdNQzO/rSDZieVSaWBFHt07QuTJzLIUqmw96u6Uhm7mJcmzXDHGGhpjeNyhccxAUGfXWml44mY8mQFClVAWFGBZzTW2sVTMKkIQQlKcrps5Z3DCu8AzsSMqwA5DKBNTQsWFhRUJpdFODYJiEm5WTpSl9Cpn9IX4gZxXmAoM5ZCewdyeusdYjEKILPZ/SFkyWpyfOA3ZaMGtHuNUhmWvM1GSMqN6Ad4TY/GAJypYD9o5Qe7VV5mG6MKioNephRjeKCTLxEjwkrE9AS7sZZSSQtJYl7UpYQLHUUZTi61DKQcoLhkhuorfeE0yWHIVUGp6w6nrzyyDVQ5ge1T8HgFUpx+UhLd2OoqqOUSEkB7xIGVKV1j2K/avRL6ZezRpfY+hi+fKlZEKRNUqYf+ZLVLKQil0rsqtIGSmadJjdlAfGDZOHm7L+PzMbEZWVIS0MuH4YzCyJaZisquVRSkAfuBJHMNKwcrhC04X+J8dJVR5L/wAwOrKaPpftFWGClJJKi4Ioa0a+3RodOybbBcMBRiPL8rF0ietBJBDkFJKq0Oz2NKEWi3DhfigzM4Q/MU5MzdHpHs1Kyo1NyzlLto8UVEmGYBTSuaoKwGciySx3oS8b7gWIKkJCRTKxZnHX1G8YGXnTKDs+fUpP6fvGin4oy1IlpYplUUHHMuhWfiw7RLJHlpDRfH8h/N4TMUSskAMPfH1GkC+JlRlyy/dW5SolRTuQNAWr2h1h1/xEtpa8pDVUHcXtZi5HlGdmTPCWWyFJJQQACErH6HG4cjpEINy0/A2SMYVJdPyKsVOSAFIBBBdNbNbpA+ISM2ZOYJUMyRQtunyLj0g/iuGS2ZMyS4LFDFx1AMBpDoYlJbmFD2NPT0jZGqszO7pneHXLyqCiSW5aOxJ1AuKRJTFJbLykGoUKGh+LGK5UwD9vkk94O4bg5k4qMtAUkHKrQsodb7+UCTUVbGhG3SKTIAPvJ7BX+IZcFx6ZUzMtJWLO6SU/1JrHeA4ViEzJalSSQCMwUwSdC/zh57S4RSpaUypQVWpSACkDbvGXLng5KD2n5s1YsM0nNdrxQr43xNM1aTLMwBIILcrqd7X84JwHFJiAkVUNlkk9nNfhC+RwWepX/KUKC7APb6PF8uQqqdixD2PlHcMfHgt0CU8ilzehjjsSVqf0G3zL+UTB4XxFEOwFzR67B/mI5k4NSkhg46W+0H4LhhBClFmsB9dIlKUYxpMeEZTlbVi/FYVlmWl1WI32NoKwfBzeYf8ApH1MOnjwCIP5EmqNC+LBStiSbgMqykVSoOltOhPSKUcqSAACHvWouGg5WKKncNlUQw6akwumzHWUIqTUnSur9IsuUtSMz4w3HyUzZqyUpFXLKJoyTQkAVP8AiKZEjIQn9uzV6qAoDR6wTMTkTd1FgVVqa+fkIHViEllUqxr6EtpUawXvoaHthiU50rTegPnu+rwnwksZynVSVDXate8Hy8XzAjX56U7QNMKE4hBStkqBKXBqC+YD+1i+0LxY7nViVcwD88oXrxAdn3BirE8QTZCwoqHKAk8z2ZxWK8DhJzAzZiUm5S4BcaEtaOcKKLJfRyuZmY1b6at5Qg44AJismdSH5cw5m2LUeNniEliywW/qHn2jHcelTFKoof8Af9jC0hlJ2J8JKIOYuDmLoKFUTd3AYvUNFkzhEyrIWzs5SUjpVXSsXS+HzQx5jrRQ/wDtEx2DW45CXGtbU32aBxQeTvsAPDVbD1MSJ/ATdJav+3/ESO16G37BP+PC4CiepJPqTBvFOKYceH4Mxc10vMzpKciqco3F69ITS5HKWSKGCkyea4FNBF1KZBxidp4xtKJPpBcriy7eGA4NvWBpElylgo0P5SDpeCWACyU01IHzLw6cvYj4+jhXE5gGbw0tur/cFy+IzmugA5SyR5iKcTgAULAUg1F1BI8yxhvhMCU4c4hwZSAnOqUCtgNXIDpLtmFH1h1J3tkpcaCOCYmavIDbx5T0DMVAVg6biJqjNOYkibMoP7lbDpCPh/H0JTN8OQtSgkLQqYoNmQoL5kDRklmLvDNQxeIxGJkyXWHKk5AAMqmWCVFk1CoP2JPsLxOUev7s2XsLxJRCUTAXOZSWmVGUhJBSPdp6iG03hMwrWjJmEwkggsAXJSs1fVurmPnsjg2Iwxypy5ykEqTMCgHcFBKf1BgW6iPqXsngZyZf81QqkWJJ3odR3ieSXD8k+yWKH2S+t+DMcZ4WqVzrKQCztoTvCyXipQIBWkVY1qXoxj6TjuFoUKublqV1ZreUZL2k4GnIVSpYM0e7ZOZvIkmkHH8q1TBl+JKD5Q/4Ekk5lKYA1I5aAF9NPKN17I4MokFwxUsnyFBHyL2gxGJlziSky82UijtmSDckh3eNKr2+mYXDypeVKpiQ6iqpXrlAoxIevaD8iMsuOojfHl9eT8j6q0egiKpSwpKVCygD6gH6x2I8U9gsBjOcUfxV3b/Gj/SCOMcSmS5gShqIzFw+arN2YfGFSMWpSipYdy5I0Gzf5jd8bHJfk+mYvkzjL8R/wGbyql6pL+vfrDEKBsQYx8vGlKuUM1y+nVtG3MMuBYaYhbkKyqBcvyt+ltSesdmxVcrDhzPUaHsetHgiRmRqYFxDAhQUoKKSW7EjcQGMMJaAQVE6lVz5edtoLxWLB5UvQ+RgCfi8wKU8xFW02qfrGqHKqZgyfWm2hD7QcRy1BYu17AtRzQdhWkATcSFSEzHSohtLg0obio94uYq41wBU1Sc80JBuEAmxcZCbVq5BNGj3E8GVKShEsKVLI8MlxmQVH36Xq3aNijFJGRzcwabxIOGUpgWOUu1b7tXSFviT5s2YiTNKZYJCyUsVZnCgCoUJFCUGzPYQqxs/w0glwy3Ub5jmdg1gBRQ3drCNPisbLJYEJoFMGKQ4HnXo8NPSDijykV4PAolAhCebLUkuro5uANo5xqsqnII7hr/OKPFcgODmUEgvy5iWDq0FdYrmcVAOUzQjmKTm5gkhxVNXqNoyNHoJ0WrxfIon3UsFHQZqCneMxPWCb0e8HYqaiaQWSlTMQxyqY+8CPd3III2hfj5ACieZiLjnG+mlI7iFTPAlNA4qoAeZYPsI94ngzLUuUtAzy1Mqr1bRrhiIGQq4SpBLOA7H0UzRyFLrmzV13846hrB1IVt8BEihU2JC0OCHEpAUCXqaJT9VMI7VxBi4SLNzK+LCF0ybKTUDMex+ZvHCMar9OVHYAn1MPyIcb6Q0w8yYsp51JFQSmWvKO6iw6ecWeFLT701CNOZaJi/+2WFNGfxOJUospSlf3Et6Wj0yVfpU3w+UBT9HPE326/v98GqE/CsSQqaGzfzlhCFKAZkhTFR6Q1kcVE9JzIlhKkJSESwWyIDJQpQoUjRPUmMAmUcgUcvv5bjNZ7Xal42/s6QlnDjWEeSwr46W7ZpuG8PlApJlJ6Ua9003D3jQciQhrJ/lqFmy+7mH9p+EJ5GHUUsg8yaoUbLS7mWvY3YwXipomIcHLMH8uYDqQOUnqzV2eE5Wyyxqh7whaQvKwYO7MPPvG9kl0h9o+HyfaJUqYPETlWCAoHcWV1SQxBj6X7LceTOZKS9DmDvVwHB7kesdONq0LF8ZNM0yzoYCmJQXejmrbwSUl/tFcxAoNImijEfFPZnD4gALSTlqC9r8zfusPIQJ/wDqmFCUCbIEzISoLV7zkuSTt0tGjUsJI2jjEYlIe1Lv9obnKqsnwhd1sulKcfa0WQv4dxBMwqSAaB82kKePe1f8NPlyDIUoLIAVmABcO4Gw93uIn9MnLilsf7YpXejRrkJUoKKQSHAP5eM1xNJM1YAJD070gzC+0qCeZCk1vQgdTAUjF5pildS3rSL4YZINtrwRyyhJKjicg2Apr13hzwjGuPDUWUkOH1T9x8ooCQQwLx4vBggEi0HJJTVMEIuDtFmN40xyyw+uY28hr3gjAYgkuolm/C32gBWD16wxw8kB+tKfSOqCjSBc+VsmIGYu35uesUC9dRBJgXEWfrDQfghlhbsUTS6ux9LiKJ88pravrB5QUrUdx8fwQn4lMSbZvmesaouzOsdCD2znS1hCzLBTZZB9xd+ZI/SQxfvGf46SPCUlh/LSc1GZgx6HTrHc7H/zpmY0X+hQOYNQEM7KH1aPeKpM+YFymQAlKUyswfKkNR7ncHyi/WibX5KSM9OVMzcs0pcklTVA1oaM0Vy5icwUc+cEKC0kBTixKfdMM8XLASSQEmjh71sBcEXIhcuYn8pE3jiaI5ZVoLkLCUEglanUSW59/cuB2eE0zij1DpKVEHQ7h/iIIVMpQAVH+xHK5ilOFgFxc0VSzKFfV4nLF6LwzP8AyLJGMUrK4Cw7cw+seqnJSWCigg/pU/8A8doXzpBZQQtnHuzLHpmsfhAmJXMQQF8pIFGv2ah7iJ0VW+jQzcWolxNSXq5lKf8A/mJCSTjGAFT1iR2gVP8Atf8AgkKgYtktFRl3rFYB0jPdGirLZ/vQZMmAQACXZnMFFRCQcraPeCmLKPRfgElToUUIQoglakAqS2xbMBuBeNlwA0YF9juIxGAlLmTEhIKySwABJL0Zo2HBkKlnKssQWy3VdrD6wr7G8G3wY1TQ9Ne4i5eF8RRYhKlAAv7pUPdJOmofrFOFmhKcxDN+6p8kiFnEeJCas8qkpypCWACSdVKST501juIqyeg9eGkTkGViJecpdgkspChcCZYa0LgwbwAowxSqVmB1KlZ1WYgUCU02D9YFwMszAFufET74I94CgmDR2ooDod4NmyAioIY1FH70hlLwLkjez6Dw/iSZoJBA70cbPvBSjSPmkvjIlKSpVrHMWB8hr0jaYTHGYhCiWKmcMAohtXoK0BsX3hZwrYIZL0wnErpSpYUHUmF2LmlQYu2wFSbem8Wy5ZUVKAZJJd3BDcrKq5I+giubMyJdSjkBYqbewpuadL1h8aJZpOv0ZnjPG52FBmS5jKAAKClJSQ78z2atq1jOSuN4nFzpa8UtLA/ykhISxuSkdbZjFvtNxFBClCik5UhDcgck5i5YqAFrRluCTCrESj7ylLdySesa4xV3WzOncdPR9WkTczAtqw9X8+phxKwyQ+XU169B0hPJIBypsa93s3T5tDwKCT16aee8Ryv0WxL2EyJXlFpNO0C/xSQDXpWIuff1jK4yZpTQSFaRZIVTzgEYgR2JzE+sckwNhqjpC/HTBFk/E9bgHtC/EzHrFYolI58V0joRU2v9wPWFWNlMSOpg6XV0venZ7f8AyCY44skEhQcEoBUDuKH5Roi6ZBxMn7RS/wCW6UZlO1BUDc6xlZWNcMRQfjeZHwjdzTpCPivCpc5y2U/uT9RGiLJuKM7PWF1Web/3PpM3HW/eF8+RlLK79CN0tcQZjuHTJVRzAfqH20gJOKBGVYJT095J/cn7WMFhSPZMvMk5CD0dvhAqlFJqG7UglfD1JLpIWCHCk0JG4/KRQjEqFCyh+1VD6wL9lOC8HBbNuH12/wBGOFYYpSUpNAaoXzIvsbeTRbMVLVug2raIuUoVFQQajf8ABAaTOXKIJlApkI/tmU8nDxI8mLcuwiQv1opzYmlyiTYntBOHwijQeianzIoIOkyEC5zH9qPuYPlhVgRKSNqq8zGSMCsshzwvAypUyWuekKQFAqlksZg1SGdRMNuMzpc7PNTITIlMGRRKAwYXqSdYRTOIy5b+EjOvVaqt1rSBBjCZqJ05YWULSrIecFiDlIHKAWaGbjHoSpS7ZbhJpSQy1bpyOhNDcLoS24jR4ScsgFKWBDkildXUTX1icb9qVY+YiaqRLlJlpKZSUpHKkl2JNNNBBGGkZk5iHY3JpXbzGkRVvsrSSCZJf3lONkOX/wCq3zh3gEqy+FKSBnUKFionRlmwr0hbhQkGz9nh1gZSS7pZO4UQ3nr2gtAs8RmQp1cqwaq0JFL2IpcUMNJWJlzk5QUoUbBR5VnZJ0J606x4JeUDK/8AdcdwNu9oT+0E3KhS5iy4FgztuWsIFWcpeCqfgVLCx4GI8VKkiVlCSCmniqUoHKmjpvG+9msMUykpWQWTSxKRokE1LDVm73jC+zWMkZSZSUhZrMDDNMb9ROpGwjV8M4okFJUoEqPKdTX3R1g22qBKCjK0jTrTmACWHKS50J03rGV9qMVklKRUKmMCCwNC5BY0oL6uI15CcmYEcweuncx8s9pcd4k4lqpORLCprQeZMU+Mrl/sR+VqP7Zj+PTRluOZXyDX8469nEhM9AcZmcgmqUs4DbkMexEUceITM0Il8o1dQuewJ+EFeygyTPEV76klSRsD/wCorqbgecak7kTqoH0bCzsoNgpN/wClJ0/ue+zwarEjMRmjOYRdU6ua9QafcwVNWQtWrEny37WjpQ2CMtDbE4oUTu8d4bHOCLjLb0hLPnVDaNBeCPvdifrAcFQVLY0RNOlt/oesFpnOAbtQ/nrCoLIqINwfM4Gumx08tIjKHkeM/BZOWWT0cfH/ADFK1xfNPIO/0b6QDMVrAURrPHqw1B/PUR5jcWVZSzFIr1Opb6RyFf4jicKkam3TWHXYjAsVvYKfy3T+aNC7EGjQymJcK9R0Yt9YWYgtF4kmBzDCTH8OQsuOU7j6iG09biAFmKoAlQhUo5Vg5CXCk/oP7h9RrA+Im1yzUg7KGo0UDqIeKXAeIwqFODQEkhv0k6p6biA4+hkxSrD5gcigpq5VXgcKKN0kHW0X4jCKlqZVi7KFiDRwd/lHKMQTRQzCt706xOiqkcLxCwWyg9YkdpRJIc5gdmiQKYeUfRUZgRduwonz383gLFY7NQkkftTyp+FTC2bNJLku4BjpKSQ9u8Yed6NCx0GYPiC5UxMyXlSpBdLpSpIO+VYIO9Qa1ipbqJUo3JJJo5Jcmm8UlTfc/aOpCcxcmvmfSl4VjpDrhi2IYAncj6feNNgwpRq5ca/lLRneGpQDzEk7BgfM1b5xp5cwsAlIHSp/3AR0n6GOHSwBIJd2uElr1/U3SHGBlKXmJUlIQl+ag6JSNzClWKmMhE1ZIlhpcsEDKL8yh7o6VPaLziSU6UsBYeUOlZKw9WLAFgev2H1MY/2t4qEgJZSgTXKPRzu/nDSdOWohKKqNNvUw9wWEloQJbBbByoi5NykG2z9I6SpDwe7PnOFw85K0qQlSV0KQFVHVZFh0uekafh/FZaZpmTZuXEMApbPLI/oQKI65Q0EcX9nZfhky5ypRJLgB22JJ0Ozx8+TOUBVTtq4IJ3DwIxGnLR9z4bxiYtBYIKA4BCkEEEAgEOOYH0B2hdxqRJPiLlKeclFMn6VFhmZV15CoOO4rGK4BMCZOXKEkzM5UkBw6GSx0FLbmGBxoKgrN7u7jMWo4NXe9SGekaoY62Y55E9V/f0Zji6cszMoWASmWdCK824sesGeyhKlzFqJUTUqNSSTUkwFiVDEq8TllTlkkoUWlrqw8NVkK/pNDoY1vsX7NzjKWfCWlbtVsprQjpcE2hoTXK2dODUNBnD5pMzM9EgqPkwHxKYNVMJBD8yQQpjRct3V3AI9O0E47g0xACBLUTTOoB0uAcstJF0pcl9SekBy8DOSoFEteYW5T+EaecXuMt2ZW3HRXLUTWHOAQ4X/Y3xDfOCsF7MzFEL8MoSamWaKSdgf27HSxjR4bgaUJLhqg1VSm/WsSyZoDQx5H4M3KkKMMMFg1EgpB7w/8OSgfOt/KAsVxRIGVJAGwp2Y/MdYj9jl0h3BQ3Jna8CkI5mzE2G/2+8IeIpFtrDb7/m8dT+LOFK0o2j+TwlxGOKjWo03H3h4Y5LsX7eT0jtWJy0Hr9otMwcqoV4he1fzaJKns1ahibUrYeUU4h5BmOU3INGzHc6DsPnCbEGDsVNdRfc/M/RoXYkw8VR1gM5cBLVBM5UBLMUAcKVHBMemOVKjhjlMxnBDg6fUbGBMdw0PmQWBqNq1Y7GDsPI8RYRmSkqdissl2JAJ0dmfciKBOYA+oPrXrA7D0JZ+GWFEZTEh2malveboQXHpEhaQfsrwZJE9Hg5EygZmd/FJqEt7uWzVeBMqtTEiR5aRuv8qPUS0m5O1NYPAyjKlLbl6+sSJC2MlfYx4fKNxQJqo6AdhUw+kYtgyKdTc/byiRIMRZLZZ/EEAERYmccudRISXAY1JAfyHWJEilitBvs0PEPinlS+VF2Gilq1Jh9mYtmzByAprjdjvEiQo1UZ72s4mZcopAqvlpTv8ACMpw/A+IR/7YNSSxfYAUf0ESJFsa8EczaTaHkt8ix2V6HVqWMLeI4gpln8rpEiRol0Qx7YFOT7qQeUBz21je+wXGhJk1KgCwAc5UDsPRokSBjipSpnZXStGyle1zAOVM+5e7N8/UR7O9qkuGK7tux2J1iRIr9EPRklnn1ZfM9oiBc3I1L0tXSBF+0Juqv9Jcjo+7RIkcsMPQjyzl2wSbxRQJcs4fUltA8V4lSiUkNUA3Ou9N49iQeugxiqsXzcWA4uc1SHalGHSB/FiRIPgtFHExUSWQCPSJEgDMuxCtfxxQ/IQDNU8SJHICF+IMBLMSJDjIqVFRXEiQBkVrXFeZ3j2JHDFBVHsSJCnH/9k=">
            <a:extLst>
              <a:ext uri="{FF2B5EF4-FFF2-40B4-BE49-F238E27FC236}">
                <a16:creationId xmlns:a16="http://schemas.microsoft.com/office/drawing/2014/main" id="{56599B9B-FBFE-4485-916B-D809C01318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7" cy="594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-3" y="1989245"/>
            <a:ext cx="9144000" cy="2778722"/>
          </a:xfrm>
          <a:prstGeom prst="rect">
            <a:avLst/>
          </a:prstGeom>
          <a:solidFill>
            <a:srgbClr val="011B3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4545" y="2750842"/>
            <a:ext cx="3827110" cy="1356316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rgbClr val="BBBCBC"/>
                </a:solidFill>
              </a:rPr>
              <a:t>Additional Instruments for Conducting CM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8994" y="1884383"/>
            <a:ext cx="4718839" cy="3357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Helvetica Neue" panose="02000503000000020004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Helvetica Neue" panose="02000503000000020004"/>
              </a:rPr>
              <a:t>Semi-structured interview questions;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  <a:latin typeface="Helvetica Neue" panose="02000503000000020004"/>
              </a:rPr>
              <a:t>IL curriculum mapping grid template;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  <a:latin typeface="Helvetica Neue" panose="02000503000000020004"/>
            </a:endParaRPr>
          </a:p>
          <a:p>
            <a:r>
              <a:rPr lang="en-US" sz="2400" dirty="0">
                <a:solidFill>
                  <a:schemeClr val="bg1"/>
                </a:solidFill>
                <a:latin typeface="Helvetica Neue" panose="02000503000000020004"/>
              </a:rPr>
              <a:t>   IRB approval </a:t>
            </a:r>
          </a:p>
          <a:p>
            <a:r>
              <a:rPr lang="en-US" sz="2400" dirty="0">
                <a:solidFill>
                  <a:schemeClr val="bg1"/>
                </a:solidFill>
                <a:latin typeface="Helvetica Neue" panose="02000503000000020004"/>
              </a:rPr>
              <a:t> 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dirty="0">
              <a:solidFill>
                <a:srgbClr val="FFFFFF"/>
              </a:solidFill>
              <a:latin typeface="Adobe Caslon Pro"/>
              <a:cs typeface="Adobe Caslon Pr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06D290-0AC4-4CD8-AA2F-27A9BE6363A5}"/>
              </a:ext>
            </a:extLst>
          </p:cNvPr>
          <p:cNvSpPr txBox="1"/>
          <p:nvPr/>
        </p:nvSpPr>
        <p:spPr>
          <a:xfrm>
            <a:off x="7231310" y="5670958"/>
            <a:ext cx="1912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www.naiop.org</a:t>
            </a:r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3F726B4B-5C38-4CDE-A369-84771F669ED4}"/>
              </a:ext>
            </a:extLst>
          </p:cNvPr>
          <p:cNvSpPr/>
          <p:nvPr/>
        </p:nvSpPr>
        <p:spPr>
          <a:xfrm flipH="1">
            <a:off x="4441967" y="3759762"/>
            <a:ext cx="260059" cy="385893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00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65176" y="310896"/>
            <a:ext cx="8686426" cy="580368"/>
          </a:xfrm>
        </p:spPr>
        <p:txBody>
          <a:bodyPr/>
          <a:lstStyle/>
          <a:p>
            <a:r>
              <a:rPr lang="en-US" dirty="0"/>
              <a:t>Semi-Structured Interviews with Faculty Directors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843952" y="1415085"/>
            <a:ext cx="4107751" cy="4247599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375"/>
              </a:spcBef>
            </a:pPr>
            <a:r>
              <a:rPr lang="en-US" sz="2400" dirty="0"/>
              <a:t>10 SWOT Oriented, Open-Ended Questions:</a:t>
            </a:r>
          </a:p>
          <a:p>
            <a:pPr lvl="1">
              <a:spcBef>
                <a:spcPts val="375"/>
              </a:spcBef>
            </a:pPr>
            <a:r>
              <a:rPr lang="en-US" sz="2000" dirty="0"/>
              <a:t>Current strengths and weaknesses of SCS Library’s instructional offerings; </a:t>
            </a:r>
          </a:p>
          <a:p>
            <a:pPr lvl="1">
              <a:spcBef>
                <a:spcPts val="375"/>
              </a:spcBef>
            </a:pPr>
            <a:r>
              <a:rPr lang="en-US" sz="2000" dirty="0"/>
              <a:t>Opportunities for improvement; </a:t>
            </a:r>
          </a:p>
          <a:p>
            <a:pPr lvl="1">
              <a:spcBef>
                <a:spcPts val="375"/>
              </a:spcBef>
            </a:pPr>
            <a:r>
              <a:rPr lang="en-US" sz="2000" dirty="0"/>
              <a:t>Identification of 2-4 core/foundational courses for librarian IL instruction visits;</a:t>
            </a:r>
          </a:p>
          <a:p>
            <a:pPr lvl="1">
              <a:spcBef>
                <a:spcPts val="375"/>
              </a:spcBef>
            </a:pPr>
            <a:r>
              <a:rPr lang="en-US" sz="2000" dirty="0"/>
              <a:t>Desired areas of focus within the “SCS Program-Level IL Goal, Objectives and Outcomes” document for a program. </a:t>
            </a:r>
          </a:p>
          <a:p>
            <a:pPr>
              <a:spcBef>
                <a:spcPts val="375"/>
              </a:spcBef>
            </a:pPr>
            <a:endParaRPr lang="en-US" sz="1650" dirty="0"/>
          </a:p>
        </p:txBody>
      </p:sp>
      <p:sp>
        <p:nvSpPr>
          <p:cNvPr id="7" name="TextBox 6"/>
          <p:cNvSpPr txBox="1"/>
          <p:nvPr/>
        </p:nvSpPr>
        <p:spPr>
          <a:xfrm>
            <a:off x="362244" y="2025162"/>
            <a:ext cx="4376046" cy="28076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ctr" anchorCtr="0">
            <a:noAutofit/>
          </a:bodyPr>
          <a:lstStyle/>
          <a:p>
            <a:pPr algn="ctr"/>
            <a:endParaRPr lang="en-US" sz="1350" dirty="0">
              <a:latin typeface="Helvetica Neue"/>
              <a:cs typeface="Helvetica Neue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528" y="953420"/>
            <a:ext cx="4376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Curriculum mapping is a “vehicle for better collaboration and collegiality” in higher education </a:t>
            </a:r>
            <a:r>
              <a:rPr lang="en-US" sz="1400" dirty="0"/>
              <a:t>(Miller &amp; </a:t>
            </a:r>
            <a:r>
              <a:rPr lang="en-US" sz="1400" dirty="0" err="1"/>
              <a:t>Neyer</a:t>
            </a:r>
            <a:r>
              <a:rPr lang="en-US" sz="1400" dirty="0"/>
              <a:t>, 2016, p. 26).</a:t>
            </a:r>
            <a:r>
              <a:rPr lang="en-US" dirty="0"/>
              <a:t> 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4683208" y="21526184"/>
            <a:ext cx="4376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500" b="1" dirty="0">
                <a:latin typeface="Helvetica Neue"/>
                <a:cs typeface="Helvetica Neue"/>
              </a:rPr>
              <a:t>Bulleted Text Style Title—</a:t>
            </a:r>
            <a:br>
              <a:rPr lang="en-US" sz="1500" b="1" dirty="0">
                <a:latin typeface="Helvetica Neue"/>
                <a:cs typeface="Helvetica Neue"/>
              </a:rPr>
            </a:br>
            <a:r>
              <a:rPr lang="en-US" sz="1500" b="1" dirty="0">
                <a:latin typeface="Helvetica Neue"/>
                <a:cs typeface="Helvetica Neue"/>
              </a:rPr>
              <a:t>Helvetica </a:t>
            </a:r>
            <a:r>
              <a:rPr lang="en-US" sz="1500" b="1" dirty="0" err="1">
                <a:latin typeface="Helvetica Neue"/>
                <a:cs typeface="Helvetica Neue"/>
              </a:rPr>
              <a:t>Neue</a:t>
            </a:r>
            <a:r>
              <a:rPr lang="en-US" sz="1500" b="1" dirty="0">
                <a:latin typeface="Helvetica Neue"/>
                <a:cs typeface="Helvetica Neue"/>
              </a:rPr>
              <a:t> 20pt Bold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2189A3-9F99-44C9-AA08-567D4D324B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3463" y="2025162"/>
            <a:ext cx="3546586" cy="28117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C121C7-4458-45F6-BEAF-8ECC2A924544}"/>
              </a:ext>
            </a:extLst>
          </p:cNvPr>
          <p:cNvSpPr txBox="1"/>
          <p:nvPr/>
        </p:nvSpPr>
        <p:spPr>
          <a:xfrm>
            <a:off x="2810312" y="5086659"/>
            <a:ext cx="21391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Image from scs.georgetown.edu</a:t>
            </a:r>
          </a:p>
        </p:txBody>
      </p:sp>
    </p:spTree>
    <p:extLst>
      <p:ext uri="{BB962C8B-B14F-4D97-AF65-F5344CB8AC3E}">
        <p14:creationId xmlns:p14="http://schemas.microsoft.com/office/powerpoint/2010/main" val="1767708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1005338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SCS Library IL Curriculum Mapping Grid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87CA2E5-7F31-4494-B623-BC184F2167C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384775"/>
              </p:ext>
            </p:extLst>
          </p:nvPr>
        </p:nvGraphicFramePr>
        <p:xfrm>
          <a:off x="441325" y="1347107"/>
          <a:ext cx="8229600" cy="3977369"/>
        </p:xfrm>
        <a:graphic>
          <a:graphicData uri="http://schemas.openxmlformats.org/drawingml/2006/table">
            <a:tbl>
              <a:tblPr/>
              <a:tblGrid>
                <a:gridCol w="1200150">
                  <a:extLst>
                    <a:ext uri="{9D8B030D-6E8A-4147-A177-3AD203B41FA5}">
                      <a16:colId xmlns:a16="http://schemas.microsoft.com/office/drawing/2014/main" val="3656788965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val="2848087799"/>
                    </a:ext>
                  </a:extLst>
                </a:gridCol>
                <a:gridCol w="952500">
                  <a:extLst>
                    <a:ext uri="{9D8B030D-6E8A-4147-A177-3AD203B41FA5}">
                      <a16:colId xmlns:a16="http://schemas.microsoft.com/office/drawing/2014/main" val="1034963999"/>
                    </a:ext>
                  </a:extLst>
                </a:gridCol>
                <a:gridCol w="1733550">
                  <a:extLst>
                    <a:ext uri="{9D8B030D-6E8A-4147-A177-3AD203B41FA5}">
                      <a16:colId xmlns:a16="http://schemas.microsoft.com/office/drawing/2014/main" val="484181193"/>
                    </a:ext>
                  </a:extLst>
                </a:gridCol>
              </a:tblGrid>
              <a:tr h="316010">
                <a:tc gridSpan="4"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Course: </a:t>
                      </a: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789095"/>
                  </a:ext>
                </a:extLst>
              </a:tr>
              <a:tr h="316010">
                <a:tc gridSpan="4"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Course Description: </a:t>
                      </a: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74250"/>
                  </a:ext>
                </a:extLst>
              </a:tr>
              <a:tr h="1035205"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Targeted Research</a:t>
                      </a:r>
                      <a:endParaRPr lang="en-US" dirty="0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Assignment </a:t>
                      </a: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Librarian Instructional Action (Introduce, Review, Expand) </a:t>
                      </a:r>
                      <a:endParaRPr lang="en-US" dirty="0">
                        <a:effectLst/>
                      </a:endParaRPr>
                    </a:p>
                    <a:p>
                      <a:pPr algn="ctr"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and Related IL Objective/Learning Outcome</a:t>
                      </a:r>
                      <a:endParaRPr lang="en-US" dirty="0">
                        <a:effectLst/>
                      </a:endParaRPr>
                    </a:p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Expected Proficiency </a:t>
                      </a:r>
                      <a:endParaRPr lang="en-US">
                        <a:effectLst/>
                      </a:endParaRPr>
                    </a:p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(Novice, Developing, Proficient)</a:t>
                      </a: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Assessment </a:t>
                      </a: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9186835"/>
                  </a:ext>
                </a:extLst>
              </a:tr>
              <a:tr h="577536">
                <a:tc rowSpan="4"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/>
                      </a:r>
                      <a:br>
                        <a:rPr lang="en-US">
                          <a:effectLst/>
                        </a:rPr>
                      </a:b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/>
                      </a:r>
                      <a:br>
                        <a:rPr lang="en-US">
                          <a:effectLst/>
                        </a:rPr>
                      </a:b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/>
                      </a:r>
                      <a:br>
                        <a:rPr lang="en-US">
                          <a:effectLst/>
                        </a:rPr>
                      </a:b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4249768"/>
                  </a:ext>
                </a:extLst>
              </a:tr>
              <a:tr h="5775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>
                          <a:effectLst/>
                        </a:rPr>
                        <a:t/>
                      </a:r>
                      <a:br>
                        <a:rPr lang="en-US">
                          <a:effectLst/>
                        </a:rPr>
                      </a:br>
                      <a:endParaRPr lang="en-US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049083"/>
                  </a:ext>
                </a:extLst>
              </a:tr>
              <a:tr h="5775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50787"/>
                  </a:ext>
                </a:extLst>
              </a:tr>
              <a:tr h="5775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dirty="0">
                          <a:effectLst/>
                        </a:rPr>
                        <a:t/>
                      </a:r>
                      <a:br>
                        <a:rPr lang="en-US" dirty="0">
                          <a:effectLst/>
                        </a:rPr>
                      </a:br>
                      <a:endParaRPr lang="en-US" dirty="0">
                        <a:effectLst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6991679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61EB31-0016-4E2C-8ED5-6593E14BCCBD}"/>
              </a:ext>
            </a:extLst>
          </p:cNvPr>
          <p:cNvSpPr txBox="1"/>
          <p:nvPr/>
        </p:nvSpPr>
        <p:spPr>
          <a:xfrm rot="20675716">
            <a:off x="114049" y="3306750"/>
            <a:ext cx="1746464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</a:rPr>
              <a:t>Google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003DA5"/>
                </a:solidFill>
              </a:rPr>
              <a:t>Sheets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47F57-E593-4D3F-84DF-5BEF5F644EB0}"/>
              </a:ext>
            </a:extLst>
          </p:cNvPr>
          <p:cNvSpPr txBox="1"/>
          <p:nvPr/>
        </p:nvSpPr>
        <p:spPr>
          <a:xfrm rot="929942">
            <a:off x="4117854" y="2933216"/>
            <a:ext cx="2074149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</a:rPr>
              <a:t>Atlas </a:t>
            </a:r>
            <a:r>
              <a:rPr lang="en-US" sz="2000" dirty="0" err="1">
                <a:solidFill>
                  <a:srgbClr val="003DA5"/>
                </a:solidFill>
              </a:rPr>
              <a:t>MindMup</a:t>
            </a:r>
            <a:endParaRPr lang="en-US" sz="2000" dirty="0">
              <a:solidFill>
                <a:srgbClr val="003DA5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74C4DF-2C8B-4A02-B1F5-208E630E7157}"/>
              </a:ext>
            </a:extLst>
          </p:cNvPr>
          <p:cNvSpPr txBox="1"/>
          <p:nvPr/>
        </p:nvSpPr>
        <p:spPr>
          <a:xfrm>
            <a:off x="2534872" y="4020202"/>
            <a:ext cx="1240173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3DA5"/>
                </a:solidFill>
              </a:rPr>
              <a:t>Mindomo</a:t>
            </a:r>
            <a:endParaRPr lang="en-US" sz="2000" dirty="0">
              <a:solidFill>
                <a:srgbClr val="003DA5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2058BE-968E-4E7F-BDE1-153AF1F11CF8}"/>
              </a:ext>
            </a:extLst>
          </p:cNvPr>
          <p:cNvSpPr txBox="1"/>
          <p:nvPr/>
        </p:nvSpPr>
        <p:spPr>
          <a:xfrm rot="20323217">
            <a:off x="6075333" y="4408464"/>
            <a:ext cx="168782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</a:rPr>
              <a:t>Google docs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F73AEB-6DF5-4394-B2DE-E4FA42BFED24}"/>
              </a:ext>
            </a:extLst>
          </p:cNvPr>
          <p:cNvSpPr txBox="1"/>
          <p:nvPr/>
        </p:nvSpPr>
        <p:spPr>
          <a:xfrm rot="21409240">
            <a:off x="3791378" y="4853823"/>
            <a:ext cx="1232025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3DA5"/>
                </a:solidFill>
              </a:rPr>
              <a:t>Tableau</a:t>
            </a:r>
          </a:p>
        </p:txBody>
      </p:sp>
    </p:spTree>
    <p:extLst>
      <p:ext uri="{BB962C8B-B14F-4D97-AF65-F5344CB8AC3E}">
        <p14:creationId xmlns:p14="http://schemas.microsoft.com/office/powerpoint/2010/main" val="3122042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28EDE3-CC75-41DF-8B3A-BC522906AF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597296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5114664" cy="8075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Review of Syllabi and Records of Past Library Instruction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5A96BF-8BC0-469C-8F11-6A7419FDBD39}"/>
              </a:ext>
            </a:extLst>
          </p:cNvPr>
          <p:cNvSpPr txBox="1"/>
          <p:nvPr/>
        </p:nvSpPr>
        <p:spPr>
          <a:xfrm>
            <a:off x="6375633" y="5651536"/>
            <a:ext cx="3322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www.naturalorder.ufm.edu</a:t>
            </a:r>
          </a:p>
        </p:txBody>
      </p:sp>
    </p:spTree>
    <p:extLst>
      <p:ext uri="{BB962C8B-B14F-4D97-AF65-F5344CB8AC3E}">
        <p14:creationId xmlns:p14="http://schemas.microsoft.com/office/powerpoint/2010/main" val="1056895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1005338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Sample CM: PRCC MPS Program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521FBD-9B81-44DB-B0F0-35106ECF0D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9787" y="964733"/>
            <a:ext cx="8164425" cy="4916311"/>
          </a:xfrm>
          <a:prstGeom prst="rect">
            <a:avLst/>
          </a:prstGeom>
          <a:effectLst>
            <a:outerShdw blurRad="50800" dist="50800" dir="5400000" sx="103000" sy="103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4192966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5F2DD63E-D680-4291-AC57-DF925E821A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0" y="218113"/>
            <a:ext cx="6006517" cy="3426902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300F0D-2524-4B56-8E40-95D9C3A8D2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28801" y="3645015"/>
            <a:ext cx="6006516" cy="2202115"/>
          </a:xfrm>
          <a:prstGeom prst="rect">
            <a:avLst/>
          </a:prstGeom>
          <a:effectLst>
            <a:outerShdw blurRad="50800" dist="50800" dir="5400000" algn="ctr" rotWithShape="0">
              <a:schemeClr val="tx2"/>
            </a:outerShdw>
          </a:effectLst>
        </p:spPr>
      </p:pic>
    </p:spTree>
    <p:extLst>
      <p:ext uri="{BB962C8B-B14F-4D97-AF65-F5344CB8AC3E}">
        <p14:creationId xmlns:p14="http://schemas.microsoft.com/office/powerpoint/2010/main" val="41448453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9C04182-0D98-4EAB-88CA-49BEA00B82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38647"/>
            <a:ext cx="9143999" cy="5186372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Gradual Realignment of SCS Library IL Instruction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5A96BF-8BC0-469C-8F11-6A7419FDBD39}"/>
              </a:ext>
            </a:extLst>
          </p:cNvPr>
          <p:cNvSpPr txBox="1"/>
          <p:nvPr/>
        </p:nvSpPr>
        <p:spPr>
          <a:xfrm>
            <a:off x="5979393" y="5643952"/>
            <a:ext cx="3322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www.uprightaluminumscaffolds.com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461BBB-4636-4247-A861-834247C3B466}"/>
              </a:ext>
            </a:extLst>
          </p:cNvPr>
          <p:cNvSpPr txBox="1"/>
          <p:nvPr/>
        </p:nvSpPr>
        <p:spPr>
          <a:xfrm>
            <a:off x="557347" y="1613110"/>
            <a:ext cx="3901441" cy="11079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200" b="1" dirty="0">
                <a:solidFill>
                  <a:schemeClr val="bg1"/>
                </a:solidFill>
              </a:rPr>
              <a:t>Organized relationship with the library </a:t>
            </a:r>
            <a:r>
              <a:rPr lang="en-US" sz="2200" dirty="0">
                <a:solidFill>
                  <a:schemeClr val="bg1"/>
                </a:solidFill>
              </a:rPr>
              <a:t>(Buchanan, Webb, </a:t>
            </a:r>
            <a:r>
              <a:rPr lang="en-US" sz="2200" dirty="0" err="1">
                <a:solidFill>
                  <a:schemeClr val="bg1"/>
                </a:solidFill>
              </a:rPr>
              <a:t>Houk</a:t>
            </a:r>
            <a:r>
              <a:rPr lang="en-US" sz="2200" dirty="0">
                <a:solidFill>
                  <a:schemeClr val="bg1"/>
                </a:solidFill>
              </a:rPr>
              <a:t>, &amp; Tingelstad, 2015).</a:t>
            </a:r>
            <a:r>
              <a:rPr lang="en-US" sz="2200" dirty="0"/>
              <a:t> </a:t>
            </a:r>
            <a:endParaRPr lang="en-US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475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708204-3D55-41BA-93E3-D7D582A2C2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01" t="25413" r="23670" b="10163"/>
          <a:stretch/>
        </p:blipFill>
        <p:spPr>
          <a:xfrm>
            <a:off x="-2" y="-5874"/>
            <a:ext cx="9144000" cy="596205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" y="1486071"/>
            <a:ext cx="9144000" cy="4394612"/>
          </a:xfrm>
          <a:prstGeom prst="rect">
            <a:avLst/>
          </a:prstGeom>
          <a:solidFill>
            <a:srgbClr val="011B3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06167" y="2972297"/>
            <a:ext cx="3827110" cy="791659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rgbClr val="BBBCBC"/>
                </a:solidFill>
              </a:rPr>
              <a:t>Learning Objectives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6200" y="2060552"/>
            <a:ext cx="4581633" cy="354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Adobe Caslon Pro"/>
                <a:cs typeface="Adobe Caslon Pro"/>
              </a:rPr>
              <a:t>Understanding Curriculum Mapping (CM) as a method; 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Adobe Caslon Pro"/>
                <a:cs typeface="Adobe Caslon Pro"/>
              </a:rPr>
              <a:t>Unpacking the potential of CM for transitioning to </a:t>
            </a:r>
            <a:r>
              <a:rPr lang="en-US" sz="2000" i="1" dirty="0">
                <a:solidFill>
                  <a:srgbClr val="FFFFFF"/>
                </a:solidFill>
                <a:latin typeface="Adobe Caslon Pro"/>
                <a:cs typeface="Adobe Caslon Pro"/>
              </a:rPr>
              <a:t>Framework</a:t>
            </a:r>
            <a:r>
              <a:rPr lang="en-US" sz="2000" dirty="0">
                <a:solidFill>
                  <a:srgbClr val="FFFFFF"/>
                </a:solidFill>
                <a:latin typeface="Adobe Caslon Pro"/>
                <a:cs typeface="Adobe Caslon Pro"/>
              </a:rPr>
              <a:t>-focused IL instruction;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Adobe Caslon Pro"/>
                <a:cs typeface="Adobe Caslon Pro"/>
              </a:rPr>
              <a:t>Acquiring a sample toolkit of replicable steps for using CM on a School-wide level (GU SCS Library project). </a:t>
            </a:r>
          </a:p>
        </p:txBody>
      </p:sp>
    </p:spTree>
    <p:extLst>
      <p:ext uri="{BB962C8B-B14F-4D97-AF65-F5344CB8AC3E}">
        <p14:creationId xmlns:p14="http://schemas.microsoft.com/office/powerpoint/2010/main" val="4677973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A7CE624-CF5C-4918-BF68-D1010468E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33120"/>
            <a:ext cx="9144000" cy="5133337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CM-Based Emerging Themes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5A96BF-8BC0-469C-8F11-6A7419FDBD39}"/>
              </a:ext>
            </a:extLst>
          </p:cNvPr>
          <p:cNvSpPr txBox="1"/>
          <p:nvPr/>
        </p:nvSpPr>
        <p:spPr>
          <a:xfrm>
            <a:off x="6152113" y="5651536"/>
            <a:ext cx="28699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https://theknowledgereview.com</a:t>
            </a:r>
          </a:p>
        </p:txBody>
      </p:sp>
    </p:spTree>
    <p:extLst>
      <p:ext uri="{BB962C8B-B14F-4D97-AF65-F5344CB8AC3E}">
        <p14:creationId xmlns:p14="http://schemas.microsoft.com/office/powerpoint/2010/main" val="3660974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555129"/>
            <a:ext cx="8686426" cy="782354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CM-Based Emerging Themes I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E89631CA-09C8-437F-A780-3E1FF9A491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9169180"/>
              </p:ext>
            </p:extLst>
          </p:nvPr>
        </p:nvGraphicFramePr>
        <p:xfrm>
          <a:off x="213474" y="1191237"/>
          <a:ext cx="8686426" cy="4410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28764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474" y="341769"/>
            <a:ext cx="8686426" cy="648131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solidFill>
                  <a:srgbClr val="002060"/>
                </a:solidFill>
              </a:rPr>
              <a:t>CM-Based Emerging Themes II 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4F7BCED0-B73A-4571-BFC0-EBD0E8F73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46C4AFF5-D597-41CA-BA9F-5FF38EC5E4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4220516"/>
              </p:ext>
            </p:extLst>
          </p:nvPr>
        </p:nvGraphicFramePr>
        <p:xfrm>
          <a:off x="213474" y="989900"/>
          <a:ext cx="8686426" cy="46116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22474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981048"/>
              </p:ext>
            </p:extLst>
          </p:nvPr>
        </p:nvGraphicFramePr>
        <p:xfrm>
          <a:off x="457200" y="1371600"/>
          <a:ext cx="7848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dirty="0"/>
              <a:t>Thank you!</a:t>
            </a:r>
            <a:br>
              <a:rPr lang="en-US" sz="4800" dirty="0"/>
            </a:br>
            <a:r>
              <a:rPr lang="en-US" sz="4800" dirty="0"/>
              <a:t>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20714A-DC31-42EC-A824-9A0D378B1557}"/>
              </a:ext>
            </a:extLst>
          </p:cNvPr>
          <p:cNvSpPr txBox="1"/>
          <p:nvPr/>
        </p:nvSpPr>
        <p:spPr>
          <a:xfrm>
            <a:off x="995423" y="1643605"/>
            <a:ext cx="1400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202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/>
          <p:nvPr/>
        </p:nvSpPr>
        <p:spPr>
          <a:xfrm>
            <a:off x="-1" y="1120730"/>
            <a:ext cx="9144001" cy="5737270"/>
          </a:xfrm>
          <a:prstGeom prst="rect">
            <a:avLst/>
          </a:prstGeom>
          <a:solidFill>
            <a:srgbClr val="041E42"/>
          </a:solidFill>
          <a:ln w="9525" cap="flat" cmpd="sng">
            <a:solidFill>
              <a:srgbClr val="00387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0" y="1056320"/>
            <a:ext cx="9144001" cy="64410"/>
          </a:xfrm>
          <a:prstGeom prst="rect">
            <a:avLst/>
          </a:prstGeom>
          <a:solidFill>
            <a:srgbClr val="63666A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961278" y="1256426"/>
            <a:ext cx="7138554" cy="815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BBBCBC"/>
              </a:buClr>
              <a:buSzPts val="3800"/>
              <a:buFont typeface="Helvetica Neue"/>
              <a:buNone/>
            </a:pPr>
            <a:r>
              <a:rPr lang="en-US" sz="3200" b="1" i="0" u="none" strike="noStrike" cap="none" dirty="0">
                <a:solidFill>
                  <a:srgbClr val="BBBCB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References</a:t>
            </a:r>
            <a:endParaRPr sz="3200" b="1" i="0" u="none" strike="noStrike" cap="none" dirty="0">
              <a:solidFill>
                <a:srgbClr val="BBBCB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873074" y="1967696"/>
            <a:ext cx="7314962" cy="433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/>
            <a:r>
              <a:rPr lang="en-US" sz="1600" dirty="0">
                <a:solidFill>
                  <a:schemeClr val="bg1"/>
                </a:solidFill>
              </a:rPr>
              <a:t>Archambault, S. G., &amp; </a:t>
            </a:r>
            <a:r>
              <a:rPr lang="en-US" sz="1600" dirty="0" err="1">
                <a:solidFill>
                  <a:schemeClr val="bg1"/>
                </a:solidFill>
              </a:rPr>
              <a:t>Masunaga</a:t>
            </a:r>
            <a:r>
              <a:rPr lang="en-US" sz="1600" dirty="0">
                <a:solidFill>
                  <a:schemeClr val="bg1"/>
                </a:solidFill>
              </a:rPr>
              <a:t>, J. (2015). Curriculum mapping as a strategic planning tool.</a:t>
            </a:r>
            <a:r>
              <a:rPr lang="en-US" sz="1600" i="1" dirty="0">
                <a:solidFill>
                  <a:schemeClr val="bg1"/>
                </a:solidFill>
              </a:rPr>
              <a:t> Journal of Library Administration, 55</a:t>
            </a:r>
            <a:r>
              <a:rPr lang="en-US" sz="1600" dirty="0">
                <a:solidFill>
                  <a:schemeClr val="bg1"/>
                </a:solidFill>
              </a:rPr>
              <a:t>(6), 503-519. https://doi.org/10.1080/01930826.2015.1054770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Association of College &amp; Research Libraries (ACRL). </a:t>
            </a:r>
            <a:r>
              <a:rPr lang="en-US" sz="1600" i="1" dirty="0">
                <a:solidFill>
                  <a:schemeClr val="bg1"/>
                </a:solidFill>
              </a:rPr>
              <a:t>Framework for information literacy for higher education. </a:t>
            </a:r>
            <a:r>
              <a:rPr lang="en-US" sz="1600" dirty="0">
                <a:solidFill>
                  <a:schemeClr val="bg1"/>
                </a:solidFill>
              </a:rPr>
              <a:t>(2015). http://www.ala.org/acrl/standards/ilframework 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Buchanan, H., Webb, K. K., </a:t>
            </a:r>
            <a:r>
              <a:rPr lang="en-US" sz="1600" dirty="0" err="1">
                <a:solidFill>
                  <a:schemeClr val="bg1"/>
                </a:solidFill>
              </a:rPr>
              <a:t>Houk</a:t>
            </a:r>
            <a:r>
              <a:rPr lang="en-US" sz="1600" dirty="0">
                <a:solidFill>
                  <a:schemeClr val="bg1"/>
                </a:solidFill>
              </a:rPr>
              <a:t>, A. H., &amp; Tingelstad, C. (2015). Curriculum mapping in academic libraries.</a:t>
            </a:r>
            <a:r>
              <a:rPr lang="en-US" sz="1600" i="1" dirty="0">
                <a:solidFill>
                  <a:schemeClr val="bg1"/>
                </a:solidFill>
              </a:rPr>
              <a:t> New Review of Academic Librarianship, 21</a:t>
            </a:r>
            <a:r>
              <a:rPr lang="en-US" sz="1600" dirty="0">
                <a:solidFill>
                  <a:schemeClr val="bg1"/>
                </a:solidFill>
              </a:rPr>
              <a:t>(1), 94-111. https://doi.org/10.1080/13614533.2014.1001413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r>
              <a:rPr lang="en-US" sz="1600" dirty="0">
                <a:solidFill>
                  <a:schemeClr val="bg1"/>
                </a:solidFill>
              </a:rPr>
              <a:t>Bullard, K. A., &amp; Holden, D. H. (2008). Hitting a moving target: Curriculum mapping, information literacy and academe. http://commons.emich.edu/cgi/viewcontent.cgi?article=1005&amp;context=loexconf2006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</a:pPr>
            <a:endParaRPr lang="en-US" sz="1400" dirty="0">
              <a:solidFill>
                <a:schemeClr val="bg1"/>
              </a:solidFill>
              <a:latin typeface="Helvetica Neue" panose="02000503000000020004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D9DBD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</a:t>
            </a:r>
            <a:endParaRPr lang="en-US"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 panose="020B0604020202020204" pitchFamily="34" charset="0"/>
              <a:buChar char="•"/>
            </a:pPr>
            <a:endParaRPr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757" y="632673"/>
            <a:ext cx="3408883" cy="248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27358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/>
          <p:nvPr/>
        </p:nvSpPr>
        <p:spPr>
          <a:xfrm>
            <a:off x="-1" y="1120730"/>
            <a:ext cx="9144001" cy="5737270"/>
          </a:xfrm>
          <a:prstGeom prst="rect">
            <a:avLst/>
          </a:prstGeom>
          <a:solidFill>
            <a:srgbClr val="041E42"/>
          </a:solidFill>
          <a:ln w="9525" cap="flat" cmpd="sng">
            <a:solidFill>
              <a:srgbClr val="00387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0" y="1056320"/>
            <a:ext cx="9144001" cy="64410"/>
          </a:xfrm>
          <a:prstGeom prst="rect">
            <a:avLst/>
          </a:prstGeom>
          <a:solidFill>
            <a:srgbClr val="63666A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961278" y="1256426"/>
            <a:ext cx="7138554" cy="815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BBBCBC"/>
              </a:buClr>
              <a:buSzPts val="3800"/>
              <a:buFont typeface="Helvetica Neue"/>
              <a:buNone/>
            </a:pPr>
            <a:r>
              <a:rPr lang="en-US" sz="3200" b="1" i="0" u="none" strike="noStrike" cap="none" dirty="0">
                <a:solidFill>
                  <a:srgbClr val="BBBCB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References Continued</a:t>
            </a:r>
            <a:endParaRPr sz="3200" b="1" i="0" u="none" strike="noStrike" cap="none" dirty="0">
              <a:solidFill>
                <a:srgbClr val="BBBCB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873074" y="1957620"/>
            <a:ext cx="7314962" cy="43496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/>
            <a:r>
              <a:rPr lang="en-US" sz="1600" dirty="0">
                <a:solidFill>
                  <a:schemeClr val="bg1"/>
                </a:solidFill>
              </a:rPr>
              <a:t>Franzen, S., &amp; Bannon, C. M. (2016). Merging information literacy and evidence-based practice in an undergraduate health sciences curriculum map.</a:t>
            </a:r>
            <a:r>
              <a:rPr lang="en-US" sz="1600" i="1" dirty="0">
                <a:solidFill>
                  <a:schemeClr val="bg1"/>
                </a:solidFill>
              </a:rPr>
              <a:t> Communications in Information Literacy, 10</a:t>
            </a:r>
            <a:r>
              <a:rPr lang="en-US" sz="1600" dirty="0">
                <a:solidFill>
                  <a:schemeClr val="bg1"/>
                </a:solidFill>
              </a:rPr>
              <a:t>(2), 245-263. https://doi.org/10.15760/comminfolit.2016.10.2.26.</a:t>
            </a:r>
            <a:endParaRPr lang="en-US" sz="1600" i="1" dirty="0">
              <a:solidFill>
                <a:schemeClr val="bg1"/>
              </a:solidFill>
            </a:endParaRPr>
          </a:p>
          <a:p>
            <a:pPr indent="-457200"/>
            <a:endParaRPr lang="en-US" sz="1400" dirty="0">
              <a:solidFill>
                <a:schemeClr val="bg1"/>
              </a:solidFill>
            </a:endParaRPr>
          </a:p>
          <a:p>
            <a:pPr indent="-457200"/>
            <a:r>
              <a:rPr lang="en-US" sz="1600" dirty="0">
                <a:solidFill>
                  <a:schemeClr val="bg1"/>
                </a:solidFill>
              </a:rPr>
              <a:t>McAdams, J., &amp; </a:t>
            </a:r>
            <a:r>
              <a:rPr lang="en-US" sz="1600" dirty="0" err="1">
                <a:solidFill>
                  <a:schemeClr val="bg1"/>
                </a:solidFill>
              </a:rPr>
              <a:t>Glauberman</a:t>
            </a:r>
            <a:r>
              <a:rPr lang="en-US" sz="1600" dirty="0">
                <a:solidFill>
                  <a:schemeClr val="bg1"/>
                </a:solidFill>
              </a:rPr>
              <a:t>, J. (2017). Information literacy portfolio for curriculum mapping.</a:t>
            </a:r>
            <a:r>
              <a:rPr lang="en-US" sz="1600" i="1" dirty="0">
                <a:solidFill>
                  <a:schemeClr val="bg1"/>
                </a:solidFill>
              </a:rPr>
              <a:t> Proceedings of the ASEE Annual Conference &amp; Exposition,</a:t>
            </a:r>
            <a:r>
              <a:rPr lang="en-US" sz="1600" dirty="0">
                <a:solidFill>
                  <a:schemeClr val="bg1"/>
                </a:solidFill>
              </a:rPr>
              <a:t> 14681-14694. https:// https://peer.asee.org/28528.pdf</a:t>
            </a:r>
          </a:p>
          <a:p>
            <a:pPr indent="-457200"/>
            <a:endParaRPr lang="en-US" sz="1600" dirty="0">
              <a:solidFill>
                <a:schemeClr val="bg1"/>
              </a:solidFill>
            </a:endParaRPr>
          </a:p>
          <a:p>
            <a:pPr indent="-457200"/>
            <a:r>
              <a:rPr lang="en-US" sz="1600" dirty="0">
                <a:solidFill>
                  <a:schemeClr val="bg1"/>
                </a:solidFill>
              </a:rPr>
              <a:t>Miller, M., &amp; </a:t>
            </a:r>
            <a:r>
              <a:rPr lang="en-US" sz="1600" dirty="0" err="1">
                <a:solidFill>
                  <a:schemeClr val="bg1"/>
                </a:solidFill>
              </a:rPr>
              <a:t>Neyer</a:t>
            </a:r>
            <a:r>
              <a:rPr lang="en-US" sz="1600" dirty="0">
                <a:solidFill>
                  <a:schemeClr val="bg1"/>
                </a:solidFill>
              </a:rPr>
              <a:t>, L. (2016). Mapping information literacy and written communication outcomes in an undergraduate nursing curriculum.</a:t>
            </a:r>
            <a:r>
              <a:rPr lang="en-US" sz="1600" i="1" dirty="0">
                <a:solidFill>
                  <a:schemeClr val="bg1"/>
                </a:solidFill>
              </a:rPr>
              <a:t> Pennsylvania Libraries: Research &amp; Practice, 4</a:t>
            </a:r>
            <a:r>
              <a:rPr lang="en-US" sz="1600" dirty="0">
                <a:solidFill>
                  <a:schemeClr val="bg1"/>
                </a:solidFill>
              </a:rPr>
              <a:t>(1), 22-34. https://10.5195/palrap.2016.121</a:t>
            </a:r>
          </a:p>
          <a:p>
            <a:pPr indent="-457200"/>
            <a:endParaRPr lang="en-US" sz="1600" dirty="0">
              <a:solidFill>
                <a:schemeClr val="bg1"/>
              </a:solidFill>
            </a:endParaRPr>
          </a:p>
          <a:p>
            <a:pPr indent="-457200"/>
            <a:r>
              <a:rPr lang="en-US" sz="1600" dirty="0">
                <a:solidFill>
                  <a:schemeClr val="bg1"/>
                </a:solidFill>
              </a:rPr>
              <a:t>Otter, K. J. (2019). </a:t>
            </a:r>
            <a:r>
              <a:rPr lang="en-US" sz="1600" i="1" dirty="0">
                <a:solidFill>
                  <a:schemeClr val="bg1"/>
                </a:solidFill>
              </a:rPr>
              <a:t>2019-20 Dean’s report: A network for life. </a:t>
            </a:r>
            <a:r>
              <a:rPr lang="en-US" sz="1600" dirty="0">
                <a:solidFill>
                  <a:schemeClr val="bg1"/>
                </a:solidFill>
              </a:rPr>
              <a:t>School of Continuing Studies at Georgetown University.</a:t>
            </a:r>
            <a:r>
              <a:rPr lang="en-US" sz="1600" i="1" dirty="0">
                <a:solidFill>
                  <a:schemeClr val="bg1"/>
                </a:solidFill>
              </a:rPr>
              <a:t> </a:t>
            </a:r>
            <a:r>
              <a:rPr lang="en-US" sz="1600" dirty="0">
                <a:solidFill>
                  <a:schemeClr val="bg1"/>
                </a:solidFill>
              </a:rPr>
              <a:t>https://static.scs.georgetown.edu/upload/kb_file/2019_20_deans_report-c.pdf</a:t>
            </a:r>
          </a:p>
          <a:p>
            <a:endParaRPr lang="en-US" sz="1600" dirty="0">
              <a:solidFill>
                <a:schemeClr val="bg1"/>
              </a:solidFill>
            </a:endParaRPr>
          </a:p>
          <a:p>
            <a:pPr marR="0" lvl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</a:pPr>
            <a:endParaRPr lang="en-US" sz="1400" dirty="0">
              <a:solidFill>
                <a:schemeClr val="bg1"/>
              </a:solidFill>
              <a:latin typeface="Helvetica Neue" panose="02000503000000020004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D9DBD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</a:t>
            </a:r>
            <a:endParaRPr lang="en-US"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 panose="020B0604020202020204" pitchFamily="34" charset="0"/>
              <a:buChar char="•"/>
            </a:pPr>
            <a:endParaRPr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757" y="632673"/>
            <a:ext cx="3408883" cy="2487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5267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3252255"/>
              </p:ext>
            </p:extLst>
          </p:nvPr>
        </p:nvGraphicFramePr>
        <p:xfrm>
          <a:off x="457200" y="1371600"/>
          <a:ext cx="7848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3474" y="341768"/>
            <a:ext cx="8686426" cy="89141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100" dirty="0"/>
              <a:t>Background Information: Georgetown’s School of Continuing Studies (SCS)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434521-EF5C-46BB-824B-6463537C2E5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294619"/>
            <a:ext cx="9143999" cy="470622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8E29C1-FC24-488B-97BB-C4FA8BA37193}"/>
              </a:ext>
            </a:extLst>
          </p:cNvPr>
          <p:cNvSpPr txBox="1"/>
          <p:nvPr/>
        </p:nvSpPr>
        <p:spPr>
          <a:xfrm>
            <a:off x="5660020" y="5667582"/>
            <a:ext cx="34839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From 2019-2020 SCS Dean’s Report, “A Network for Life”</a:t>
            </a:r>
          </a:p>
        </p:txBody>
      </p:sp>
    </p:spTree>
    <p:extLst>
      <p:ext uri="{BB962C8B-B14F-4D97-AF65-F5344CB8AC3E}">
        <p14:creationId xmlns:p14="http://schemas.microsoft.com/office/powerpoint/2010/main" val="9572377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8373311"/>
              </p:ext>
            </p:extLst>
          </p:nvPr>
        </p:nvGraphicFramePr>
        <p:xfrm>
          <a:off x="457200" y="341768"/>
          <a:ext cx="8225406" cy="5678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13474" y="341768"/>
            <a:ext cx="8686426" cy="891413"/>
          </a:xfrm>
        </p:spPr>
        <p:txBody>
          <a:bodyPr>
            <a:normAutofit/>
          </a:bodyPr>
          <a:lstStyle/>
          <a:p>
            <a:pPr algn="ctr"/>
            <a:endParaRPr lang="en-US" sz="3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8E29C1-FC24-488B-97BB-C4FA8BA37193}"/>
              </a:ext>
            </a:extLst>
          </p:cNvPr>
          <p:cNvSpPr txBox="1"/>
          <p:nvPr/>
        </p:nvSpPr>
        <p:spPr>
          <a:xfrm>
            <a:off x="5821960" y="5667582"/>
            <a:ext cx="3322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From 2019-20 SCS Dean’s Report, “A Network for Life”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CCECBF-A31E-4FEA-B681-2440D3D238D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28" t="11712" r="17065" b="11141"/>
          <a:stretch/>
        </p:blipFill>
        <p:spPr>
          <a:xfrm>
            <a:off x="0" y="0"/>
            <a:ext cx="9144000" cy="542767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AFAC20A-24FE-4ABD-BC7A-DD83F8F63B24}"/>
              </a:ext>
            </a:extLst>
          </p:cNvPr>
          <p:cNvSpPr txBox="1"/>
          <p:nvPr/>
        </p:nvSpPr>
        <p:spPr>
          <a:xfrm>
            <a:off x="5694744" y="5722656"/>
            <a:ext cx="3449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accent1">
                    <a:lumMod val="75000"/>
                  </a:schemeClr>
                </a:solidFill>
              </a:rPr>
              <a:t>From 2019-2020 SCS Dean’s Report, “A Network for Life”</a:t>
            </a:r>
          </a:p>
        </p:txBody>
      </p:sp>
    </p:spTree>
    <p:extLst>
      <p:ext uri="{BB962C8B-B14F-4D97-AF65-F5344CB8AC3E}">
        <p14:creationId xmlns:p14="http://schemas.microsoft.com/office/powerpoint/2010/main" val="22872203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F921CA-903D-4AC4-8144-84D2173145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35" r="7626"/>
          <a:stretch/>
        </p:blipFill>
        <p:spPr>
          <a:xfrm>
            <a:off x="0" y="0"/>
            <a:ext cx="9144000" cy="599812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2" y="1174460"/>
            <a:ext cx="9144000" cy="4689446"/>
          </a:xfrm>
          <a:prstGeom prst="rect">
            <a:avLst/>
          </a:prstGeom>
          <a:solidFill>
            <a:srgbClr val="011B3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4545" y="2750842"/>
            <a:ext cx="3827110" cy="1356316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rgbClr val="BBBCBC"/>
                </a:solidFill>
              </a:rPr>
              <a:t>SCS Library IL Instruction Program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6200" y="1255956"/>
            <a:ext cx="4581633" cy="467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Very Active: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Direct instructional support for 24+ diverse academic programs;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On-ground and online presence;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Approximate annual output: 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90 in-class sessions;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300 one-on-one research consultations;</a:t>
            </a:r>
          </a:p>
          <a:p>
            <a:pPr marL="742950" lvl="1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580 reference transactions.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dirty="0">
                <a:solidFill>
                  <a:srgbClr val="FFFFFF"/>
                </a:solidFill>
                <a:latin typeface="Adobe Caslon Pro"/>
                <a:cs typeface="Adobe Caslon Pro"/>
              </a:rPr>
              <a:t>Staffing: 2 FTE Librarians, 1 PT Access  Specialist (paraprofessional) .</a:t>
            </a:r>
            <a:endParaRPr lang="en-US" dirty="0">
              <a:solidFill>
                <a:schemeClr val="bg1"/>
              </a:solidFill>
              <a:latin typeface="Adobe Caslon Pro"/>
              <a:cs typeface="Adobe Caslon Pro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dirty="0">
              <a:solidFill>
                <a:srgbClr val="FFFFFF"/>
              </a:solidFill>
              <a:latin typeface="Adobe Caslon Pro"/>
              <a:cs typeface="Adobe Caslon Pro"/>
            </a:endParaRPr>
          </a:p>
        </p:txBody>
      </p:sp>
    </p:spTree>
    <p:extLst>
      <p:ext uri="{BB962C8B-B14F-4D97-AF65-F5344CB8AC3E}">
        <p14:creationId xmlns:p14="http://schemas.microsoft.com/office/powerpoint/2010/main" val="23612240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172F7-ACC4-40E4-B846-DC0AE1507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Preliminary SCS Library Instruction Program Analysis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158A2A4-7D2A-42FE-B5B0-5BD0F8D4C9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031847"/>
            <a:ext cx="9143999" cy="491349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5A96BF-8BC0-469C-8F11-6A7419FDBD39}"/>
              </a:ext>
            </a:extLst>
          </p:cNvPr>
          <p:cNvSpPr txBox="1"/>
          <p:nvPr/>
        </p:nvSpPr>
        <p:spPr>
          <a:xfrm>
            <a:off x="6375633" y="5651536"/>
            <a:ext cx="33220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www.theexpertinstitute.com</a:t>
            </a:r>
          </a:p>
        </p:txBody>
      </p:sp>
    </p:spTree>
    <p:extLst>
      <p:ext uri="{BB962C8B-B14F-4D97-AF65-F5344CB8AC3E}">
        <p14:creationId xmlns:p14="http://schemas.microsoft.com/office/powerpoint/2010/main" val="2110824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/>
          <p:nvPr/>
        </p:nvSpPr>
        <p:spPr>
          <a:xfrm>
            <a:off x="-1" y="1120730"/>
            <a:ext cx="9144001" cy="5737270"/>
          </a:xfrm>
          <a:prstGeom prst="rect">
            <a:avLst/>
          </a:prstGeom>
          <a:solidFill>
            <a:srgbClr val="041E42"/>
          </a:solidFill>
          <a:ln w="9525" cap="flat" cmpd="sng">
            <a:solidFill>
              <a:srgbClr val="00387C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6"/>
          <p:cNvSpPr/>
          <p:nvPr/>
        </p:nvSpPr>
        <p:spPr>
          <a:xfrm>
            <a:off x="0" y="1056320"/>
            <a:ext cx="9144001" cy="64410"/>
          </a:xfrm>
          <a:prstGeom prst="rect">
            <a:avLst/>
          </a:prstGeom>
          <a:solidFill>
            <a:srgbClr val="63666A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9" name="Google Shape;99;p16"/>
              <p:cNvSpPr txBox="1"/>
              <p:nvPr/>
            </p:nvSpPr>
            <p:spPr>
              <a:xfrm>
                <a:off x="961278" y="1664375"/>
                <a:ext cx="7138554" cy="8158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Clr>
                    <a:srgbClr val="BBBCBC"/>
                  </a:buClr>
                  <a:buSzPts val="3800"/>
                  <a:buFont typeface="Helvetica Neue"/>
                  <a:buNone/>
                </a:pPr>
                <a:r>
                  <a:rPr lang="en-US" sz="3200" b="1" i="0" u="none" strike="noStrike" cap="none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Intervention</a:t>
                </a:r>
                <a14:m>
                  <m:oMath xmlns:m="http://schemas.openxmlformats.org/officeDocument/2006/math">
                    <m:r>
                      <a:rPr lang="en-US" sz="3200" b="1" i="0" u="none" strike="noStrike" cap="none" smtClean="0">
                        <a:solidFill>
                          <a:srgbClr val="BBBCB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Helvetica Neue"/>
                        <a:sym typeface="Helvetica Neue"/>
                      </a:rPr>
                      <m:t> </m:t>
                    </m:r>
                    <m:r>
                      <a:rPr lang="en-US" sz="3200" b="1" i="1" u="none" strike="noStrike" cap="none" smtClean="0">
                        <a:solidFill>
                          <a:srgbClr val="BBBCB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Helvetica Neue"/>
                        <a:sym typeface="Helvetica Neue"/>
                      </a:rPr>
                      <m:t>→</m:t>
                    </m:r>
                  </m:oMath>
                </a14:m>
                <a:r>
                  <a:rPr lang="en-US" sz="3200" b="1" i="0" u="none" strike="noStrike" cap="none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 </a:t>
                </a:r>
                <a:r>
                  <a:rPr lang="en-US" sz="3200" b="1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Cu</a:t>
                </a:r>
                <a:r>
                  <a:rPr lang="en-US" sz="3200" b="1" i="0" u="none" strike="noStrike" cap="none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rriculum </a:t>
                </a:r>
                <a:r>
                  <a:rPr lang="en-US" sz="3200" b="1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M</a:t>
                </a:r>
                <a:r>
                  <a:rPr lang="en-US" sz="3200" b="1" i="0" u="none" strike="noStrike" cap="none" dirty="0">
                    <a:solidFill>
                      <a:srgbClr val="BBBCBC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rPr>
                  <a:t>apping</a:t>
                </a:r>
                <a:endParaRPr sz="3200" b="1" i="0" u="none" strike="noStrike" cap="none" dirty="0">
                  <a:solidFill>
                    <a:srgbClr val="BBBCBC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mc:Choice>
        <mc:Fallback xmlns="">
          <p:sp>
            <p:nvSpPr>
              <p:cNvPr id="99" name="Google Shape;99;p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278" y="1664375"/>
                <a:ext cx="7138554" cy="815898"/>
              </a:xfrm>
              <a:prstGeom prst="rect">
                <a:avLst/>
              </a:prstGeom>
              <a:blipFill>
                <a:blip r:embed="rId3"/>
                <a:stretch>
                  <a:fillRect l="-1366" t="-8955" r="-128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" name="Google Shape;100;p16"/>
          <p:cNvSpPr txBox="1"/>
          <p:nvPr/>
        </p:nvSpPr>
        <p:spPr>
          <a:xfrm>
            <a:off x="873074" y="2544683"/>
            <a:ext cx="7314962" cy="3762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Arial"/>
              <a:buChar char="•"/>
            </a:pPr>
            <a:r>
              <a:rPr lang="en-US" sz="24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Systematic way of evaluating elements of an instructional program for cohesiveness, adequate sequencing, and benchmark/goal achievement.</a:t>
            </a:r>
          </a:p>
          <a:p>
            <a:pPr lvl="0" algn="r">
              <a:buClr>
                <a:schemeClr val="lt1"/>
              </a:buClr>
              <a:buSzPts val="2500"/>
            </a:pPr>
            <a:r>
              <a:rPr lang="en-US" sz="1400" dirty="0">
                <a:solidFill>
                  <a:srgbClr val="F2F2F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Buchanan, Webb, </a:t>
            </a:r>
            <a:r>
              <a:rPr lang="en-US" sz="1400" dirty="0" err="1">
                <a:solidFill>
                  <a:srgbClr val="F2F2F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Houk</a:t>
            </a:r>
            <a:r>
              <a:rPr lang="en-US" sz="1400" dirty="0">
                <a:solidFill>
                  <a:srgbClr val="F2F2F2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and Tingelstad (2015)</a:t>
            </a:r>
            <a:endParaRPr lang="en-US" sz="1400" i="0" u="none" strike="noStrike" cap="none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342900" lvl="0" indent="-342900">
              <a:buClr>
                <a:schemeClr val="lt1"/>
              </a:buClr>
              <a:buSzPts val="2500"/>
              <a:buFont typeface="Arial"/>
              <a:buChar char="•"/>
            </a:pPr>
            <a:endParaRPr lang="en-US" dirty="0">
              <a:solidFill>
                <a:schemeClr val="bg1"/>
              </a:solidFill>
              <a:latin typeface="Helvetica Neue Medium"/>
            </a:endParaRPr>
          </a:p>
          <a:p>
            <a:pPr lvl="0">
              <a:buClr>
                <a:schemeClr val="lt1"/>
              </a:buClr>
              <a:buSzPts val="2500"/>
            </a:pPr>
            <a:endParaRPr lang="en-US" dirty="0">
              <a:solidFill>
                <a:schemeClr val="bg1"/>
              </a:solidFill>
              <a:latin typeface="Helvetica Neue Medium"/>
            </a:endParaRPr>
          </a:p>
          <a:p>
            <a:pPr marL="342900" lvl="0" indent="-342900">
              <a:buClr>
                <a:schemeClr val="lt1"/>
              </a:buClr>
              <a:buSzPts val="2500"/>
              <a:buFont typeface="Arial"/>
              <a:buChar char="•"/>
            </a:pPr>
            <a:r>
              <a:rPr lang="en-US" sz="2400" dirty="0">
                <a:solidFill>
                  <a:schemeClr val="bg1"/>
                </a:solidFill>
                <a:latin typeface="Helvetica Neue Medium"/>
              </a:rPr>
              <a:t>Special focus: strategic placement of information literacy in the general curriculum or course of study in view of student learning outcomes.</a:t>
            </a:r>
            <a:r>
              <a:rPr lang="en-US" sz="2400" b="1" dirty="0">
                <a:solidFill>
                  <a:schemeClr val="bg1"/>
                </a:solidFill>
                <a:latin typeface="Helvetica Neue Medium"/>
              </a:rPr>
              <a:t> </a:t>
            </a:r>
          </a:p>
          <a:p>
            <a:pPr algn="r">
              <a:buClr>
                <a:schemeClr val="lt1"/>
              </a:buClr>
              <a:buSzPts val="2500"/>
            </a:pPr>
            <a:r>
              <a:rPr lang="en-US" sz="1400" dirty="0">
                <a:solidFill>
                  <a:schemeClr val="bg1"/>
                </a:solidFill>
                <a:latin typeface="Helvetica Neue" panose="02000503000000020004"/>
              </a:rPr>
              <a:t>Bullard and Holden (2006); Miller and </a:t>
            </a:r>
            <a:r>
              <a:rPr lang="en-US" sz="1400" dirty="0" err="1">
                <a:solidFill>
                  <a:schemeClr val="bg1"/>
                </a:solidFill>
                <a:latin typeface="Helvetica Neue" panose="02000503000000020004"/>
              </a:rPr>
              <a:t>Neyer</a:t>
            </a:r>
            <a:r>
              <a:rPr lang="en-US" sz="1400" dirty="0">
                <a:solidFill>
                  <a:schemeClr val="bg1"/>
                </a:solidFill>
                <a:latin typeface="Helvetica Neue" panose="02000503000000020004"/>
              </a:rPr>
              <a:t> (2016)</a:t>
            </a:r>
            <a:endParaRPr lang="en-US" sz="1400" dirty="0">
              <a:solidFill>
                <a:schemeClr val="bg1"/>
              </a:solidFill>
              <a:latin typeface="Helvetica Neue" panose="02000503000000020004"/>
              <a:ea typeface="Helvetica Neue"/>
              <a:cs typeface="Helvetica Neue"/>
              <a:sym typeface="Helvetica Neue"/>
            </a:endParaRPr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D9DBDB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	</a:t>
            </a:r>
            <a:endParaRPr lang="en-US"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285750" marR="0" lvl="0" indent="-285750" algn="l" rtl="0">
              <a:spcBef>
                <a:spcPts val="400"/>
              </a:spcBef>
              <a:spcAft>
                <a:spcPts val="0"/>
              </a:spcAft>
              <a:buClr>
                <a:srgbClr val="D9DBDB"/>
              </a:buClr>
              <a:buSzPts val="2000"/>
              <a:buFont typeface="Arial" panose="020B0604020202020204" pitchFamily="34" charset="0"/>
              <a:buChar char="•"/>
            </a:pPr>
            <a:endParaRPr sz="1400" b="0" i="0" u="none" strike="noStrike" cap="none" dirty="0">
              <a:solidFill>
                <a:srgbClr val="F2F2F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5757" y="632673"/>
            <a:ext cx="3408883" cy="2487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/>
          <p:nvPr/>
        </p:nvSpPr>
        <p:spPr>
          <a:xfrm>
            <a:off x="2" y="0"/>
            <a:ext cx="9144000" cy="6858000"/>
          </a:xfrm>
          <a:prstGeom prst="rect">
            <a:avLst/>
          </a:prstGeom>
          <a:solidFill>
            <a:srgbClr val="011B3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5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7"/>
          <p:cNvSpPr txBox="1">
            <a:spLocks noGrp="1"/>
          </p:cNvSpPr>
          <p:nvPr>
            <p:ph type="ctrTitle"/>
          </p:nvPr>
        </p:nvSpPr>
        <p:spPr>
          <a:xfrm>
            <a:off x="393631" y="1605184"/>
            <a:ext cx="4270515" cy="978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BBBCBC"/>
              </a:buClr>
              <a:buSzPts val="4050"/>
              <a:buFont typeface="Helvetica Neue"/>
              <a:buNone/>
            </a:pPr>
            <a:r>
              <a:rPr lang="en-US" sz="4050" dirty="0">
                <a:solidFill>
                  <a:srgbClr val="BBBCBC"/>
                </a:solidFill>
              </a:rPr>
              <a:t>Key questions: </a:t>
            </a:r>
            <a:endParaRPr sz="4050" dirty="0">
              <a:solidFill>
                <a:srgbClr val="BBBCBC"/>
              </a:solidFill>
            </a:endParaRPr>
          </a:p>
        </p:txBody>
      </p:sp>
      <p:sp>
        <p:nvSpPr>
          <p:cNvPr id="110" name="Google Shape;110;p17"/>
          <p:cNvSpPr txBox="1">
            <a:spLocks noGrp="1"/>
          </p:cNvSpPr>
          <p:nvPr>
            <p:ph type="subTitle" idx="1"/>
          </p:nvPr>
        </p:nvSpPr>
        <p:spPr>
          <a:xfrm>
            <a:off x="427897" y="2479367"/>
            <a:ext cx="4378474" cy="978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 b="0" dirty="0"/>
              <a:t>What is taught?</a:t>
            </a:r>
            <a:endParaRPr sz="2800" b="0"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 b="0" dirty="0"/>
              <a:t>When is it taught?</a:t>
            </a:r>
            <a:endParaRPr sz="2800" b="0"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 b="0" dirty="0"/>
              <a:t>How is it taught?</a:t>
            </a:r>
            <a:endParaRPr sz="2800" b="0"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 b="0" dirty="0"/>
              <a:t>How is it assessed? </a:t>
            </a:r>
            <a:endParaRPr sz="2800" b="0" dirty="0"/>
          </a:p>
          <a:p>
            <a:pPr marL="342900" lvl="0" indent="-34290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</a:pPr>
            <a:r>
              <a:rPr lang="en-US" sz="2800" b="0" dirty="0"/>
              <a:t>Does it match program level goal(s), objectives and outcomes?</a:t>
            </a:r>
          </a:p>
          <a:p>
            <a:pPr lvl="0" algn="l" rtl="0">
              <a:lnSpc>
                <a:spcPct val="80000"/>
              </a:lnSpc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</a:pPr>
            <a:r>
              <a:rPr lang="en-US" sz="2800" b="0" dirty="0"/>
              <a:t>            </a:t>
            </a:r>
            <a:r>
              <a:rPr lang="en-US" sz="1400" dirty="0"/>
              <a:t>Archambault and </a:t>
            </a:r>
            <a:r>
              <a:rPr lang="en-US" sz="1400" dirty="0" err="1"/>
              <a:t>Masunaga</a:t>
            </a:r>
            <a:r>
              <a:rPr lang="en-US" sz="1400" dirty="0"/>
              <a:t> (2015)</a:t>
            </a:r>
            <a:endParaRPr sz="1400" b="0" dirty="0"/>
          </a:p>
          <a:p>
            <a:pPr marL="0" lvl="0" indent="0" algn="l" rtl="0">
              <a:lnSpc>
                <a:spcPct val="80000"/>
              </a:lnSpc>
              <a:spcBef>
                <a:spcPts val="112"/>
              </a:spcBef>
              <a:spcAft>
                <a:spcPts val="0"/>
              </a:spcAft>
              <a:buClr>
                <a:schemeClr val="lt1"/>
              </a:buClr>
              <a:buSzPts val="562"/>
              <a:buNone/>
            </a:pPr>
            <a:endParaRPr sz="562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D47A16-7013-4099-B682-419995310D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19"/>
          <a:stretch/>
        </p:blipFill>
        <p:spPr>
          <a:xfrm>
            <a:off x="4698412" y="-1"/>
            <a:ext cx="4445589" cy="69376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F23D7E-869A-4B81-82C0-7A260A5AFA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0"/>
            <a:ext cx="9144002" cy="59645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083401"/>
            <a:ext cx="9144000" cy="4327499"/>
          </a:xfrm>
          <a:prstGeom prst="rect">
            <a:avLst/>
          </a:prstGeom>
          <a:solidFill>
            <a:srgbClr val="011B3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4545" y="2750842"/>
            <a:ext cx="3827110" cy="1356316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solidFill>
                  <a:srgbClr val="BBBCBC"/>
                </a:solidFill>
              </a:rPr>
              <a:t>Standard Methods &amp; Products of Curriculum Mapping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8994" y="1598375"/>
            <a:ext cx="4718839" cy="394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Input from stakeholders;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Analysis of program/course content: review of syllabi, course assignments, plans of study, program strategic plans.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Product: Visual tool for effective scaffolding of instructional activities. </a:t>
            </a:r>
          </a:p>
          <a:p>
            <a:pPr algn="r"/>
            <a:r>
              <a:rPr lang="de-DE" sz="1400" b="1" dirty="0">
                <a:solidFill>
                  <a:schemeClr val="bg1"/>
                </a:solidFill>
                <a:latin typeface="Helvetica Neue" panose="02000503000000020004"/>
              </a:rPr>
              <a:t>McAdams and Glauberman (2017)</a:t>
            </a:r>
            <a:endParaRPr lang="en-US" sz="1400" dirty="0">
              <a:solidFill>
                <a:schemeClr val="bg1"/>
              </a:solidFill>
              <a:latin typeface="Helvetica Neue" panose="02000503000000020004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dirty="0">
              <a:solidFill>
                <a:srgbClr val="FFFFFF"/>
              </a:solidFill>
              <a:latin typeface="Adobe Caslon Pro"/>
              <a:cs typeface="Adobe Caslon Pro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06D290-0AC4-4CD8-AA2F-27A9BE6363A5}"/>
              </a:ext>
            </a:extLst>
          </p:cNvPr>
          <p:cNvSpPr txBox="1"/>
          <p:nvPr/>
        </p:nvSpPr>
        <p:spPr>
          <a:xfrm>
            <a:off x="6434356" y="5670958"/>
            <a:ext cx="27096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Image from www.concealedwines.com</a:t>
            </a:r>
          </a:p>
        </p:txBody>
      </p:sp>
    </p:spTree>
    <p:extLst>
      <p:ext uri="{BB962C8B-B14F-4D97-AF65-F5344CB8AC3E}">
        <p14:creationId xmlns:p14="http://schemas.microsoft.com/office/powerpoint/2010/main" val="8755484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eorgetown University OA">
      <a:dk1>
        <a:sysClr val="windowText" lastClr="000000"/>
      </a:dk1>
      <a:lt1>
        <a:sysClr val="window" lastClr="FFFFFF"/>
      </a:lt1>
      <a:dk2>
        <a:srgbClr val="011B39"/>
      </a:dk2>
      <a:lt2>
        <a:srgbClr val="4A4C4D"/>
      </a:lt2>
      <a:accent1>
        <a:srgbClr val="003B7C"/>
      </a:accent1>
      <a:accent2>
        <a:srgbClr val="9CA09C"/>
      </a:accent2>
      <a:accent3>
        <a:srgbClr val="00A4CC"/>
      </a:accent3>
      <a:accent4>
        <a:srgbClr val="46A536"/>
      </a:accent4>
      <a:accent5>
        <a:srgbClr val="CD0032"/>
      </a:accent5>
      <a:accent6>
        <a:srgbClr val="580A1D"/>
      </a:accent6>
      <a:hlink>
        <a:srgbClr val="003D81"/>
      </a:hlink>
      <a:folHlink>
        <a:srgbClr val="00A4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4562</TotalTime>
  <Words>1408</Words>
  <Application>Microsoft Office PowerPoint</Application>
  <PresentationFormat>On-screen Show (4:3)</PresentationFormat>
  <Paragraphs>195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55 Helvetica Roman</vt:lpstr>
      <vt:lpstr>Adobe Caslon Pro</vt:lpstr>
      <vt:lpstr>Arial</vt:lpstr>
      <vt:lpstr>Calibri</vt:lpstr>
      <vt:lpstr>Cambria Math</vt:lpstr>
      <vt:lpstr>Helvetica Neue</vt:lpstr>
      <vt:lpstr>Helvetica Neue Medium</vt:lpstr>
      <vt:lpstr>Times New Roman</vt:lpstr>
      <vt:lpstr>Office Theme</vt:lpstr>
      <vt:lpstr>Using Curriculum Mapping to Develop an ACRL Framework-Centered Information Literacy Instruction Program</vt:lpstr>
      <vt:lpstr>Learning Objectives</vt:lpstr>
      <vt:lpstr>Background Information: Georgetown’s School of Continuing Studies (SCS)</vt:lpstr>
      <vt:lpstr>PowerPoint Presentation</vt:lpstr>
      <vt:lpstr>SCS Library IL Instruction Program</vt:lpstr>
      <vt:lpstr>Preliminary SCS Library Instruction Program Analysis </vt:lpstr>
      <vt:lpstr>PowerPoint Presentation</vt:lpstr>
      <vt:lpstr>Key questions: </vt:lpstr>
      <vt:lpstr>Standard Methods &amp; Products of Curriculum Mapping  </vt:lpstr>
      <vt:lpstr>SCS IL Curriculum Mapping: Deliverables</vt:lpstr>
      <vt:lpstr>The Birth of the SCS Program-Level IL Goal, Objectives, and Outcomes Document</vt:lpstr>
      <vt:lpstr>Elements of SCS-Wide IL Goal, Objectives, &amp; SLOs Document </vt:lpstr>
      <vt:lpstr>Additional Instruments for Conducting CM </vt:lpstr>
      <vt:lpstr>Semi-Structured Interviews with Faculty Directors </vt:lpstr>
      <vt:lpstr>SCS Library IL Curriculum Mapping Grid</vt:lpstr>
      <vt:lpstr>Review of Syllabi and Records of Past Library Instruction</vt:lpstr>
      <vt:lpstr>Sample CM: PRCC MPS Program</vt:lpstr>
      <vt:lpstr>PowerPoint Presentation</vt:lpstr>
      <vt:lpstr>Gradual Realignment of SCS Library IL Instruction</vt:lpstr>
      <vt:lpstr>CM-Based Emerging Themes</vt:lpstr>
      <vt:lpstr>CM-Based Emerging Themes I</vt:lpstr>
      <vt:lpstr>CM-Based Emerging Themes II </vt:lpstr>
      <vt:lpstr>Thank you! Questions?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Option One Title Here</dc:title>
  <dc:creator>Shikha Savdas</dc:creator>
  <cp:lastModifiedBy>Ladislava Khailova</cp:lastModifiedBy>
  <cp:revision>744</cp:revision>
  <cp:lastPrinted>2020-02-13T21:56:00Z</cp:lastPrinted>
  <dcterms:created xsi:type="dcterms:W3CDTF">2012-07-27T14:34:45Z</dcterms:created>
  <dcterms:modified xsi:type="dcterms:W3CDTF">2020-02-24T18:50:16Z</dcterms:modified>
</cp:coreProperties>
</file>