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charts/chart2.xml" ContentType="application/vnd.openxmlformats-officedocument.drawingml.chart+xml"/>
  <Override PartName="/ppt/drawings/drawing2.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83" r:id="rId2"/>
    <p:sldId id="272" r:id="rId3"/>
    <p:sldId id="257" r:id="rId4"/>
    <p:sldId id="268" r:id="rId5"/>
    <p:sldId id="286" r:id="rId6"/>
    <p:sldId id="269" r:id="rId7"/>
    <p:sldId id="262" r:id="rId8"/>
    <p:sldId id="264" r:id="rId9"/>
    <p:sldId id="273" r:id="rId10"/>
    <p:sldId id="274" r:id="rId11"/>
    <p:sldId id="259" r:id="rId12"/>
    <p:sldId id="278" r:id="rId13"/>
    <p:sldId id="280" r:id="rId14"/>
    <p:sldId id="285" r:id="rId15"/>
    <p:sldId id="279" r:id="rId16"/>
    <p:sldId id="281" r:id="rId17"/>
    <p:sldId id="282" r:id="rId18"/>
    <p:sldId id="270" r:id="rId19"/>
    <p:sldId id="275" r:id="rId2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E155AAE-6C16-4917-B66E-9B49A9D81900}">
          <p14:sldIdLst>
            <p14:sldId id="283"/>
          </p14:sldIdLst>
        </p14:section>
        <p14:section name="Untitled Section" id="{674B6924-8112-4AC7-A9D6-B376C2C383D7}">
          <p14:sldIdLst>
            <p14:sldId id="272"/>
            <p14:sldId id="257"/>
            <p14:sldId id="268"/>
            <p14:sldId id="286"/>
            <p14:sldId id="269"/>
            <p14:sldId id="262"/>
            <p14:sldId id="264"/>
            <p14:sldId id="273"/>
            <p14:sldId id="274"/>
            <p14:sldId id="259"/>
            <p14:sldId id="278"/>
            <p14:sldId id="280"/>
            <p14:sldId id="285"/>
            <p14:sldId id="279"/>
            <p14:sldId id="281"/>
            <p14:sldId id="282"/>
            <p14:sldId id="270"/>
            <p14:sldId id="27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FF00"/>
    <a:srgbClr val="00FFFF"/>
    <a:srgbClr val="CCECFF"/>
    <a:srgbClr val="CC0099"/>
    <a:srgbClr val="FFFF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39" autoAdjust="0"/>
    <p:restoredTop sz="83761" autoAdjust="0"/>
  </p:normalViewPr>
  <p:slideViewPr>
    <p:cSldViewPr>
      <p:cViewPr>
        <p:scale>
          <a:sx n="70" d="100"/>
          <a:sy n="70" d="100"/>
        </p:scale>
        <p:origin x="-948" y="-5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NULL"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781968043468252E-2"/>
          <c:y val="2.7399955005624296E-2"/>
          <c:w val="0.90413616061150248"/>
          <c:h val="0.78957732283464566"/>
        </c:manualLayout>
      </c:layout>
      <c:barChart>
        <c:barDir val="col"/>
        <c:grouping val="clustered"/>
        <c:varyColors val="0"/>
        <c:ser>
          <c:idx val="0"/>
          <c:order val="0"/>
          <c:tx>
            <c:strRef>
              <c:f>Sheet1!$B$1</c:f>
              <c:strCache>
                <c:ptCount val="1"/>
                <c:pt idx="0">
                  <c:v>Yes</c:v>
                </c:pt>
              </c:strCache>
            </c:strRef>
          </c:tx>
          <c:invertIfNegative val="0"/>
          <c:dLbls>
            <c:dLbl>
              <c:idx val="0"/>
              <c:layout/>
              <c:tx>
                <c:rich>
                  <a:bodyPr/>
                  <a:lstStyle/>
                  <a:p>
                    <a:r>
                      <a:rPr lang="en-US" sz="1400" dirty="0"/>
                      <a:t>74%</a:t>
                    </a:r>
                  </a:p>
                  <a:p>
                    <a:r>
                      <a:rPr lang="en-US" sz="1400" dirty="0"/>
                      <a:t>n=35</a:t>
                    </a:r>
                    <a:endParaRPr lang="en-US" sz="1600" dirty="0"/>
                  </a:p>
                </c:rich>
              </c:tx>
              <c:showLegendKey val="0"/>
              <c:showVal val="0"/>
              <c:showCatName val="0"/>
              <c:showSerName val="0"/>
              <c:showPercent val="0"/>
              <c:showBubbleSize val="0"/>
            </c:dLbl>
            <c:dLbl>
              <c:idx val="1"/>
              <c:layout/>
              <c:tx>
                <c:rich>
                  <a:bodyPr/>
                  <a:lstStyle/>
                  <a:p>
                    <a:r>
                      <a:rPr lang="en-US" sz="1400" dirty="0"/>
                      <a:t>75%</a:t>
                    </a:r>
                  </a:p>
                  <a:p>
                    <a:r>
                      <a:rPr lang="en-US" sz="1400" dirty="0"/>
                      <a:t>n=33</a:t>
                    </a:r>
                    <a:endParaRPr lang="en-US" sz="1600" dirty="0"/>
                  </a:p>
                </c:rich>
              </c:tx>
              <c:showLegendKey val="0"/>
              <c:showVal val="0"/>
              <c:showCatName val="0"/>
              <c:showSerName val="0"/>
              <c:showPercent val="0"/>
              <c:showBubbleSize val="0"/>
            </c:dLbl>
            <c:dLbl>
              <c:idx val="2"/>
              <c:layout/>
              <c:tx>
                <c:rich>
                  <a:bodyPr/>
                  <a:lstStyle/>
                  <a:p>
                    <a:r>
                      <a:rPr lang="en-US" sz="1400" dirty="0"/>
                      <a:t>55%</a:t>
                    </a:r>
                  </a:p>
                  <a:p>
                    <a:r>
                      <a:rPr lang="en-US" sz="1400" dirty="0"/>
                      <a:t>n=41</a:t>
                    </a:r>
                    <a:endParaRPr lang="en-US" sz="1600" dirty="0"/>
                  </a:p>
                </c:rich>
              </c:tx>
              <c:showLegendKey val="0"/>
              <c:showVal val="0"/>
              <c:showCatName val="0"/>
              <c:showSerName val="0"/>
              <c:showPercent val="0"/>
              <c:showBubbleSize val="0"/>
            </c:dLbl>
            <c:dLbl>
              <c:idx val="3"/>
              <c:layout/>
              <c:tx>
                <c:rich>
                  <a:bodyPr/>
                  <a:lstStyle/>
                  <a:p>
                    <a:r>
                      <a:rPr lang="en-US" sz="1400" dirty="0"/>
                      <a:t>54%</a:t>
                    </a:r>
                  </a:p>
                  <a:p>
                    <a:r>
                      <a:rPr lang="en-US" sz="1400" dirty="0"/>
                      <a:t>n=23</a:t>
                    </a:r>
                    <a:endParaRPr lang="en-US" sz="1600" dirty="0"/>
                  </a:p>
                </c:rich>
              </c:tx>
              <c:showLegendKey val="0"/>
              <c:showVal val="0"/>
              <c:showCatName val="0"/>
              <c:showSerName val="0"/>
              <c:showPercent val="0"/>
              <c:showBubbleSize val="0"/>
            </c:dLbl>
            <c:dLbl>
              <c:idx val="4"/>
              <c:layout>
                <c:manualLayout>
                  <c:x val="1.4619883040935672E-3"/>
                  <c:y val="-2.7428571428571427E-2"/>
                </c:manualLayout>
              </c:layout>
              <c:dLblPos val="outEnd"/>
              <c:showLegendKey val="0"/>
              <c:showVal val="1"/>
              <c:showCatName val="0"/>
              <c:showSerName val="0"/>
              <c:showPercent val="0"/>
              <c:showBubbleSize val="0"/>
            </c:dLbl>
            <c:dLbl>
              <c:idx val="5"/>
              <c:layout>
                <c:manualLayout>
                  <c:x val="-4.3859649122807015E-3"/>
                  <c:y val="-4.1142857142857141E-2"/>
                </c:manualLayout>
              </c:layout>
              <c:showLegendKey val="0"/>
              <c:showVal val="1"/>
              <c:showCatName val="0"/>
              <c:showSerName val="0"/>
              <c:showPercent val="0"/>
              <c:showBubbleSize val="0"/>
            </c:dLbl>
            <c:txPr>
              <a:bodyPr/>
              <a:lstStyle/>
              <a:p>
                <a:pPr>
                  <a:defRPr sz="1400" b="1"/>
                </a:pPr>
                <a:endParaRPr lang="en-US"/>
              </a:p>
            </c:txPr>
            <c:showLegendKey val="0"/>
            <c:showVal val="1"/>
            <c:showCatName val="0"/>
            <c:showSerName val="0"/>
            <c:showPercent val="0"/>
            <c:showBubbleSize val="0"/>
            <c:showLeaderLines val="0"/>
          </c:dLbls>
          <c:cat>
            <c:numRef>
              <c:f>Sheet1!$A$2:$A$7</c:f>
              <c:numCache>
                <c:formatCode>General</c:formatCode>
                <c:ptCount val="6"/>
                <c:pt idx="0">
                  <c:v>2008</c:v>
                </c:pt>
                <c:pt idx="1">
                  <c:v>2009</c:v>
                </c:pt>
                <c:pt idx="2">
                  <c:v>2010</c:v>
                </c:pt>
                <c:pt idx="3">
                  <c:v>2011</c:v>
                </c:pt>
                <c:pt idx="4">
                  <c:v>2012</c:v>
                </c:pt>
                <c:pt idx="5">
                  <c:v>2013</c:v>
                </c:pt>
              </c:numCache>
            </c:numRef>
          </c:cat>
          <c:val>
            <c:numRef>
              <c:f>Sheet1!$B$2:$B$7</c:f>
              <c:numCache>
                <c:formatCode>0%</c:formatCode>
                <c:ptCount val="6"/>
                <c:pt idx="0">
                  <c:v>0.74</c:v>
                </c:pt>
                <c:pt idx="1">
                  <c:v>0.75</c:v>
                </c:pt>
                <c:pt idx="2">
                  <c:v>0.55000000000000004</c:v>
                </c:pt>
                <c:pt idx="3">
                  <c:v>0.54</c:v>
                </c:pt>
                <c:pt idx="4">
                  <c:v>0.41</c:v>
                </c:pt>
                <c:pt idx="5">
                  <c:v>0.34</c:v>
                </c:pt>
              </c:numCache>
            </c:numRef>
          </c:val>
        </c:ser>
        <c:ser>
          <c:idx val="1"/>
          <c:order val="1"/>
          <c:tx>
            <c:strRef>
              <c:f>Sheet1!$C$1</c:f>
              <c:strCache>
                <c:ptCount val="1"/>
                <c:pt idx="0">
                  <c:v>No</c:v>
                </c:pt>
              </c:strCache>
            </c:strRef>
          </c:tx>
          <c:invertIfNegative val="0"/>
          <c:dLbls>
            <c:dLbl>
              <c:idx val="0"/>
              <c:layout/>
              <c:tx>
                <c:rich>
                  <a:bodyPr/>
                  <a:lstStyle/>
                  <a:p>
                    <a:r>
                      <a:rPr lang="en-US" sz="1400" dirty="0"/>
                      <a:t>26%</a:t>
                    </a:r>
                  </a:p>
                  <a:p>
                    <a:r>
                      <a:rPr lang="en-US" sz="1400" dirty="0"/>
                      <a:t>n=12</a:t>
                    </a:r>
                    <a:endParaRPr lang="en-US" sz="1600" dirty="0"/>
                  </a:p>
                </c:rich>
              </c:tx>
              <c:showLegendKey val="0"/>
              <c:showVal val="0"/>
              <c:showCatName val="0"/>
              <c:showSerName val="0"/>
              <c:showPercent val="0"/>
              <c:showBubbleSize val="0"/>
            </c:dLbl>
            <c:dLbl>
              <c:idx val="1"/>
              <c:layout/>
              <c:tx>
                <c:rich>
                  <a:bodyPr/>
                  <a:lstStyle/>
                  <a:p>
                    <a:r>
                      <a:rPr lang="en-US" sz="1400" dirty="0"/>
                      <a:t>25%</a:t>
                    </a:r>
                  </a:p>
                  <a:p>
                    <a:r>
                      <a:rPr lang="en-US" sz="1400" dirty="0"/>
                      <a:t>n=11</a:t>
                    </a:r>
                    <a:endParaRPr lang="en-US" sz="1600" dirty="0"/>
                  </a:p>
                </c:rich>
              </c:tx>
              <c:showLegendKey val="0"/>
              <c:showVal val="0"/>
              <c:showCatName val="0"/>
              <c:showSerName val="0"/>
              <c:showPercent val="0"/>
              <c:showBubbleSize val="0"/>
            </c:dLbl>
            <c:dLbl>
              <c:idx val="2"/>
              <c:layout/>
              <c:tx>
                <c:rich>
                  <a:bodyPr/>
                  <a:lstStyle/>
                  <a:p>
                    <a:r>
                      <a:rPr lang="en-US" sz="1400" dirty="0"/>
                      <a:t>45%</a:t>
                    </a:r>
                  </a:p>
                  <a:p>
                    <a:r>
                      <a:rPr lang="en-US" sz="1400" dirty="0"/>
                      <a:t>n=34</a:t>
                    </a:r>
                    <a:endParaRPr lang="en-US" sz="1600" dirty="0"/>
                  </a:p>
                </c:rich>
              </c:tx>
              <c:showLegendKey val="0"/>
              <c:showVal val="0"/>
              <c:showCatName val="0"/>
              <c:showSerName val="0"/>
              <c:showPercent val="0"/>
              <c:showBubbleSize val="0"/>
            </c:dLbl>
            <c:dLbl>
              <c:idx val="3"/>
              <c:layout/>
              <c:tx>
                <c:rich>
                  <a:bodyPr/>
                  <a:lstStyle/>
                  <a:p>
                    <a:r>
                      <a:rPr lang="en-US" sz="1400" dirty="0"/>
                      <a:t>46%</a:t>
                    </a:r>
                  </a:p>
                  <a:p>
                    <a:r>
                      <a:rPr lang="en-US" sz="1400" dirty="0"/>
                      <a:t>n=20</a:t>
                    </a:r>
                    <a:endParaRPr lang="en-US" sz="1600" dirty="0"/>
                  </a:p>
                </c:rich>
              </c:tx>
              <c:showLegendKey val="0"/>
              <c:showVal val="0"/>
              <c:showCatName val="0"/>
              <c:showSerName val="0"/>
              <c:showPercent val="0"/>
              <c:showBubbleSize val="0"/>
            </c:dLbl>
            <c:dLbl>
              <c:idx val="4"/>
              <c:layout>
                <c:manualLayout>
                  <c:x val="1.4619883040935672E-3"/>
                  <c:y val="-2.2857142857142857E-2"/>
                </c:manualLayout>
              </c:layout>
              <c:dLblPos val="outEnd"/>
              <c:showLegendKey val="0"/>
              <c:showVal val="1"/>
              <c:showCatName val="0"/>
              <c:showSerName val="0"/>
              <c:showPercent val="0"/>
              <c:showBubbleSize val="0"/>
            </c:dLbl>
            <c:dLbl>
              <c:idx val="5"/>
              <c:layout>
                <c:manualLayout>
                  <c:x val="-4.3860800294700008E-3"/>
                  <c:y val="-2.5142857142857123E-2"/>
                </c:manualLayout>
              </c:layout>
              <c:showLegendKey val="0"/>
              <c:showVal val="1"/>
              <c:showCatName val="0"/>
              <c:showSerName val="0"/>
              <c:showPercent val="0"/>
              <c:showBubbleSize val="0"/>
            </c:dLbl>
            <c:txPr>
              <a:bodyPr/>
              <a:lstStyle/>
              <a:p>
                <a:pPr>
                  <a:defRPr sz="1400" b="1"/>
                </a:pPr>
                <a:endParaRPr lang="en-US"/>
              </a:p>
            </c:txPr>
            <c:showLegendKey val="0"/>
            <c:showVal val="1"/>
            <c:showCatName val="0"/>
            <c:showSerName val="0"/>
            <c:showPercent val="0"/>
            <c:showBubbleSize val="0"/>
            <c:showLeaderLines val="0"/>
          </c:dLbls>
          <c:cat>
            <c:numRef>
              <c:f>Sheet1!$A$2:$A$7</c:f>
              <c:numCache>
                <c:formatCode>General</c:formatCode>
                <c:ptCount val="6"/>
                <c:pt idx="0">
                  <c:v>2008</c:v>
                </c:pt>
                <c:pt idx="1">
                  <c:v>2009</c:v>
                </c:pt>
                <c:pt idx="2">
                  <c:v>2010</c:v>
                </c:pt>
                <c:pt idx="3">
                  <c:v>2011</c:v>
                </c:pt>
                <c:pt idx="4">
                  <c:v>2012</c:v>
                </c:pt>
                <c:pt idx="5">
                  <c:v>2013</c:v>
                </c:pt>
              </c:numCache>
            </c:numRef>
          </c:cat>
          <c:val>
            <c:numRef>
              <c:f>Sheet1!$C$2:$C$7</c:f>
              <c:numCache>
                <c:formatCode>0%</c:formatCode>
                <c:ptCount val="6"/>
                <c:pt idx="0">
                  <c:v>0.26</c:v>
                </c:pt>
                <c:pt idx="1">
                  <c:v>0.25</c:v>
                </c:pt>
                <c:pt idx="2">
                  <c:v>0.45</c:v>
                </c:pt>
                <c:pt idx="3">
                  <c:v>0.46</c:v>
                </c:pt>
                <c:pt idx="4">
                  <c:v>0.59</c:v>
                </c:pt>
                <c:pt idx="5">
                  <c:v>0.66</c:v>
                </c:pt>
              </c:numCache>
            </c:numRef>
          </c:val>
        </c:ser>
        <c:dLbls>
          <c:showLegendKey val="0"/>
          <c:showVal val="0"/>
          <c:showCatName val="0"/>
          <c:showSerName val="0"/>
          <c:showPercent val="0"/>
          <c:showBubbleSize val="0"/>
        </c:dLbls>
        <c:gapWidth val="75"/>
        <c:axId val="182502528"/>
        <c:axId val="182504448"/>
      </c:barChart>
      <c:catAx>
        <c:axId val="182502528"/>
        <c:scaling>
          <c:orientation val="minMax"/>
        </c:scaling>
        <c:delete val="0"/>
        <c:axPos val="b"/>
        <c:numFmt formatCode="General" sourceLinked="1"/>
        <c:majorTickMark val="none"/>
        <c:minorTickMark val="none"/>
        <c:tickLblPos val="nextTo"/>
        <c:txPr>
          <a:bodyPr/>
          <a:lstStyle/>
          <a:p>
            <a:pPr>
              <a:defRPr b="1"/>
            </a:pPr>
            <a:endParaRPr lang="en-US"/>
          </a:p>
        </c:txPr>
        <c:crossAx val="182504448"/>
        <c:crosses val="autoZero"/>
        <c:auto val="1"/>
        <c:lblAlgn val="ctr"/>
        <c:lblOffset val="100"/>
        <c:noMultiLvlLbl val="0"/>
      </c:catAx>
      <c:valAx>
        <c:axId val="182504448"/>
        <c:scaling>
          <c:orientation val="minMax"/>
          <c:max val="0.9"/>
        </c:scaling>
        <c:delete val="0"/>
        <c:axPos val="l"/>
        <c:majorGridlines/>
        <c:numFmt formatCode="0%" sourceLinked="1"/>
        <c:majorTickMark val="none"/>
        <c:minorTickMark val="none"/>
        <c:tickLblPos val="nextTo"/>
        <c:txPr>
          <a:bodyPr/>
          <a:lstStyle/>
          <a:p>
            <a:pPr>
              <a:defRPr b="1"/>
            </a:pPr>
            <a:endParaRPr lang="en-US"/>
          </a:p>
        </c:txPr>
        <c:crossAx val="182502528"/>
        <c:crosses val="autoZero"/>
        <c:crossBetween val="between"/>
      </c:valAx>
      <c:spPr>
        <a:noFill/>
        <a:ln w="25401">
          <a:noFill/>
        </a:ln>
      </c:spPr>
    </c:plotArea>
    <c:legend>
      <c:legendPos val="b"/>
      <c:layout>
        <c:manualLayout>
          <c:xMode val="edge"/>
          <c:yMode val="edge"/>
          <c:x val="0.36727019746847089"/>
          <c:y val="0.91732391327796359"/>
          <c:w val="0.30785716955150599"/>
          <c:h val="6.8961816416783561E-2"/>
        </c:manualLayout>
      </c:layout>
      <c:overlay val="0"/>
      <c:txPr>
        <a:bodyPr/>
        <a:lstStyle/>
        <a:p>
          <a:pPr>
            <a:defRPr sz="2000" b="1"/>
          </a:pPr>
          <a:endParaRPr lang="en-US"/>
        </a:p>
      </c:txPr>
    </c:legend>
    <c:plotVisOnly val="1"/>
    <c:dispBlanksAs val="gap"/>
    <c:showDLblsOverMax val="0"/>
  </c:chart>
  <c:spPr>
    <a:ln>
      <a:noFill/>
    </a:ln>
  </c:spPr>
  <c:txPr>
    <a:bodyPr/>
    <a:lstStyle/>
    <a:p>
      <a:pPr>
        <a:defRPr sz="180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621901428988046E-2"/>
          <c:y val="0.15618409978317449"/>
          <c:w val="0.44796794497909975"/>
          <c:h val="0.84292760845104997"/>
        </c:manualLayout>
      </c:layout>
      <c:doughnutChart>
        <c:varyColors val="1"/>
        <c:ser>
          <c:idx val="0"/>
          <c:order val="0"/>
          <c:tx>
            <c:strRef>
              <c:f>Sheet1!$B$1</c:f>
              <c:strCache>
                <c:ptCount val="1"/>
                <c:pt idx="0">
                  <c:v>Work Experience</c:v>
                </c:pt>
              </c:strCache>
            </c:strRef>
          </c:tx>
          <c:dPt>
            <c:idx val="0"/>
            <c:bubble3D val="0"/>
            <c:spPr>
              <a:solidFill>
                <a:srgbClr val="0070C0"/>
              </a:solidFill>
            </c:spPr>
          </c:dPt>
          <c:dPt>
            <c:idx val="1"/>
            <c:bubble3D val="0"/>
            <c:spPr>
              <a:solidFill>
                <a:srgbClr val="FFFF00"/>
              </a:solidFill>
            </c:spPr>
          </c:dPt>
          <c:dPt>
            <c:idx val="2"/>
            <c:bubble3D val="0"/>
            <c:spPr>
              <a:solidFill>
                <a:srgbClr val="FFC000"/>
              </a:solidFill>
            </c:spPr>
          </c:dPt>
          <c:dPt>
            <c:idx val="3"/>
            <c:bubble3D val="0"/>
            <c:spPr>
              <a:solidFill>
                <a:srgbClr val="00B050"/>
              </a:solidFill>
            </c:spPr>
          </c:dPt>
          <c:dLbls>
            <c:dLbl>
              <c:idx val="0"/>
              <c:tx>
                <c:rich>
                  <a:bodyPr/>
                  <a:lstStyle/>
                  <a:p>
                    <a:r>
                      <a:rPr lang="en-US" dirty="0" smtClean="0"/>
                      <a:t>42</a:t>
                    </a:r>
                    <a:endParaRPr lang="en-US" dirty="0"/>
                  </a:p>
                </c:rich>
              </c:tx>
              <c:showLegendKey val="0"/>
              <c:showVal val="1"/>
              <c:showCatName val="0"/>
              <c:showSerName val="0"/>
              <c:showPercent val="0"/>
              <c:showBubbleSize val="0"/>
            </c:dLbl>
            <c:dLbl>
              <c:idx val="1"/>
              <c:showLegendKey val="0"/>
              <c:showVal val="1"/>
              <c:showCatName val="0"/>
              <c:showSerName val="0"/>
              <c:showPercent val="0"/>
              <c:showBubbleSize val="0"/>
            </c:dLbl>
            <c:dLbl>
              <c:idx val="2"/>
              <c:showLegendKey val="0"/>
              <c:showVal val="1"/>
              <c:showCatName val="0"/>
              <c:showSerName val="0"/>
              <c:showPercent val="0"/>
              <c:showBubbleSize val="0"/>
            </c:dLbl>
            <c:dLbl>
              <c:idx val="3"/>
              <c:showLegendKey val="0"/>
              <c:showVal val="1"/>
              <c:showCatName val="0"/>
              <c:showSerName val="0"/>
              <c:showPercent val="0"/>
              <c:showBubbleSize val="0"/>
            </c:dLbl>
            <c:showLegendKey val="0"/>
            <c:showVal val="0"/>
            <c:showCatName val="0"/>
            <c:showSerName val="0"/>
            <c:showPercent val="0"/>
            <c:showBubbleSize val="0"/>
          </c:dLbls>
          <c:cat>
            <c:strRef>
              <c:f>Sheet1!$A$2:$A$5</c:f>
              <c:strCache>
                <c:ptCount val="4"/>
                <c:pt idx="0">
                  <c:v>ServSafe® Certified</c:v>
                </c:pt>
                <c:pt idx="1">
                  <c:v>CareerSafe® Cyber Safety</c:v>
                </c:pt>
                <c:pt idx="2">
                  <c:v>CareerSafe® 5 Hour Safety Awareness</c:v>
                </c:pt>
                <c:pt idx="3">
                  <c:v>OSHA 10 Training </c:v>
                </c:pt>
              </c:strCache>
            </c:strRef>
          </c:cat>
          <c:val>
            <c:numRef>
              <c:f>Sheet1!$B$2:$B$5</c:f>
              <c:numCache>
                <c:formatCode>General</c:formatCode>
                <c:ptCount val="4"/>
                <c:pt idx="0">
                  <c:v>42</c:v>
                </c:pt>
                <c:pt idx="1">
                  <c:v>16</c:v>
                </c:pt>
                <c:pt idx="2">
                  <c:v>14</c:v>
                </c:pt>
                <c:pt idx="3">
                  <c:v>11</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57161915524448337"/>
          <c:y val="3.3711415612396572E-2"/>
          <c:w val="0.41603516574317101"/>
          <c:h val="0.96628858438760346"/>
        </c:manualLayout>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621901428988046E-2"/>
          <c:y val="0.15618409978317449"/>
          <c:w val="0.44796794497909975"/>
          <c:h val="0.84292760845104997"/>
        </c:manualLayout>
      </c:layout>
      <c:doughnutChart>
        <c:varyColors val="1"/>
        <c:ser>
          <c:idx val="0"/>
          <c:order val="0"/>
          <c:tx>
            <c:strRef>
              <c:f>Sheet1!$B$1</c:f>
              <c:strCache>
                <c:ptCount val="1"/>
                <c:pt idx="0">
                  <c:v>Work Experience</c:v>
                </c:pt>
              </c:strCache>
            </c:strRef>
          </c:tx>
          <c:dPt>
            <c:idx val="0"/>
            <c:bubble3D val="0"/>
            <c:spPr>
              <a:solidFill>
                <a:srgbClr val="CC0099"/>
              </a:solidFill>
            </c:spPr>
          </c:dPt>
          <c:dPt>
            <c:idx val="1"/>
            <c:bubble3D val="0"/>
            <c:spPr>
              <a:solidFill>
                <a:srgbClr val="00FFFF"/>
              </a:solidFill>
            </c:spPr>
          </c:dPt>
          <c:dPt>
            <c:idx val="2"/>
            <c:bubble3D val="0"/>
            <c:spPr>
              <a:solidFill>
                <a:srgbClr val="00FF00"/>
              </a:solidFill>
            </c:spPr>
          </c:dPt>
          <c:dPt>
            <c:idx val="3"/>
            <c:bubble3D val="0"/>
            <c:spPr>
              <a:solidFill>
                <a:srgbClr val="FFFF00"/>
              </a:solidFill>
            </c:spPr>
          </c:dPt>
          <c:dLbls>
            <c:dLbl>
              <c:idx val="0"/>
              <c:layout/>
              <c:showLegendKey val="0"/>
              <c:showVal val="1"/>
              <c:showCatName val="0"/>
              <c:showSerName val="0"/>
              <c:showPercent val="0"/>
              <c:showBubbleSize val="0"/>
            </c:dLbl>
            <c:dLbl>
              <c:idx val="1"/>
              <c:layout/>
              <c:showLegendKey val="0"/>
              <c:showVal val="1"/>
              <c:showCatName val="0"/>
              <c:showSerName val="0"/>
              <c:showPercent val="0"/>
              <c:showBubbleSize val="0"/>
            </c:dLbl>
            <c:dLbl>
              <c:idx val="2"/>
              <c:layout/>
              <c:showLegendKey val="0"/>
              <c:showVal val="1"/>
              <c:showCatName val="0"/>
              <c:showSerName val="0"/>
              <c:showPercent val="0"/>
              <c:showBubbleSize val="0"/>
            </c:dLbl>
            <c:dLbl>
              <c:idx val="3"/>
              <c:layout/>
              <c:showLegendKey val="0"/>
              <c:showVal val="1"/>
              <c:showCatName val="0"/>
              <c:showSerName val="0"/>
              <c:showPercent val="0"/>
              <c:showBubbleSize val="0"/>
            </c:dLbl>
            <c:showLegendKey val="0"/>
            <c:showVal val="0"/>
            <c:showCatName val="0"/>
            <c:showSerName val="0"/>
            <c:showPercent val="0"/>
            <c:showBubbleSize val="0"/>
          </c:dLbls>
          <c:cat>
            <c:strRef>
              <c:f>Sheet1!$A$2:$A$5</c:f>
              <c:strCache>
                <c:ptCount val="4"/>
                <c:pt idx="0">
                  <c:v>Stage 1 - Seasonal Workers, Basic Instruction, Intro to WEP</c:v>
                </c:pt>
                <c:pt idx="1">
                  <c:v>Stage 2 - Rec. Maintenance and Building Projects, Soft Skills Goals and Objectives</c:v>
                </c:pt>
                <c:pt idx="2">
                  <c:v>Stage 3 - Cottage Crew Leader, Facility Cleaning Crew</c:v>
                </c:pt>
                <c:pt idx="3">
                  <c:v>Stage 4 - Off-Grounds Work</c:v>
                </c:pt>
              </c:strCache>
            </c:strRef>
          </c:cat>
          <c:val>
            <c:numRef>
              <c:f>Sheet1!$B$2:$B$5</c:f>
              <c:numCache>
                <c:formatCode>General</c:formatCode>
                <c:ptCount val="4"/>
                <c:pt idx="0">
                  <c:v>38</c:v>
                </c:pt>
                <c:pt idx="1">
                  <c:v>37</c:v>
                </c:pt>
                <c:pt idx="2">
                  <c:v>14</c:v>
                </c:pt>
                <c:pt idx="3">
                  <c:v>5</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56390310586176728"/>
          <c:y val="3.3711415612396566E-2"/>
          <c:w val="0.41603516574317101"/>
          <c:h val="0.96628858438760346"/>
        </c:manualLayout>
      </c:layout>
      <c:overlay val="0"/>
    </c:legend>
    <c:plotVisOnly val="1"/>
    <c:dispBlanksAs val="gap"/>
    <c:showDLblsOverMax val="0"/>
  </c:chart>
  <c:txPr>
    <a:bodyPr/>
    <a:lstStyle/>
    <a:p>
      <a:pPr>
        <a:defRPr sz="1800"/>
      </a:pPr>
      <a:endParaRPr lang="en-US"/>
    </a:p>
  </c:txPr>
  <c:externalData r:id="rId1">
    <c:autoUpdate val="0"/>
  </c:externalData>
</c:chartSpace>
</file>

<file path=ppt/drawings/_rels/drawing2.xml.rels><?xml version="1.0" encoding="UTF-8" standalone="yes"?>
<Relationships xmlns="http://schemas.openxmlformats.org/package/2006/relationships"><Relationship Id="rId1" Type="http://schemas.openxmlformats.org/officeDocument/2006/relationships/image" Target="../media/image24.png"/></Relationships>
</file>

<file path=ppt/drawings/drawing1.xml><?xml version="1.0" encoding="utf-8"?>
<c:userShapes xmlns:c="http://schemas.openxmlformats.org/drawingml/2006/chart">
  <cdr:relSizeAnchor xmlns:cdr="http://schemas.openxmlformats.org/drawingml/2006/chartDrawing">
    <cdr:from>
      <cdr:x>0.84211</cdr:x>
      <cdr:y>0.46629</cdr:y>
    </cdr:from>
    <cdr:to>
      <cdr:x>0.94737</cdr:x>
      <cdr:y>0.63086</cdr:y>
    </cdr:to>
    <cdr:sp macro="" textlink="">
      <cdr:nvSpPr>
        <cdr:cNvPr id="2" name="TextBox 1"/>
        <cdr:cNvSpPr txBox="1"/>
      </cdr:nvSpPr>
      <cdr:spPr>
        <a:xfrm xmlns:a="http://schemas.openxmlformats.org/drawingml/2006/main">
          <a:off x="7315200" y="2590800"/>
          <a:ext cx="914373" cy="91439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smtClean="0"/>
            <a:t>n=25</a:t>
          </a:r>
          <a:endParaRPr lang="en-US" sz="1400" b="1" dirty="0"/>
        </a:p>
      </cdr:txBody>
    </cdr:sp>
  </cdr:relSizeAnchor>
  <cdr:relSizeAnchor xmlns:cdr="http://schemas.openxmlformats.org/drawingml/2006/chartDrawing">
    <cdr:from>
      <cdr:x>0.89474</cdr:x>
      <cdr:y>0.19065</cdr:y>
    </cdr:from>
    <cdr:to>
      <cdr:x>1</cdr:x>
      <cdr:y>0.35522</cdr:y>
    </cdr:to>
    <cdr:sp macro="" textlink="">
      <cdr:nvSpPr>
        <cdr:cNvPr id="3" name="TextBox 2"/>
        <cdr:cNvSpPr txBox="1"/>
      </cdr:nvSpPr>
      <cdr:spPr>
        <a:xfrm xmlns:a="http://schemas.openxmlformats.org/drawingml/2006/main">
          <a:off x="7772427" y="1059316"/>
          <a:ext cx="914373" cy="91439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smtClean="0"/>
            <a:t>n=49</a:t>
          </a:r>
          <a:endParaRPr lang="en-US" sz="14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0.66898</cdr:x>
      <cdr:y>0.8827</cdr:y>
    </cdr:from>
    <cdr:to>
      <cdr:x>0.90509</cdr:x>
      <cdr:y>1</cdr:y>
    </cdr:to>
    <cdr:pic>
      <cdr:nvPicPr>
        <cdr:cNvPr id="3" name="Picture 2"/>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5505450" y="3860525"/>
          <a:ext cx="1943100" cy="513038"/>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5693"/>
          </a:xfrm>
          <a:prstGeom prst="rect">
            <a:avLst/>
          </a:prstGeom>
        </p:spPr>
        <p:txBody>
          <a:bodyPr vert="horz" lIns="93279" tIns="46640" rIns="93279" bIns="46640" rtlCol="0"/>
          <a:lstStyle>
            <a:lvl1pPr algn="l">
              <a:defRPr sz="1200"/>
            </a:lvl1pPr>
          </a:lstStyle>
          <a:p>
            <a:endParaRPr lang="en-US" dirty="0"/>
          </a:p>
        </p:txBody>
      </p:sp>
      <p:sp>
        <p:nvSpPr>
          <p:cNvPr id="3" name="Date Placeholder 2"/>
          <p:cNvSpPr>
            <a:spLocks noGrp="1"/>
          </p:cNvSpPr>
          <p:nvPr>
            <p:ph type="dt" idx="1"/>
          </p:nvPr>
        </p:nvSpPr>
        <p:spPr>
          <a:xfrm>
            <a:off x="3884614" y="1"/>
            <a:ext cx="2971800" cy="465693"/>
          </a:xfrm>
          <a:prstGeom prst="rect">
            <a:avLst/>
          </a:prstGeom>
        </p:spPr>
        <p:txBody>
          <a:bodyPr vert="horz" lIns="93279" tIns="46640" rIns="93279" bIns="46640" rtlCol="0"/>
          <a:lstStyle>
            <a:lvl1pPr algn="r">
              <a:defRPr sz="1200"/>
            </a:lvl1pPr>
          </a:lstStyle>
          <a:p>
            <a:fld id="{16075B2B-C685-440F-A63B-A17C52B25290}" type="datetimeFigureOut">
              <a:rPr lang="en-US" smtClean="0"/>
              <a:t>2/17/2017</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3279" tIns="46640" rIns="93279" bIns="46640" rtlCol="0" anchor="ctr"/>
          <a:lstStyle/>
          <a:p>
            <a:endParaRPr lang="en-US" dirty="0"/>
          </a:p>
        </p:txBody>
      </p:sp>
      <p:sp>
        <p:nvSpPr>
          <p:cNvPr id="5" name="Notes Placeholder 4"/>
          <p:cNvSpPr>
            <a:spLocks noGrp="1"/>
          </p:cNvSpPr>
          <p:nvPr>
            <p:ph type="body" sz="quarter" idx="3"/>
          </p:nvPr>
        </p:nvSpPr>
        <p:spPr>
          <a:xfrm>
            <a:off x="685800" y="4424086"/>
            <a:ext cx="5486400" cy="4191238"/>
          </a:xfrm>
          <a:prstGeom prst="rect">
            <a:avLst/>
          </a:prstGeom>
        </p:spPr>
        <p:txBody>
          <a:bodyPr vert="horz" lIns="93279" tIns="46640" rIns="93279" bIns="4664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5"/>
            <a:ext cx="2971800" cy="465693"/>
          </a:xfrm>
          <a:prstGeom prst="rect">
            <a:avLst/>
          </a:prstGeom>
        </p:spPr>
        <p:txBody>
          <a:bodyPr vert="horz" lIns="93279" tIns="46640" rIns="93279" bIns="4664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46555"/>
            <a:ext cx="2971800" cy="465693"/>
          </a:xfrm>
          <a:prstGeom prst="rect">
            <a:avLst/>
          </a:prstGeom>
        </p:spPr>
        <p:txBody>
          <a:bodyPr vert="horz" lIns="93279" tIns="46640" rIns="93279" bIns="46640" rtlCol="0" anchor="b"/>
          <a:lstStyle>
            <a:lvl1pPr algn="r">
              <a:defRPr sz="1200"/>
            </a:lvl1pPr>
          </a:lstStyle>
          <a:p>
            <a:fld id="{02734010-76B1-46D9-B242-9BEF0BC2D67A}" type="slidenum">
              <a:rPr lang="en-US" smtClean="0"/>
              <a:t>‹#›</a:t>
            </a:fld>
            <a:endParaRPr lang="en-US" dirty="0"/>
          </a:p>
        </p:txBody>
      </p:sp>
    </p:spTree>
    <p:extLst>
      <p:ext uri="{BB962C8B-B14F-4D97-AF65-F5344CB8AC3E}">
        <p14:creationId xmlns:p14="http://schemas.microsoft.com/office/powerpoint/2010/main" val="869902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QAI (Quality</a:t>
            </a:r>
            <a:r>
              <a:rPr lang="en-US" baseline="0" dirty="0" smtClean="0"/>
              <a:t> Assurance and Improvement) department collects data on our discharged residents.  This graph shows the decreasing trend in successful employment from 2008 to 2013.  As you can see, back in 2008, 74% of our students had a successful employment history.  However, fast forward to 2013 and that number decreased to 34%.  Granted there are a number of factors that could be the result (i.e. nationwide unemployment rate), yet Bonnie Brae recognized that there is a need for a change.  According to the National Employment Law Project (NELP, 2011), teens are painfully hit as a result of the overall job crisis.  They are worst hit in recessions and consistently face unemployment rates that are 250% to 350% higher than those of adults.  One of these reasons is that teens are facing increased competition from workers over 55 looking for part-time jobs, while government funding that supports teen summer jobs has been cut significantly.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Performance Improvement Team (PIT) was created to investigate ways to increase the success of our residents. Through our investigation, a resounding issue became evident; our residents did not understand the value of work. We needed to find a way to create work experience opportunities here on our 100 acre campus, and in the community.</a:t>
            </a:r>
          </a:p>
          <a:p>
            <a:endParaRPr lang="en-US" baseline="0" dirty="0" smtClean="0"/>
          </a:p>
          <a:p>
            <a:endParaRPr lang="en-US" baseline="0" dirty="0" smtClean="0"/>
          </a:p>
          <a:p>
            <a:r>
              <a:rPr lang="en-US" dirty="0" smtClean="0"/>
              <a:t>To Bring all the differing activities together under one umbrella </a:t>
            </a:r>
          </a:p>
          <a:p>
            <a:pPr lvl="1"/>
            <a:r>
              <a:rPr lang="en-US" dirty="0" smtClean="0"/>
              <a:t>Not necessarily changing WHAT we do, but HOW we do it</a:t>
            </a:r>
          </a:p>
          <a:p>
            <a:endParaRPr lang="en-US" baseline="0" dirty="0" smtClean="0"/>
          </a:p>
          <a:p>
            <a:r>
              <a:rPr lang="en-US" baseline="0" dirty="0" smtClean="0"/>
              <a:t>http://nelp.3cdn.net/5f5063b72229a9081a_lym6bkbrw.pdf</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2734010-76B1-46D9-B242-9BEF0BC2D67A}" type="slidenum">
              <a:rPr lang="en-US" smtClean="0"/>
              <a:t>3</a:t>
            </a:fld>
            <a:endParaRPr lang="en-US" dirty="0"/>
          </a:p>
        </p:txBody>
      </p:sp>
    </p:spTree>
    <p:extLst>
      <p:ext uri="{BB962C8B-B14F-4D97-AF65-F5344CB8AC3E}">
        <p14:creationId xmlns:p14="http://schemas.microsoft.com/office/powerpoint/2010/main" val="2006117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important realizations that formed from the PIT is</a:t>
            </a:r>
            <a:r>
              <a:rPr lang="en-US" baseline="0" dirty="0" smtClean="0"/>
              <a:t> that treatment and soft skills seemingly overlap.  Ex: Why did you treat your peer that way?  In speaking with a resident, the conversation should also include examples of on-the-job consequences (consequences encompassing the strengths and weakness of a behavior)</a:t>
            </a:r>
          </a:p>
          <a:p>
            <a:pPr marL="116600"/>
            <a:r>
              <a:rPr lang="en-US" dirty="0" smtClean="0">
                <a:latin typeface="Adelon" pitchFamily="2" charset="0"/>
                <a:ea typeface="Adelon" pitchFamily="2" charset="0"/>
              </a:rPr>
              <a:t>1. POSITIVE WORK ETHIC: Comes to work every day on time, is willing to take direction, and is motivated to accomplish the task at hand </a:t>
            </a:r>
          </a:p>
          <a:p>
            <a:pPr marL="116600"/>
            <a:r>
              <a:rPr lang="en-US" dirty="0" smtClean="0">
                <a:latin typeface="Adelon" pitchFamily="2" charset="0"/>
                <a:ea typeface="Adelon" pitchFamily="2" charset="0"/>
              </a:rPr>
              <a:t>2. INTEGRITY: Abides by workplace policies and laws and demonstrates honesty and reliability</a:t>
            </a:r>
          </a:p>
          <a:p>
            <a:pPr marL="116600"/>
            <a:r>
              <a:rPr lang="en-US" dirty="0" smtClean="0">
                <a:latin typeface="Adelon" pitchFamily="2" charset="0"/>
                <a:ea typeface="Adelon" pitchFamily="2" charset="0"/>
              </a:rPr>
              <a:t>3. TEAMWORK: Contributes to the success of the team, assists others, and requests help when needed</a:t>
            </a:r>
          </a:p>
          <a:p>
            <a:pPr marL="116600"/>
            <a:r>
              <a:rPr lang="en-US" dirty="0" smtClean="0">
                <a:latin typeface="Adelon" pitchFamily="2" charset="0"/>
                <a:ea typeface="Adelon" pitchFamily="2" charset="0"/>
              </a:rPr>
              <a:t>4. SELF-REPRESENTATION: Dresses appropriately and uses language and manners suitable for the workplace</a:t>
            </a:r>
          </a:p>
          <a:p>
            <a:pPr marL="116600"/>
            <a:r>
              <a:rPr lang="en-US" dirty="0" smtClean="0">
                <a:latin typeface="Adelon" pitchFamily="2" charset="0"/>
                <a:ea typeface="Adelon" pitchFamily="2" charset="0"/>
              </a:rPr>
              <a:t>5. DIVERSITY AWARENESS: Works well with all customers and coworkers</a:t>
            </a:r>
          </a:p>
          <a:p>
            <a:pPr marL="116600"/>
            <a:r>
              <a:rPr lang="en-US" dirty="0" smtClean="0">
                <a:latin typeface="Adelon" pitchFamily="2" charset="0"/>
                <a:ea typeface="Adelon" pitchFamily="2" charset="0"/>
              </a:rPr>
              <a:t>6. CONFLICT RESOLUTION: Negotiates diplomatic solutions to interpersonal and workplace issues</a:t>
            </a:r>
          </a:p>
          <a:p>
            <a:pPr marL="116600"/>
            <a:r>
              <a:rPr lang="en-US" dirty="0" smtClean="0">
                <a:latin typeface="Adelon" pitchFamily="2" charset="0"/>
                <a:ea typeface="Adelon" pitchFamily="2" charset="0"/>
              </a:rPr>
              <a:t>7. CREATIVITY AND RESOURCEFULNESS: Contributes new ideas and works with initiative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2734010-76B1-46D9-B242-9BEF0BC2D67A}" type="slidenum">
              <a:rPr lang="en-US" smtClean="0"/>
              <a:t>7</a:t>
            </a:fld>
            <a:endParaRPr lang="en-US" dirty="0"/>
          </a:p>
        </p:txBody>
      </p:sp>
    </p:spTree>
    <p:extLst>
      <p:ext uri="{BB962C8B-B14F-4D97-AF65-F5344CB8AC3E}">
        <p14:creationId xmlns:p14="http://schemas.microsoft.com/office/powerpoint/2010/main" val="1625040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Bonnie Brae has invested in a Soft Skills Assessment for the residents.  This assessment will provide staff with data reflecting a resident’s strengths and weaknesses in two areas: personal qualities and customer care.  Each assessment is computer based and takes roughly 45 minutes. </a:t>
            </a:r>
          </a:p>
          <a:p>
            <a:pPr marL="114300" inden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02734010-76B1-46D9-B242-9BEF0BC2D67A}" type="slidenum">
              <a:rPr lang="en-US" smtClean="0"/>
              <a:t>8</a:t>
            </a:fld>
            <a:endParaRPr lang="en-US" dirty="0"/>
          </a:p>
        </p:txBody>
      </p:sp>
    </p:spTree>
    <p:extLst>
      <p:ext uri="{BB962C8B-B14F-4D97-AF65-F5344CB8AC3E}">
        <p14:creationId xmlns:p14="http://schemas.microsoft.com/office/powerpoint/2010/main" val="2644514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Ethan and Josh to speak </a:t>
            </a:r>
            <a:r>
              <a:rPr lang="en-US" smtClean="0"/>
              <a:t>on experiences</a:t>
            </a:r>
            <a:endParaRPr lang="en-US"/>
          </a:p>
        </p:txBody>
      </p:sp>
      <p:sp>
        <p:nvSpPr>
          <p:cNvPr id="4" name="Slide Number Placeholder 3"/>
          <p:cNvSpPr>
            <a:spLocks noGrp="1"/>
          </p:cNvSpPr>
          <p:nvPr>
            <p:ph type="sldNum" sz="quarter" idx="10"/>
          </p:nvPr>
        </p:nvSpPr>
        <p:spPr/>
        <p:txBody>
          <a:bodyPr/>
          <a:lstStyle/>
          <a:p>
            <a:fld id="{02734010-76B1-46D9-B242-9BEF0BC2D67A}" type="slidenum">
              <a:rPr lang="en-US" smtClean="0"/>
              <a:t>10</a:t>
            </a:fld>
            <a:endParaRPr lang="en-US" dirty="0"/>
          </a:p>
        </p:txBody>
      </p:sp>
    </p:spTree>
    <p:extLst>
      <p:ext uri="{BB962C8B-B14F-4D97-AF65-F5344CB8AC3E}">
        <p14:creationId xmlns:p14="http://schemas.microsoft.com/office/powerpoint/2010/main" val="1014558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pyramid</a:t>
            </a:r>
            <a:r>
              <a:rPr lang="en-US" baseline="0" dirty="0" smtClean="0"/>
              <a:t> represents the culmination of the Work Pit’s work.  </a:t>
            </a:r>
          </a:p>
          <a:p>
            <a:endParaRPr lang="en-US" baseline="0" dirty="0" smtClean="0"/>
          </a:p>
          <a:p>
            <a:r>
              <a:rPr lang="en-US" baseline="0" dirty="0" smtClean="0"/>
              <a:t>STAGE 1 – 	represents all residents on grounds that have Supervised Work Related Activities at Bonnie Brae.  The hope is that this group of residents over time will only be represented by those individuals who newly arrive on campus. Restitution also falls under stage 1.  Restitution will be handled more like a job, than simply a consequence.  </a:t>
            </a:r>
          </a:p>
          <a:p>
            <a:endParaRPr lang="en-US" baseline="0" dirty="0" smtClean="0"/>
          </a:p>
          <a:p>
            <a:r>
              <a:rPr lang="en-US" baseline="0" dirty="0" smtClean="0"/>
              <a:t>STAGE 2 – 	Supervised Paid Work in the Community (such as, Brae Builders, Ambassadors, Camp Kitchen Worker)</a:t>
            </a:r>
          </a:p>
          <a:p>
            <a:r>
              <a:rPr lang="en-US" baseline="0" dirty="0" smtClean="0"/>
              <a:t>	Supervised Unpaid Work in the Community (community service, Ambassadors)</a:t>
            </a:r>
          </a:p>
          <a:p>
            <a:r>
              <a:rPr lang="en-US" baseline="0" dirty="0" smtClean="0"/>
              <a:t>	Supervised Paid Work at Bonnie Brae (Rec. department, Work Crew, Ambassadors)</a:t>
            </a:r>
          </a:p>
          <a:p>
            <a:endParaRPr lang="en-US" baseline="0" dirty="0" smtClean="0"/>
          </a:p>
          <a:p>
            <a:r>
              <a:rPr lang="en-US" baseline="0" dirty="0" smtClean="0"/>
              <a:t>STAGE 3 – 	Unsupervised Paid Work at Bonnie Brae (Operations and non-program staff, Ambassadors)</a:t>
            </a:r>
          </a:p>
          <a:p>
            <a:r>
              <a:rPr lang="en-US" baseline="0" dirty="0" smtClean="0"/>
              <a:t>	Unsupervised Unpaid Activities at Bonnie Brae</a:t>
            </a:r>
          </a:p>
          <a:p>
            <a:endParaRPr lang="en-US" baseline="0" dirty="0" smtClean="0"/>
          </a:p>
          <a:p>
            <a:r>
              <a:rPr lang="en-US" baseline="0" dirty="0" smtClean="0"/>
              <a:t>STAGE 4 - 	Unsupervised Paid Work in the Community</a:t>
            </a:r>
          </a:p>
          <a:p>
            <a:r>
              <a:rPr lang="en-US" baseline="0" dirty="0" smtClean="0"/>
              <a:t>	Unsupervised Unpaid Activities in the Community</a:t>
            </a:r>
          </a:p>
          <a:p>
            <a:endParaRPr lang="en-US" baseline="0" dirty="0" smtClean="0"/>
          </a:p>
          <a:p>
            <a:r>
              <a:rPr lang="en-US" baseline="0" dirty="0" smtClean="0"/>
              <a:t>As you can see, an application is required to move up in the stages.  Each application will be reviewed by the treatment team. </a:t>
            </a:r>
          </a:p>
          <a:p>
            <a:endParaRPr lang="en-US" dirty="0"/>
          </a:p>
        </p:txBody>
      </p:sp>
      <p:sp>
        <p:nvSpPr>
          <p:cNvPr id="4" name="Slide Number Placeholder 3"/>
          <p:cNvSpPr>
            <a:spLocks noGrp="1"/>
          </p:cNvSpPr>
          <p:nvPr>
            <p:ph type="sldNum" sz="quarter" idx="10"/>
          </p:nvPr>
        </p:nvSpPr>
        <p:spPr/>
        <p:txBody>
          <a:bodyPr/>
          <a:lstStyle/>
          <a:p>
            <a:fld id="{02734010-76B1-46D9-B242-9BEF0BC2D67A}" type="slidenum">
              <a:rPr lang="en-US" smtClean="0"/>
              <a:t>11</a:t>
            </a:fld>
            <a:endParaRPr lang="en-US" dirty="0"/>
          </a:p>
        </p:txBody>
      </p:sp>
    </p:spTree>
    <p:extLst>
      <p:ext uri="{BB962C8B-B14F-4D97-AF65-F5344CB8AC3E}">
        <p14:creationId xmlns:p14="http://schemas.microsoft.com/office/powerpoint/2010/main" val="1571775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734010-76B1-46D9-B242-9BEF0BC2D67A}" type="slidenum">
              <a:rPr lang="en-US" smtClean="0"/>
              <a:t>17</a:t>
            </a:fld>
            <a:endParaRPr lang="en-US" dirty="0"/>
          </a:p>
        </p:txBody>
      </p:sp>
    </p:spTree>
    <p:extLst>
      <p:ext uri="{BB962C8B-B14F-4D97-AF65-F5344CB8AC3E}">
        <p14:creationId xmlns:p14="http://schemas.microsoft.com/office/powerpoint/2010/main" val="484894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734010-76B1-46D9-B242-9BEF0BC2D67A}" type="slidenum">
              <a:rPr lang="en-US" smtClean="0"/>
              <a:t>18</a:t>
            </a:fld>
            <a:endParaRPr lang="en-US" dirty="0"/>
          </a:p>
        </p:txBody>
      </p:sp>
    </p:spTree>
    <p:extLst>
      <p:ext uri="{BB962C8B-B14F-4D97-AF65-F5344CB8AC3E}">
        <p14:creationId xmlns:p14="http://schemas.microsoft.com/office/powerpoint/2010/main" val="2714233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682332E0-FAEA-45F5-9BFA-69F2FF5B92E3}" type="slidenum">
              <a:rPr lang="en-US" smtClean="0"/>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332E0-FAEA-45F5-9BFA-69F2FF5B92E3}" type="slidenum">
              <a:rPr lang="en-US" smtClean="0"/>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82332E0-FAEA-45F5-9BFA-69F2FF5B92E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2332E0-FAEA-45F5-9BFA-69F2FF5B92E3}" type="slidenum">
              <a:rPr lang="en-US" smtClean="0"/>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2079F727-57F2-4656-AA4B-3421838F807C}" type="datetimeFigureOut">
              <a:rPr lang="en-US" smtClean="0"/>
              <a:t>2/17/2017</a:t>
            </a:fld>
            <a:endParaRPr lang="en-US" dirty="0"/>
          </a:p>
        </p:txBody>
      </p:sp>
      <p:sp>
        <p:nvSpPr>
          <p:cNvPr id="7" name="Slide Number Placeholder 6"/>
          <p:cNvSpPr>
            <a:spLocks noGrp="1"/>
          </p:cNvSpPr>
          <p:nvPr>
            <p:ph type="sldNum" sz="quarter" idx="12"/>
          </p:nvPr>
        </p:nvSpPr>
        <p:spPr/>
        <p:txBody>
          <a:bodyPr/>
          <a:lstStyle/>
          <a:p>
            <a:fld id="{682332E0-FAEA-45F5-9BFA-69F2FF5B92E3}" type="slidenum">
              <a:rPr lang="en-US" smtClean="0"/>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2079F727-57F2-4656-AA4B-3421838F807C}" type="datetimeFigureOut">
              <a:rPr lang="en-US" smtClean="0"/>
              <a:t>2/17/2017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682332E0-FAEA-45F5-9BFA-69F2FF5B92E3}" type="slidenum">
              <a:rPr lang="en-US" smtClean="0"/>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g"/><Relationship Id="rId1" Type="http://schemas.openxmlformats.org/officeDocument/2006/relationships/slideLayout" Target="../slideLayouts/slideLayout7.xml"/><Relationship Id="rId6" Type="http://schemas.openxmlformats.org/officeDocument/2006/relationships/image" Target="../media/image19.jpg"/><Relationship Id="rId5" Type="http://schemas.openxmlformats.org/officeDocument/2006/relationships/image" Target="../media/image18.pn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1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hawaiipublicschools.org/DOE%20Forms/CTE/RIASEC.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Work experience program</a:t>
            </a:r>
            <a:endParaRPr lang="en-US" dirty="0"/>
          </a:p>
        </p:txBody>
      </p:sp>
      <p:sp>
        <p:nvSpPr>
          <p:cNvPr id="4" name="Title 3"/>
          <p:cNvSpPr>
            <a:spLocks noGrp="1"/>
          </p:cNvSpPr>
          <p:nvPr>
            <p:ph type="ctrTitle"/>
          </p:nvPr>
        </p:nvSpPr>
        <p:spPr/>
        <p:txBody>
          <a:bodyPr/>
          <a:lstStyle/>
          <a:p>
            <a:r>
              <a:rPr lang="en-US" dirty="0" smtClean="0"/>
              <a:t>Bonnie brae</a:t>
            </a:r>
            <a:endParaRPr lang="en-US" dirty="0"/>
          </a:p>
        </p:txBody>
      </p:sp>
    </p:spTree>
    <p:extLst>
      <p:ext uri="{BB962C8B-B14F-4D97-AF65-F5344CB8AC3E}">
        <p14:creationId xmlns:p14="http://schemas.microsoft.com/office/powerpoint/2010/main" val="1975597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00"/>
            <a:ext cx="9144000" cy="6781800"/>
          </a:xfrm>
          <a:prstGeom prst="rect">
            <a:avLst/>
          </a:prstGeom>
        </p:spPr>
      </p:pic>
    </p:spTree>
    <p:extLst>
      <p:ext uri="{BB962C8B-B14F-4D97-AF65-F5344CB8AC3E}">
        <p14:creationId xmlns:p14="http://schemas.microsoft.com/office/powerpoint/2010/main" val="2089842224"/>
      </p:ext>
    </p:extLst>
  </p:cSld>
  <p:clrMapOvr>
    <a:masterClrMapping/>
  </p:clrMapOvr>
  <mc:AlternateContent xmlns:mc="http://schemas.openxmlformats.org/markup-compatibility/2006" xmlns:p14="http://schemas.microsoft.com/office/powerpoint/2010/main">
    <mc:Choice Requires="p14">
      <p:transition spd="slow" p14:dur="2000" advTm="2751"/>
    </mc:Choice>
    <mc:Fallback xmlns="">
      <p:transition spd="slow" advTm="2751"/>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5553420"/>
      </p:ext>
    </p:extLst>
  </p:cSld>
  <p:clrMapOvr>
    <a:masterClrMapping/>
  </p:clrMapOvr>
  <mc:AlternateContent xmlns:mc="http://schemas.openxmlformats.org/markup-compatibility/2006" xmlns:p14="http://schemas.microsoft.com/office/powerpoint/2010/main">
    <mc:Choice Requires="p14">
      <p:transition spd="med" p14:dur="700" advTm="800">
        <p:fade/>
      </p:transition>
    </mc:Choice>
    <mc:Fallback xmlns="">
      <p:transition spd="med" advTm="8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52400"/>
            <a:ext cx="8915400" cy="6629400"/>
          </a:xfrm>
          <a:prstGeom prst="rect">
            <a:avLst/>
          </a:prstGeom>
          <a:ln>
            <a:noFill/>
          </a:ln>
          <a:effectLst>
            <a:softEdge rad="112500"/>
          </a:effectLst>
        </p:spPr>
      </p:pic>
    </p:spTree>
    <p:custDataLst>
      <p:tags r:id="rId1"/>
    </p:custDataLst>
    <p:extLst>
      <p:ext uri="{BB962C8B-B14F-4D97-AF65-F5344CB8AC3E}">
        <p14:creationId xmlns:p14="http://schemas.microsoft.com/office/powerpoint/2010/main" val="228516652"/>
      </p:ext>
    </p:extLst>
  </p:cSld>
  <p:clrMapOvr>
    <a:masterClrMapping/>
  </p:clrMapOvr>
  <p:transition spd="slow" advTm="751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p14="http://schemas.microsoft.com/office/powerpoint/2010/main" val="309892388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rot="20526483">
            <a:off x="434810" y="462367"/>
            <a:ext cx="2209800" cy="121920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514600"/>
            <a:ext cx="1623527" cy="11049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8980" y="4123899"/>
            <a:ext cx="2314575" cy="2314575"/>
          </a:xfrm>
          <a:prstGeom prst="ellipse">
            <a:avLst/>
          </a:prstGeom>
          <a:ln>
            <a:noFill/>
          </a:ln>
          <a:effectLst>
            <a:softEdge rad="112500"/>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 y="3886200"/>
            <a:ext cx="2286000" cy="254317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85651" y="152400"/>
            <a:ext cx="1420295" cy="1138796"/>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429368">
            <a:off x="6231497" y="523715"/>
            <a:ext cx="2090212" cy="1192789"/>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54599" y="2514600"/>
            <a:ext cx="1118955" cy="1219200"/>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52785" y="5562600"/>
            <a:ext cx="2486025" cy="714375"/>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33697" y="1752600"/>
            <a:ext cx="3124200" cy="3124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28474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National certifications and trainings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794892"/>
              </p:ext>
            </p:extLst>
          </p:nvPr>
        </p:nvGraphicFramePr>
        <p:xfrm>
          <a:off x="457200" y="1752600"/>
          <a:ext cx="8229600" cy="4373563"/>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1699" y="2509960"/>
            <a:ext cx="1905000" cy="59633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9615" y="3505200"/>
            <a:ext cx="969169" cy="667342"/>
          </a:xfrm>
          <a:prstGeom prst="rect">
            <a:avLst/>
          </a:prstGeom>
        </p:spPr>
      </p:pic>
    </p:spTree>
    <p:extLst>
      <p:ext uri="{BB962C8B-B14F-4D97-AF65-F5344CB8AC3E}">
        <p14:creationId xmlns:p14="http://schemas.microsoft.com/office/powerpoint/2010/main" val="408618558"/>
      </p:ext>
    </p:extLst>
  </p:cSld>
  <p:clrMapOvr>
    <a:masterClrMapping/>
  </p:clrMapOvr>
  <p:transition spd="slow" advTm="1973">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009529" cy="6858000"/>
          </a:xfrm>
          <a:prstGeom prst="rect">
            <a:avLst/>
          </a:prstGeom>
          <a:ln>
            <a:noFill/>
          </a:ln>
          <a:effectLst>
            <a:softEdge rad="112500"/>
          </a:effectLst>
        </p:spPr>
      </p:pic>
    </p:spTree>
    <p:extLst>
      <p:ext uri="{BB962C8B-B14F-4D97-AF65-F5344CB8AC3E}">
        <p14:creationId xmlns:p14="http://schemas.microsoft.com/office/powerpoint/2010/main" val="1520041887"/>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06" y="123825"/>
            <a:ext cx="9018493" cy="6705600"/>
          </a:xfrm>
          <a:prstGeom prst="rect">
            <a:avLst/>
          </a:prstGeom>
          <a:ln>
            <a:noFill/>
          </a:ln>
          <a:effectLst>
            <a:softEdge rad="112500"/>
          </a:effectLst>
        </p:spPr>
      </p:pic>
    </p:spTree>
    <p:extLst>
      <p:ext uri="{BB962C8B-B14F-4D97-AF65-F5344CB8AC3E}">
        <p14:creationId xmlns:p14="http://schemas.microsoft.com/office/powerpoint/2010/main" val="42817247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Increasing On-grounds opportunities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8014454"/>
              </p:ext>
            </p:extLst>
          </p:nvPr>
        </p:nvGraphicFramePr>
        <p:xfrm>
          <a:off x="457200" y="1752600"/>
          <a:ext cx="8229600" cy="43735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7636340"/>
      </p:ext>
    </p:extLst>
  </p:cSld>
  <p:clrMapOvr>
    <a:masterClrMapping/>
  </p:clrMapOvr>
  <p:transition spd="slow" advTm="1669">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1664" y="381000"/>
            <a:ext cx="8260672" cy="1039427"/>
          </a:xfrm>
        </p:spPr>
        <p:txBody>
          <a:bodyPr/>
          <a:lstStyle/>
          <a:p>
            <a:r>
              <a:rPr lang="en-US" dirty="0" smtClean="0"/>
              <a:t>Works cited and Q &amp; A</a:t>
            </a:r>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www.hawaiipublicschools.org/DOE%20Forms/CTE/RIASEC.pdf</a:t>
            </a:r>
            <a:endParaRPr lang="en-US" dirty="0" smtClean="0"/>
          </a:p>
          <a:p>
            <a:endParaRPr lang="en-US" dirty="0"/>
          </a:p>
        </p:txBody>
      </p:sp>
    </p:spTree>
    <p:extLst>
      <p:ext uri="{BB962C8B-B14F-4D97-AF65-F5344CB8AC3E}">
        <p14:creationId xmlns:p14="http://schemas.microsoft.com/office/powerpoint/2010/main" val="145658896"/>
      </p:ext>
    </p:extLst>
  </p:cSld>
  <p:clrMapOvr>
    <a:masterClrMapping/>
  </p:clrMapOvr>
  <mc:AlternateContent xmlns:mc="http://schemas.openxmlformats.org/markup-compatibility/2006" xmlns:p14="http://schemas.microsoft.com/office/powerpoint/2010/main">
    <mc:Choice Requires="p14">
      <p:transition spd="slow" p14:dur="2000" advTm="3695"/>
    </mc:Choice>
    <mc:Fallback xmlns="">
      <p:transition spd="slow" advTm="3695"/>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0" y="1143000"/>
            <a:ext cx="4800600" cy="1039427"/>
          </a:xfrm>
          <a:effectLst>
            <a:outerShdw blurRad="50800" dist="38100" dir="10800000" algn="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en-US" sz="4000" b="1" dirty="0" smtClean="0">
                <a:solidFill>
                  <a:schemeClr val="tx1"/>
                </a:solidFill>
                <a:latin typeface="Baltimore" panose="00000400000000000000" pitchFamily="2" charset="0"/>
                <a:ea typeface="Baltimore" panose="00000400000000000000" pitchFamily="2" charset="0"/>
              </a:rPr>
              <a:t>Bonnie Brae history</a:t>
            </a:r>
            <a:endParaRPr lang="en-US" sz="4000" b="1" dirty="0">
              <a:solidFill>
                <a:schemeClr val="tx1"/>
              </a:solidFill>
              <a:latin typeface="Baltimore" panose="00000400000000000000" pitchFamily="2" charset="0"/>
              <a:ea typeface="Baltimore" panose="00000400000000000000" pitchFamily="2" charset="0"/>
            </a:endParaRPr>
          </a:p>
        </p:txBody>
      </p:sp>
      <p:pic>
        <p:nvPicPr>
          <p:cNvPr id="3" name="Content Placeholder 2"/>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143000" y="304800"/>
            <a:ext cx="2514600" cy="621774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 Placeholder 4"/>
          <p:cNvSpPr>
            <a:spLocks noGrp="1"/>
          </p:cNvSpPr>
          <p:nvPr>
            <p:ph sz="half" idx="2"/>
          </p:nvPr>
        </p:nvSpPr>
        <p:spPr>
          <a:xfrm>
            <a:off x="4648200" y="2971800"/>
            <a:ext cx="4038600" cy="1938529"/>
          </a:xfrm>
        </p:spPr>
        <p:txBody>
          <a:bodyPr>
            <a:normAutofit lnSpcReduction="10000"/>
          </a:bodyPr>
          <a:lstStyle/>
          <a:p>
            <a:pPr marL="285750" indent="-285750">
              <a:buFont typeface="Arial" panose="020B0604020202020204" pitchFamily="34" charset="0"/>
              <a:buChar char="•"/>
            </a:pPr>
            <a:r>
              <a:rPr lang="en-US" sz="1400" dirty="0" smtClean="0">
                <a:solidFill>
                  <a:schemeClr val="tx1"/>
                </a:solidFill>
              </a:rPr>
              <a:t>Founded in 1916 by Judge Osborne</a:t>
            </a:r>
          </a:p>
          <a:p>
            <a:pPr marL="285750" indent="-285750">
              <a:buFont typeface="Arial" panose="020B0604020202020204" pitchFamily="34" charset="0"/>
              <a:buChar char="•"/>
            </a:pPr>
            <a:endParaRPr lang="en-US" sz="1400" dirty="0" smtClean="0">
              <a:solidFill>
                <a:schemeClr val="tx1"/>
              </a:solidFill>
            </a:endParaRPr>
          </a:p>
          <a:p>
            <a:pPr marL="285750" indent="-285750">
              <a:buFont typeface="Arial" panose="020B0604020202020204" pitchFamily="34" charset="0"/>
              <a:buChar char="•"/>
            </a:pPr>
            <a:r>
              <a:rPr lang="en-US" sz="1400" dirty="0" smtClean="0">
                <a:solidFill>
                  <a:schemeClr val="tx1"/>
                </a:solidFill>
              </a:rPr>
              <a:t>Helped Almost 10,000 Young Men in Crisis</a:t>
            </a:r>
          </a:p>
          <a:p>
            <a:pPr marL="285750" indent="-285750">
              <a:buFont typeface="Arial" panose="020B0604020202020204" pitchFamily="34" charset="0"/>
              <a:buChar char="•"/>
            </a:pPr>
            <a:endParaRPr lang="en-US" sz="1400" dirty="0" smtClean="0">
              <a:solidFill>
                <a:schemeClr val="tx1"/>
              </a:solidFill>
            </a:endParaRPr>
          </a:p>
          <a:p>
            <a:pPr marL="285750" indent="-285750">
              <a:buFont typeface="Arial" panose="020B0604020202020204" pitchFamily="34" charset="0"/>
              <a:buChar char="•"/>
            </a:pPr>
            <a:r>
              <a:rPr lang="en-US" sz="1400" dirty="0" smtClean="0">
                <a:solidFill>
                  <a:schemeClr val="tx1"/>
                </a:solidFill>
              </a:rPr>
              <a:t>Empowering Youth and Families to Achieve Small Victories Every Day Through Comprehensive </a:t>
            </a:r>
            <a:r>
              <a:rPr lang="en-US" sz="1400" dirty="0">
                <a:solidFill>
                  <a:schemeClr val="tx1"/>
                </a:solidFill>
              </a:rPr>
              <a:t>C</a:t>
            </a:r>
            <a:r>
              <a:rPr lang="en-US" sz="1400" dirty="0" smtClean="0">
                <a:solidFill>
                  <a:schemeClr val="tx1"/>
                </a:solidFill>
              </a:rPr>
              <a:t>are and Education</a:t>
            </a:r>
            <a:endParaRPr lang="en-US" sz="1400" dirty="0">
              <a:solidFill>
                <a:schemeClr val="tx1"/>
              </a:solidFill>
            </a:endParaRPr>
          </a:p>
        </p:txBody>
      </p:sp>
    </p:spTree>
    <p:extLst>
      <p:ext uri="{BB962C8B-B14F-4D97-AF65-F5344CB8AC3E}">
        <p14:creationId xmlns:p14="http://schemas.microsoft.com/office/powerpoint/2010/main" val="451534222"/>
      </p:ext>
    </p:extLst>
  </p:cSld>
  <p:clrMapOvr>
    <a:masterClrMapping/>
  </p:clrMapOvr>
  <mc:AlternateContent xmlns:mc="http://schemas.openxmlformats.org/markup-compatibility/2006" xmlns:p14="http://schemas.microsoft.com/office/powerpoint/2010/main">
    <mc:Choice Requires="p14">
      <p:transition spd="slow" p14:dur="2000" advTm="6260"/>
    </mc:Choice>
    <mc:Fallback xmlns="">
      <p:transition spd="slow" advTm="626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Need For change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5827771"/>
              </p:ext>
            </p:extLst>
          </p:nvPr>
        </p:nvGraphicFramePr>
        <p:xfrm>
          <a:off x="304800" y="2590800"/>
          <a:ext cx="8382000" cy="3733800"/>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304800" y="1828800"/>
            <a:ext cx="8534400" cy="369332"/>
          </a:xfrm>
          <a:prstGeom prst="rect">
            <a:avLst/>
          </a:prstGeom>
          <a:noFill/>
        </p:spPr>
        <p:txBody>
          <a:bodyPr wrap="square" rtlCol="0">
            <a:spAutoFit/>
          </a:bodyPr>
          <a:lstStyle/>
          <a:p>
            <a:pPr marL="285750" indent="-285750">
              <a:buFont typeface="Arial" pitchFamily="34" charset="0"/>
              <a:buChar char="•"/>
            </a:pPr>
            <a:r>
              <a:rPr lang="en-US" dirty="0" smtClean="0"/>
              <a:t>Employment data for alumni at three years post-discharge.</a:t>
            </a:r>
            <a:endParaRPr lang="en-US" dirty="0"/>
          </a:p>
        </p:txBody>
      </p:sp>
    </p:spTree>
    <p:custDataLst>
      <p:tags r:id="rId1"/>
    </p:custDataLst>
    <p:extLst>
      <p:ext uri="{BB962C8B-B14F-4D97-AF65-F5344CB8AC3E}">
        <p14:creationId xmlns:p14="http://schemas.microsoft.com/office/powerpoint/2010/main" val="1020918677"/>
      </p:ext>
    </p:extLst>
  </p:cSld>
  <p:clrMapOvr>
    <a:masterClrMapping/>
  </p:clrMapOvr>
  <p:transition spd="slow" advTm="3981">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Work Experience program MISSION</a:t>
            </a:r>
            <a:endParaRPr lang="en-US" dirty="0"/>
          </a:p>
        </p:txBody>
      </p:sp>
      <p:sp>
        <p:nvSpPr>
          <p:cNvPr id="3" name="Content Placeholder 2"/>
          <p:cNvSpPr>
            <a:spLocks noGrp="1"/>
          </p:cNvSpPr>
          <p:nvPr>
            <p:ph idx="1"/>
          </p:nvPr>
        </p:nvSpPr>
        <p:spPr/>
        <p:txBody>
          <a:bodyPr>
            <a:normAutofit/>
          </a:bodyPr>
          <a:lstStyle/>
          <a:p>
            <a:r>
              <a:rPr lang="en-US" sz="1800" dirty="0" smtClean="0"/>
              <a:t>To Help Our Residents Achieve Success Through A Gained Understanding of the Value of Work and Through Our Community Partnerships.</a:t>
            </a:r>
            <a:endParaRPr lang="en-US" sz="1800" dirty="0"/>
          </a:p>
        </p:txBody>
      </p:sp>
      <p:pic>
        <p:nvPicPr>
          <p:cNvPr id="1026" name="Picture 2" descr="Ethan at Tunnel to Towers"/>
          <p:cNvPicPr>
            <a:picLocks noChangeAspect="1" noChangeArrowheads="1"/>
          </p:cNvPicPr>
          <p:nvPr/>
        </p:nvPicPr>
        <p:blipFill>
          <a:blip r:embed="rId2">
            <a:extLst>
              <a:ext uri="{28A0092B-C50C-407E-A947-70E740481C1C}">
                <a14:useLocalDpi xmlns:a14="http://schemas.microsoft.com/office/drawing/2010/main" val="0"/>
              </a:ext>
            </a:extLst>
          </a:blip>
          <a:srcRect l="12505" r="12505"/>
          <a:stretch>
            <a:fillRect/>
          </a:stretch>
        </p:blipFill>
        <p:spPr bwMode="auto">
          <a:xfrm>
            <a:off x="304800" y="3314436"/>
            <a:ext cx="2438400" cy="18268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7" name="Picture 3" descr="Josh T to T"/>
          <p:cNvPicPr>
            <a:picLocks noChangeAspect="1" noChangeArrowheads="1"/>
          </p:cNvPicPr>
          <p:nvPr/>
        </p:nvPicPr>
        <p:blipFill>
          <a:blip r:embed="rId3">
            <a:extLst>
              <a:ext uri="{28A0092B-C50C-407E-A947-70E740481C1C}">
                <a14:useLocalDpi xmlns:a14="http://schemas.microsoft.com/office/drawing/2010/main" val="0"/>
              </a:ext>
            </a:extLst>
          </a:blip>
          <a:srcRect l="12547" r="12546"/>
          <a:stretch>
            <a:fillRect/>
          </a:stretch>
        </p:blipFill>
        <p:spPr bwMode="auto">
          <a:xfrm>
            <a:off x="6553200" y="3379038"/>
            <a:ext cx="2314034" cy="17357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65" descr="image08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12409" y="2617038"/>
            <a:ext cx="2712798"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1029" name="Picture 86" descr="image17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2409" y="4343400"/>
            <a:ext cx="2993579" cy="223713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744853867"/>
      </p:ext>
    </p:extLst>
  </p:cSld>
  <p:clrMapOvr>
    <a:masterClrMapping/>
  </p:clrMapOvr>
  <mc:AlternateContent xmlns:mc="http://schemas.openxmlformats.org/markup-compatibility/2006" xmlns:p14="http://schemas.microsoft.com/office/powerpoint/2010/main">
    <mc:Choice Requires="p14">
      <p:transition spd="slow" p14:dur="2000" advTm="4060"/>
    </mc:Choice>
    <mc:Fallback xmlns="">
      <p:transition spd="slow" advTm="406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60672" cy="1039427"/>
          </a:xfrm>
          <a:solidFill>
            <a:schemeClr val="bg1"/>
          </a:solidFill>
        </p:spPr>
        <p:txBody>
          <a:bodyPr>
            <a:normAutofit fontScale="90000"/>
          </a:bodyPr>
          <a:lstStyle/>
          <a:p>
            <a:r>
              <a:rPr lang="en-US" dirty="0" smtClean="0"/>
              <a:t>Performance Improvement Team Pyramid</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1752600"/>
            <a:ext cx="8305800" cy="4800600"/>
          </a:xfrm>
        </p:spPr>
      </p:pic>
    </p:spTree>
    <p:extLst>
      <p:ext uri="{BB962C8B-B14F-4D97-AF65-F5344CB8AC3E}">
        <p14:creationId xmlns:p14="http://schemas.microsoft.com/office/powerpoint/2010/main" val="2477887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Brief Description Of The Program</a:t>
            </a:r>
            <a:endParaRPr lang="en-US" dirty="0"/>
          </a:p>
        </p:txBody>
      </p:sp>
      <p:sp>
        <p:nvSpPr>
          <p:cNvPr id="3" name="Content Placeholder 2"/>
          <p:cNvSpPr>
            <a:spLocks noGrp="1"/>
          </p:cNvSpPr>
          <p:nvPr>
            <p:ph idx="1"/>
          </p:nvPr>
        </p:nvSpPr>
        <p:spPr/>
        <p:txBody>
          <a:bodyPr/>
          <a:lstStyle/>
          <a:p>
            <a:r>
              <a:rPr lang="en-US" dirty="0" smtClean="0"/>
              <a:t>The program is designed so that staff may help instill the value of work within each individual resident.  While staff is supervising a youth’s work, they are able to encourage the growth of individual soft skill goals and objectives.  Staff also stress how </a:t>
            </a:r>
            <a:r>
              <a:rPr lang="en-US" dirty="0"/>
              <a:t>“</a:t>
            </a:r>
            <a:r>
              <a:rPr lang="en-US" b="1" dirty="0"/>
              <a:t>effectively</a:t>
            </a:r>
            <a:r>
              <a:rPr lang="en-US" dirty="0"/>
              <a:t>” a task is completed, not just “</a:t>
            </a:r>
            <a:r>
              <a:rPr lang="en-US" b="1" dirty="0"/>
              <a:t>if</a:t>
            </a:r>
            <a:r>
              <a:rPr lang="en-US" dirty="0"/>
              <a:t>” it is completed</a:t>
            </a:r>
            <a:r>
              <a:rPr lang="en-US" dirty="0" smtClean="0"/>
              <a:t>.</a:t>
            </a:r>
            <a:endParaRPr lang="en-US" dirty="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221956"/>
            <a:ext cx="2362200" cy="216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0167772"/>
      </p:ext>
    </p:extLst>
  </p:cSld>
  <p:clrMapOvr>
    <a:masterClrMapping/>
  </p:clrMapOvr>
  <mc:AlternateContent xmlns:mc="http://schemas.openxmlformats.org/markup-compatibility/2006" xmlns:p14="http://schemas.microsoft.com/office/powerpoint/2010/main">
    <mc:Choice Requires="p14">
      <p:transition spd="slow" p14:dur="2000" advTm="5590"/>
    </mc:Choice>
    <mc:Fallback xmlns="">
      <p:transition spd="slow" advTm="559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What are Soft skills?	</a:t>
            </a:r>
            <a:endParaRPr lang="en-US" dirty="0"/>
          </a:p>
        </p:txBody>
      </p:sp>
      <p:sp>
        <p:nvSpPr>
          <p:cNvPr id="3" name="Content Placeholder 2"/>
          <p:cNvSpPr>
            <a:spLocks noGrp="1"/>
          </p:cNvSpPr>
          <p:nvPr>
            <p:ph idx="1"/>
          </p:nvPr>
        </p:nvSpPr>
        <p:spPr/>
        <p:txBody>
          <a:bodyPr>
            <a:normAutofit fontScale="92500" lnSpcReduction="10000"/>
          </a:bodyPr>
          <a:lstStyle/>
          <a:p>
            <a:r>
              <a:rPr lang="en-US" dirty="0"/>
              <a:t>Soft skills are personal attributes that describe an individual's ability to interact with others. </a:t>
            </a:r>
            <a:r>
              <a:rPr lang="en-US" dirty="0" smtClean="0"/>
              <a:t>Hard </a:t>
            </a:r>
            <a:r>
              <a:rPr lang="en-US" dirty="0"/>
              <a:t>skills will get you an interview but you need soft skills to get -- and keep -- the job</a:t>
            </a:r>
            <a:r>
              <a:rPr lang="en-US" dirty="0" smtClean="0"/>
              <a:t>.</a:t>
            </a:r>
          </a:p>
          <a:p>
            <a:pPr marL="114300" indent="0">
              <a:buNone/>
            </a:pPr>
            <a:r>
              <a:rPr lang="en-US" b="1" i="1" dirty="0">
                <a:latin typeface="Adelon" pitchFamily="2" charset="0"/>
                <a:ea typeface="Adelon" pitchFamily="2" charset="0"/>
              </a:rPr>
              <a:t>Personal Qualities and People Skills:</a:t>
            </a:r>
            <a:endParaRPr lang="en-US" dirty="0">
              <a:latin typeface="Adelon" pitchFamily="2" charset="0"/>
              <a:ea typeface="Adelon" pitchFamily="2" charset="0"/>
            </a:endParaRPr>
          </a:p>
          <a:p>
            <a:pPr marL="114300" indent="0">
              <a:buNone/>
            </a:pPr>
            <a:r>
              <a:rPr lang="en-US" dirty="0">
                <a:latin typeface="Adelon" pitchFamily="2" charset="0"/>
                <a:ea typeface="Adelon" pitchFamily="2" charset="0"/>
              </a:rPr>
              <a:t>1. POSITIVE WORK ETHIC</a:t>
            </a:r>
          </a:p>
          <a:p>
            <a:pPr marL="114300" indent="0">
              <a:buNone/>
            </a:pPr>
            <a:r>
              <a:rPr lang="en-US" dirty="0">
                <a:latin typeface="Adelon" pitchFamily="2" charset="0"/>
                <a:ea typeface="Adelon" pitchFamily="2" charset="0"/>
              </a:rPr>
              <a:t>2. INTEGRITY</a:t>
            </a:r>
          </a:p>
          <a:p>
            <a:pPr marL="114300" indent="0">
              <a:buNone/>
            </a:pPr>
            <a:r>
              <a:rPr lang="en-US" dirty="0">
                <a:latin typeface="Adelon" pitchFamily="2" charset="0"/>
                <a:ea typeface="Adelon" pitchFamily="2" charset="0"/>
              </a:rPr>
              <a:t>3. TEAMWORK</a:t>
            </a:r>
          </a:p>
          <a:p>
            <a:pPr marL="114300" indent="0">
              <a:buNone/>
            </a:pPr>
            <a:r>
              <a:rPr lang="en-US" dirty="0">
                <a:latin typeface="Adelon" pitchFamily="2" charset="0"/>
                <a:ea typeface="Adelon" pitchFamily="2" charset="0"/>
              </a:rPr>
              <a:t>4. SELF-REPRESENTATION</a:t>
            </a:r>
          </a:p>
          <a:p>
            <a:pPr marL="114300" indent="0">
              <a:buNone/>
            </a:pPr>
            <a:r>
              <a:rPr lang="en-US" dirty="0">
                <a:latin typeface="Adelon" pitchFamily="2" charset="0"/>
                <a:ea typeface="Adelon" pitchFamily="2" charset="0"/>
              </a:rPr>
              <a:t>5. DIVERSITY AWARENESS</a:t>
            </a:r>
          </a:p>
          <a:p>
            <a:pPr marL="114300" indent="0">
              <a:buNone/>
            </a:pPr>
            <a:r>
              <a:rPr lang="en-US" dirty="0">
                <a:latin typeface="Adelon" pitchFamily="2" charset="0"/>
                <a:ea typeface="Adelon" pitchFamily="2" charset="0"/>
              </a:rPr>
              <a:t>6. CONFLICT RESOLUTION</a:t>
            </a:r>
          </a:p>
          <a:p>
            <a:pPr marL="114300" indent="0">
              <a:buNone/>
            </a:pPr>
            <a:r>
              <a:rPr lang="en-US" dirty="0">
                <a:latin typeface="Adelon" pitchFamily="2" charset="0"/>
                <a:ea typeface="Adelon" pitchFamily="2" charset="0"/>
              </a:rPr>
              <a:t>7. CREATIVITY AND RESOURCEFULNESS</a:t>
            </a:r>
          </a:p>
          <a:p>
            <a:endParaRPr lang="en-US" dirty="0"/>
          </a:p>
        </p:txBody>
      </p:sp>
    </p:spTree>
    <p:extLst>
      <p:ext uri="{BB962C8B-B14F-4D97-AF65-F5344CB8AC3E}">
        <p14:creationId xmlns:p14="http://schemas.microsoft.com/office/powerpoint/2010/main" val="2614081778"/>
      </p:ext>
    </p:extLst>
  </p:cSld>
  <p:clrMapOvr>
    <a:masterClrMapping/>
  </p:clrMapOvr>
  <mc:AlternateContent xmlns:mc="http://schemas.openxmlformats.org/markup-compatibility/2006" xmlns:p14="http://schemas.microsoft.com/office/powerpoint/2010/main">
    <mc:Choice Requires="p14">
      <p:transition spd="slow" p14:dur="1500" advTm="2198">
        <p14:window dir="vert"/>
      </p:transition>
    </mc:Choice>
    <mc:Fallback xmlns="">
      <p:transition spd="slow" advTm="2198">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52400"/>
            <a:ext cx="8839199" cy="6553200"/>
          </a:xfrm>
          <a:prstGeom prst="rect">
            <a:avLst/>
          </a:prstGeom>
        </p:spPr>
      </p:pic>
    </p:spTree>
    <p:extLst>
      <p:ext uri="{BB962C8B-B14F-4D97-AF65-F5344CB8AC3E}">
        <p14:creationId xmlns:p14="http://schemas.microsoft.com/office/powerpoint/2010/main" val="2817189861"/>
      </p:ext>
    </p:extLst>
  </p:cSld>
  <p:clrMapOvr>
    <a:masterClrMapping/>
  </p:clrMapOvr>
  <mc:AlternateContent xmlns:mc="http://schemas.openxmlformats.org/markup-compatibility/2006" xmlns:p14="http://schemas.microsoft.com/office/powerpoint/2010/main">
    <mc:Choice Requires="p14">
      <p:transition spd="slow" p14:dur="800" advTm="1103">
        <p14:flythrough/>
      </p:transition>
    </mc:Choice>
    <mc:Fallback xmlns="">
      <p:transition spd="slow" advTm="1103">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r>
              <a:rPr lang="en-US" dirty="0" smtClean="0"/>
              <a:t>Interactive activity</a:t>
            </a:r>
            <a:endParaRPr lang="en-US"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2209800"/>
            <a:ext cx="8527472" cy="4419600"/>
          </a:xfrm>
        </p:spPr>
      </p:pic>
      <p:sp>
        <p:nvSpPr>
          <p:cNvPr id="10" name="TextBox 9"/>
          <p:cNvSpPr txBox="1"/>
          <p:nvPr/>
        </p:nvSpPr>
        <p:spPr>
          <a:xfrm>
            <a:off x="2743200" y="1752600"/>
            <a:ext cx="3657600" cy="381000"/>
          </a:xfrm>
          <a:prstGeom prst="rect">
            <a:avLst/>
          </a:prstGeom>
          <a:noFill/>
        </p:spPr>
        <p:txBody>
          <a:bodyPr wrap="square" rtlCol="0">
            <a:spAutoFit/>
          </a:bodyPr>
          <a:lstStyle/>
          <a:p>
            <a:pPr algn="ctr"/>
            <a:r>
              <a:rPr lang="en-US" dirty="0"/>
              <a:t>Holland’s </a:t>
            </a:r>
            <a:r>
              <a:rPr lang="en-US" dirty="0" smtClean="0"/>
              <a:t>Six Personality Types</a:t>
            </a:r>
            <a:endParaRPr lang="en-US" dirty="0"/>
          </a:p>
        </p:txBody>
      </p:sp>
    </p:spTree>
    <p:extLst>
      <p:ext uri="{BB962C8B-B14F-4D97-AF65-F5344CB8AC3E}">
        <p14:creationId xmlns:p14="http://schemas.microsoft.com/office/powerpoint/2010/main" val="4287221333"/>
      </p:ext>
    </p:extLst>
  </p:cSld>
  <p:clrMapOvr>
    <a:masterClrMapping/>
  </p:clrMapOvr>
  <mc:AlternateContent xmlns:mc="http://schemas.openxmlformats.org/markup-compatibility/2006" xmlns:p14="http://schemas.microsoft.com/office/powerpoint/2010/main">
    <mc:Choice Requires="p14">
      <p:transition spd="med" p14:dur="700" advTm="1591">
        <p:fade/>
      </p:transition>
    </mc:Choice>
    <mc:Fallback xmlns="">
      <p:transition spd="med" advTm="1591">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7"/>
</p:tagLst>
</file>

<file path=ppt/tags/tag2.xml><?xml version="1.0" encoding="utf-8"?>
<p:tagLst xmlns:a="http://schemas.openxmlformats.org/drawingml/2006/main" xmlns:r="http://schemas.openxmlformats.org/officeDocument/2006/relationships" xmlns:p="http://schemas.openxmlformats.org/presentationml/2006/main">
  <p:tag name="TIMING" val="|3.6|1.2|1.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29226</TotalTime>
  <Words>793</Words>
  <Application>Microsoft Office PowerPoint</Application>
  <PresentationFormat>On-screen Show (4:3)</PresentationFormat>
  <Paragraphs>99</Paragraphs>
  <Slides>19</Slides>
  <Notes>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Apothecary</vt:lpstr>
      <vt:lpstr>Bonnie brae</vt:lpstr>
      <vt:lpstr>Bonnie Brae history</vt:lpstr>
      <vt:lpstr>Need For change</vt:lpstr>
      <vt:lpstr>Work Experience program MISSION</vt:lpstr>
      <vt:lpstr>Performance Improvement Team Pyramid</vt:lpstr>
      <vt:lpstr>Brief Description Of The Program</vt:lpstr>
      <vt:lpstr>What are Soft skills? </vt:lpstr>
      <vt:lpstr>PowerPoint Presentation</vt:lpstr>
      <vt:lpstr>Interactive activity</vt:lpstr>
      <vt:lpstr>PowerPoint Presentation</vt:lpstr>
      <vt:lpstr>PowerPoint Presentation</vt:lpstr>
      <vt:lpstr>PowerPoint Presentation</vt:lpstr>
      <vt:lpstr>PowerPoint Presentation</vt:lpstr>
      <vt:lpstr>PowerPoint Presentation</vt:lpstr>
      <vt:lpstr>National certifications and trainings</vt:lpstr>
      <vt:lpstr>PowerPoint Presentation</vt:lpstr>
      <vt:lpstr>PowerPoint Presentation</vt:lpstr>
      <vt:lpstr>Increasing On-grounds opportunities</vt:lpstr>
      <vt:lpstr>Works cited and Q &amp; 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Bonnie Brae</dc:title>
  <dc:creator>TeacherW7</dc:creator>
  <cp:lastModifiedBy>TeacherW7</cp:lastModifiedBy>
  <cp:revision>91</cp:revision>
  <cp:lastPrinted>2016-01-25T18:46:00Z</cp:lastPrinted>
  <dcterms:created xsi:type="dcterms:W3CDTF">2014-12-08T15:55:43Z</dcterms:created>
  <dcterms:modified xsi:type="dcterms:W3CDTF">2017-02-17T19:32:00Z</dcterms:modified>
</cp:coreProperties>
</file>