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2" r:id="rId2"/>
  </p:sldMasterIdLst>
  <p:notesMasterIdLst>
    <p:notesMasterId r:id="rId29"/>
  </p:notesMasterIdLst>
  <p:handoutMasterIdLst>
    <p:handoutMasterId r:id="rId30"/>
  </p:handoutMasterIdLst>
  <p:sldIdLst>
    <p:sldId id="256" r:id="rId3"/>
    <p:sldId id="260" r:id="rId4"/>
    <p:sldId id="257" r:id="rId5"/>
    <p:sldId id="295" r:id="rId6"/>
    <p:sldId id="287" r:id="rId7"/>
    <p:sldId id="296" r:id="rId8"/>
    <p:sldId id="289" r:id="rId9"/>
    <p:sldId id="290" r:id="rId10"/>
    <p:sldId id="279" r:id="rId11"/>
    <p:sldId id="275" r:id="rId12"/>
    <p:sldId id="261" r:id="rId13"/>
    <p:sldId id="263" r:id="rId14"/>
    <p:sldId id="280" r:id="rId15"/>
    <p:sldId id="281" r:id="rId16"/>
    <p:sldId id="282" r:id="rId17"/>
    <p:sldId id="283" r:id="rId18"/>
    <p:sldId id="284" r:id="rId19"/>
    <p:sldId id="285" r:id="rId20"/>
    <p:sldId id="292" r:id="rId21"/>
    <p:sldId id="293" r:id="rId22"/>
    <p:sldId id="291" r:id="rId23"/>
    <p:sldId id="294" r:id="rId24"/>
    <p:sldId id="297" r:id="rId25"/>
    <p:sldId id="268" r:id="rId26"/>
    <p:sldId id="298" r:id="rId27"/>
    <p:sldId id="269" r:id="rId28"/>
  </p:sldIdLst>
  <p:sldSz cx="12192000" cy="6858000"/>
  <p:notesSz cx="7086600" cy="93726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p:cViewPr varScale="1">
        <p:scale>
          <a:sx n="53" d="100"/>
          <a:sy n="53" d="100"/>
        </p:scale>
        <p:origin x="677" y="48"/>
      </p:cViewPr>
      <p:guideLst>
        <p:guide orient="horz" pos="2160"/>
        <p:guide pos="3840"/>
      </p:guideLst>
    </p:cSldViewPr>
  </p:slideViewPr>
  <p:notesTextViewPr>
    <p:cViewPr>
      <p:scale>
        <a:sx n="1" d="1"/>
        <a:sy n="1" d="1"/>
      </p:scale>
      <p:origin x="0" y="0"/>
    </p:cViewPr>
  </p:notesTextViewPr>
  <p:notesViewPr>
    <p:cSldViewPr showGuides="1">
      <p:cViewPr varScale="1">
        <p:scale>
          <a:sx n="82" d="100"/>
          <a:sy n="82" d="100"/>
        </p:scale>
        <p:origin x="3816"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860" cy="470258"/>
          </a:xfrm>
          <a:prstGeom prst="rect">
            <a:avLst/>
          </a:prstGeom>
        </p:spPr>
        <p:txBody>
          <a:bodyPr vert="horz" lIns="94046" tIns="47023" rIns="94046" bIns="47023" rtlCol="0"/>
          <a:lstStyle>
            <a:lvl1pPr algn="l">
              <a:defRPr sz="1200"/>
            </a:lvl1pPr>
          </a:lstStyle>
          <a:p>
            <a:endParaRPr lang="en-US" dirty="0"/>
          </a:p>
        </p:txBody>
      </p:sp>
      <p:sp>
        <p:nvSpPr>
          <p:cNvPr id="3" name="Date Placeholder 2"/>
          <p:cNvSpPr>
            <a:spLocks noGrp="1"/>
          </p:cNvSpPr>
          <p:nvPr>
            <p:ph type="dt" sz="quarter" idx="1"/>
          </p:nvPr>
        </p:nvSpPr>
        <p:spPr>
          <a:xfrm>
            <a:off x="4014100" y="0"/>
            <a:ext cx="3070860" cy="470258"/>
          </a:xfrm>
          <a:prstGeom prst="rect">
            <a:avLst/>
          </a:prstGeom>
        </p:spPr>
        <p:txBody>
          <a:bodyPr vert="horz" lIns="94046" tIns="47023" rIns="94046" bIns="47023" rtlCol="0"/>
          <a:lstStyle>
            <a:lvl1pPr algn="r">
              <a:defRPr sz="1200"/>
            </a:lvl1pPr>
          </a:lstStyle>
          <a:p>
            <a:fld id="{1F39CBCF-59D4-4A5B-9957-2B3A27E9F6A4}" type="datetimeFigureOut">
              <a:rPr lang="en-US" smtClean="0"/>
              <a:t>4/13/2017</a:t>
            </a:fld>
            <a:endParaRPr lang="en-US" dirty="0"/>
          </a:p>
        </p:txBody>
      </p:sp>
      <p:sp>
        <p:nvSpPr>
          <p:cNvPr id="4" name="Footer Placeholder 3"/>
          <p:cNvSpPr>
            <a:spLocks noGrp="1"/>
          </p:cNvSpPr>
          <p:nvPr>
            <p:ph type="ftr" sz="quarter" idx="2"/>
          </p:nvPr>
        </p:nvSpPr>
        <p:spPr>
          <a:xfrm>
            <a:off x="0" y="8902344"/>
            <a:ext cx="3070860" cy="470257"/>
          </a:xfrm>
          <a:prstGeom prst="rect">
            <a:avLst/>
          </a:prstGeom>
        </p:spPr>
        <p:txBody>
          <a:bodyPr vert="horz" lIns="94046" tIns="47023" rIns="94046" bIns="47023"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14100" y="8902344"/>
            <a:ext cx="3070860" cy="470257"/>
          </a:xfrm>
          <a:prstGeom prst="rect">
            <a:avLst/>
          </a:prstGeom>
        </p:spPr>
        <p:txBody>
          <a:bodyPr vert="horz" lIns="94046" tIns="47023" rIns="94046" bIns="47023" rtlCol="0" anchor="b"/>
          <a:lstStyle>
            <a:lvl1pPr algn="r">
              <a:defRPr sz="1200"/>
            </a:lvl1pPr>
          </a:lstStyle>
          <a:p>
            <a:fld id="{11920879-A2D7-483F-954F-1988833F62E6}" type="slidenum">
              <a:rPr lang="en-US" smtClean="0"/>
              <a:t>‹#›</a:t>
            </a:fld>
            <a:endParaRPr lang="en-US" dirty="0"/>
          </a:p>
        </p:txBody>
      </p:sp>
    </p:spTree>
    <p:extLst>
      <p:ext uri="{BB962C8B-B14F-4D97-AF65-F5344CB8AC3E}">
        <p14:creationId xmlns:p14="http://schemas.microsoft.com/office/powerpoint/2010/main" val="12286763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860" cy="470258"/>
          </a:xfrm>
          <a:prstGeom prst="rect">
            <a:avLst/>
          </a:prstGeom>
        </p:spPr>
        <p:txBody>
          <a:bodyPr vert="horz" lIns="94046" tIns="47023" rIns="94046" bIns="47023" rtlCol="0"/>
          <a:lstStyle>
            <a:lvl1pPr algn="l">
              <a:defRPr sz="1200"/>
            </a:lvl1pPr>
          </a:lstStyle>
          <a:p>
            <a:endParaRPr lang="en-US" dirty="0"/>
          </a:p>
        </p:txBody>
      </p:sp>
      <p:sp>
        <p:nvSpPr>
          <p:cNvPr id="3" name="Date Placeholder 2"/>
          <p:cNvSpPr>
            <a:spLocks noGrp="1"/>
          </p:cNvSpPr>
          <p:nvPr>
            <p:ph type="dt" idx="1"/>
          </p:nvPr>
        </p:nvSpPr>
        <p:spPr>
          <a:xfrm>
            <a:off x="4014100" y="0"/>
            <a:ext cx="3070860" cy="470258"/>
          </a:xfrm>
          <a:prstGeom prst="rect">
            <a:avLst/>
          </a:prstGeom>
        </p:spPr>
        <p:txBody>
          <a:bodyPr vert="horz" lIns="94046" tIns="47023" rIns="94046" bIns="47023" rtlCol="0"/>
          <a:lstStyle>
            <a:lvl1pPr algn="r">
              <a:defRPr sz="1200"/>
            </a:lvl1pPr>
          </a:lstStyle>
          <a:p>
            <a:fld id="{FCA01AB9-0A1A-4A02-BC34-52F858637539}" type="datetimeFigureOut">
              <a:rPr lang="en-US" smtClean="0"/>
              <a:t>4/13/2017</a:t>
            </a:fld>
            <a:endParaRPr lang="en-US" dirty="0"/>
          </a:p>
        </p:txBody>
      </p:sp>
      <p:sp>
        <p:nvSpPr>
          <p:cNvPr id="4" name="Slide Image Placeholder 3"/>
          <p:cNvSpPr>
            <a:spLocks noGrp="1" noRot="1" noChangeAspect="1"/>
          </p:cNvSpPr>
          <p:nvPr>
            <p:ph type="sldImg" idx="2"/>
          </p:nvPr>
        </p:nvSpPr>
        <p:spPr>
          <a:xfrm>
            <a:off x="730250" y="1171575"/>
            <a:ext cx="5626100" cy="3163888"/>
          </a:xfrm>
          <a:prstGeom prst="rect">
            <a:avLst/>
          </a:prstGeom>
          <a:noFill/>
          <a:ln w="12700">
            <a:solidFill>
              <a:prstClr val="black"/>
            </a:solidFill>
          </a:ln>
        </p:spPr>
        <p:txBody>
          <a:bodyPr vert="horz" lIns="94046" tIns="47023" rIns="94046" bIns="47023" rtlCol="0" anchor="ctr"/>
          <a:lstStyle/>
          <a:p>
            <a:endParaRPr lang="en-US" dirty="0"/>
          </a:p>
        </p:txBody>
      </p:sp>
      <p:sp>
        <p:nvSpPr>
          <p:cNvPr id="5" name="Notes Placeholder 4"/>
          <p:cNvSpPr>
            <a:spLocks noGrp="1"/>
          </p:cNvSpPr>
          <p:nvPr>
            <p:ph type="body" sz="quarter" idx="3"/>
          </p:nvPr>
        </p:nvSpPr>
        <p:spPr>
          <a:xfrm>
            <a:off x="708660" y="4510564"/>
            <a:ext cx="5669280" cy="3690461"/>
          </a:xfrm>
          <a:prstGeom prst="rect">
            <a:avLst/>
          </a:prstGeom>
        </p:spPr>
        <p:txBody>
          <a:bodyPr vert="horz" lIns="94046" tIns="47023" rIns="94046" bIns="47023"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02344"/>
            <a:ext cx="3070860" cy="470257"/>
          </a:xfrm>
          <a:prstGeom prst="rect">
            <a:avLst/>
          </a:prstGeom>
        </p:spPr>
        <p:txBody>
          <a:bodyPr vert="horz" lIns="94046" tIns="47023" rIns="94046" bIns="47023"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14100" y="8902344"/>
            <a:ext cx="3070860" cy="470257"/>
          </a:xfrm>
          <a:prstGeom prst="rect">
            <a:avLst/>
          </a:prstGeom>
        </p:spPr>
        <p:txBody>
          <a:bodyPr vert="horz" lIns="94046" tIns="47023" rIns="94046" bIns="47023" rtlCol="0" anchor="b"/>
          <a:lstStyle>
            <a:lvl1pPr algn="r">
              <a:defRPr sz="1200"/>
            </a:lvl1pPr>
          </a:lstStyle>
          <a:p>
            <a:fld id="{6CDE561F-D31D-4034-A023-BCF405C3ACCD}" type="slidenum">
              <a:rPr lang="en-US" smtClean="0"/>
              <a:t>‹#›</a:t>
            </a:fld>
            <a:endParaRPr lang="en-US" dirty="0"/>
          </a:p>
        </p:txBody>
      </p:sp>
    </p:spTree>
    <p:extLst>
      <p:ext uri="{BB962C8B-B14F-4D97-AF65-F5344CB8AC3E}">
        <p14:creationId xmlns:p14="http://schemas.microsoft.com/office/powerpoint/2010/main" val="2567319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r>
              <a:rPr lang="en-US" dirty="0"/>
              <a:t>April 1, 2017</a:t>
            </a:r>
          </a:p>
        </p:txBody>
      </p:sp>
      <p:sp>
        <p:nvSpPr>
          <p:cNvPr id="5" name="Footer Placeholder 4"/>
          <p:cNvSpPr>
            <a:spLocks noGrp="1"/>
          </p:cNvSpPr>
          <p:nvPr>
            <p:ph type="ftr" sz="quarter" idx="11"/>
          </p:nvPr>
        </p:nvSpPr>
        <p:spPr/>
        <p:txBody>
          <a:bodyPr/>
          <a:lstStyle/>
          <a:p>
            <a:r>
              <a:rPr lang="en-US" dirty="0"/>
              <a:t>Georgia Southern University</a:t>
            </a:r>
          </a:p>
        </p:txBody>
      </p:sp>
      <p:sp>
        <p:nvSpPr>
          <p:cNvPr id="6" name="Slide Number Placeholder 5"/>
          <p:cNvSpPr>
            <a:spLocks noGrp="1"/>
          </p:cNvSpPr>
          <p:nvPr>
            <p:ph type="sldNum" sz="quarter" idx="12"/>
          </p:nvPr>
        </p:nvSpPr>
        <p:spPr/>
        <p:txBody>
          <a:bodyPr/>
          <a:lstStyle>
            <a:lvl1pPr>
              <a:defRPr/>
            </a:lvl1pPr>
          </a:lstStyle>
          <a:p>
            <a:r>
              <a:rPr lang="en-US" dirty="0"/>
              <a:t>2</a:t>
            </a:r>
          </a:p>
        </p:txBody>
      </p:sp>
    </p:spTree>
    <p:extLst>
      <p:ext uri="{BB962C8B-B14F-4D97-AF65-F5344CB8AC3E}">
        <p14:creationId xmlns:p14="http://schemas.microsoft.com/office/powerpoint/2010/main" val="3029359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lvl1pPr>
              <a:defRPr/>
            </a:lvl1pPr>
          </a:lstStyle>
          <a:p>
            <a:r>
              <a:rPr lang="en-US" dirty="0"/>
              <a:t>April 1, 2017</a:t>
            </a:r>
          </a:p>
        </p:txBody>
      </p:sp>
      <p:sp>
        <p:nvSpPr>
          <p:cNvPr id="6" name="Footer Placeholder 5"/>
          <p:cNvSpPr>
            <a:spLocks noGrp="1"/>
          </p:cNvSpPr>
          <p:nvPr>
            <p:ph type="ftr" sz="quarter" idx="11"/>
          </p:nvPr>
        </p:nvSpPr>
        <p:spPr/>
        <p:txBody>
          <a:bodyPr/>
          <a:lstStyle/>
          <a:p>
            <a:r>
              <a:rPr lang="en-US" dirty="0"/>
              <a:t>Georgia Southern University TMAE 7530</a:t>
            </a:r>
          </a:p>
        </p:txBody>
      </p:sp>
      <p:sp>
        <p:nvSpPr>
          <p:cNvPr id="7" name="Slide Number Placeholder 6"/>
          <p:cNvSpPr>
            <a:spLocks noGrp="1"/>
          </p:cNvSpPr>
          <p:nvPr>
            <p:ph type="sldNum" sz="quarter" idx="12"/>
          </p:nvPr>
        </p:nvSpPr>
        <p:spPr/>
        <p:txBody>
          <a:bodyPr/>
          <a:lstStyle/>
          <a:p>
            <a:fld id="{D74BDCBF-7803-4CDE-BFF5-712A07DB3F6B}" type="slidenum">
              <a:rPr lang="en-US" smtClean="0"/>
              <a:t>‹#›</a:t>
            </a:fld>
            <a:endParaRPr lang="en-US" dirty="0"/>
          </a:p>
        </p:txBody>
      </p:sp>
    </p:spTree>
    <p:extLst>
      <p:ext uri="{BB962C8B-B14F-4D97-AF65-F5344CB8AC3E}">
        <p14:creationId xmlns:p14="http://schemas.microsoft.com/office/powerpoint/2010/main" val="2674897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dirty="0"/>
              <a:t>April 1, 2017</a:t>
            </a:r>
          </a:p>
        </p:txBody>
      </p:sp>
      <p:sp>
        <p:nvSpPr>
          <p:cNvPr id="5" name="Footer Placeholder 4"/>
          <p:cNvSpPr>
            <a:spLocks noGrp="1"/>
          </p:cNvSpPr>
          <p:nvPr>
            <p:ph type="ftr" sz="quarter" idx="11"/>
          </p:nvPr>
        </p:nvSpPr>
        <p:spPr/>
        <p:txBody>
          <a:bodyPr/>
          <a:lstStyle/>
          <a:p>
            <a:r>
              <a:rPr lang="en-US" dirty="0"/>
              <a:t>Georgia Southern University TMAE 7530</a:t>
            </a:r>
          </a:p>
        </p:txBody>
      </p:sp>
      <p:sp>
        <p:nvSpPr>
          <p:cNvPr id="6" name="Slide Number Placeholder 5"/>
          <p:cNvSpPr>
            <a:spLocks noGrp="1"/>
          </p:cNvSpPr>
          <p:nvPr>
            <p:ph type="sldNum" sz="quarter" idx="12"/>
          </p:nvPr>
        </p:nvSpPr>
        <p:spPr/>
        <p:txBody>
          <a:bodyPr/>
          <a:lstStyle/>
          <a:p>
            <a:fld id="{D74BDCBF-7803-4CDE-BFF5-712A07DB3F6B}" type="slidenum">
              <a:rPr lang="en-US" smtClean="0"/>
              <a:t>‹#›</a:t>
            </a:fld>
            <a:endParaRPr lang="en-US" dirty="0"/>
          </a:p>
        </p:txBody>
      </p:sp>
    </p:spTree>
    <p:extLst>
      <p:ext uri="{BB962C8B-B14F-4D97-AF65-F5344CB8AC3E}">
        <p14:creationId xmlns:p14="http://schemas.microsoft.com/office/powerpoint/2010/main" val="39028457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dirty="0"/>
              <a:t>April 1, 2017</a:t>
            </a:r>
          </a:p>
        </p:txBody>
      </p:sp>
      <p:sp>
        <p:nvSpPr>
          <p:cNvPr id="5" name="Footer Placeholder 4"/>
          <p:cNvSpPr>
            <a:spLocks noGrp="1"/>
          </p:cNvSpPr>
          <p:nvPr>
            <p:ph type="ftr" sz="quarter" idx="11"/>
          </p:nvPr>
        </p:nvSpPr>
        <p:spPr/>
        <p:txBody>
          <a:bodyPr/>
          <a:lstStyle/>
          <a:p>
            <a:r>
              <a:rPr lang="en-US" dirty="0"/>
              <a:t>Georgia Southern University TMAE 7530</a:t>
            </a:r>
          </a:p>
        </p:txBody>
      </p:sp>
      <p:sp>
        <p:nvSpPr>
          <p:cNvPr id="6" name="Slide Number Placeholder 5"/>
          <p:cNvSpPr>
            <a:spLocks noGrp="1"/>
          </p:cNvSpPr>
          <p:nvPr>
            <p:ph type="sldNum" sz="quarter" idx="12"/>
          </p:nvPr>
        </p:nvSpPr>
        <p:spPr/>
        <p:txBody>
          <a:bodyPr/>
          <a:lstStyle/>
          <a:p>
            <a:fld id="{D74BDCBF-7803-4CDE-BFF5-712A07DB3F6B}" type="slidenum">
              <a:rPr lang="en-US" smtClean="0"/>
              <a:t>‹#›</a:t>
            </a:fld>
            <a:endParaRPr lang="en-US" dirty="0"/>
          </a:p>
        </p:txBody>
      </p:sp>
    </p:spTree>
    <p:extLst>
      <p:ext uri="{BB962C8B-B14F-4D97-AF65-F5344CB8AC3E}">
        <p14:creationId xmlns:p14="http://schemas.microsoft.com/office/powerpoint/2010/main" val="22266867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r>
              <a:rPr lang="en-US" dirty="0"/>
              <a:t>April 1, 2017</a:t>
            </a:r>
          </a:p>
        </p:txBody>
      </p:sp>
      <p:sp>
        <p:nvSpPr>
          <p:cNvPr id="4" name="Footer Placeholder 3"/>
          <p:cNvSpPr>
            <a:spLocks noGrp="1"/>
          </p:cNvSpPr>
          <p:nvPr>
            <p:ph type="ftr" sz="quarter" idx="11"/>
          </p:nvPr>
        </p:nvSpPr>
        <p:spPr/>
        <p:txBody>
          <a:bodyPr/>
          <a:lstStyle/>
          <a:p>
            <a:r>
              <a:rPr lang="en-US" dirty="0"/>
              <a:t>Georgia Southern University</a:t>
            </a:r>
          </a:p>
        </p:txBody>
      </p:sp>
      <p:sp>
        <p:nvSpPr>
          <p:cNvPr id="5" name="Slide Number Placeholder 4"/>
          <p:cNvSpPr>
            <a:spLocks noGrp="1"/>
          </p:cNvSpPr>
          <p:nvPr>
            <p:ph type="sldNum" sz="quarter" idx="12"/>
          </p:nvPr>
        </p:nvSpPr>
        <p:spPr/>
        <p:txBody>
          <a:bodyPr/>
          <a:lstStyle/>
          <a:p>
            <a:r>
              <a:rPr lang="en-US" dirty="0"/>
              <a:t>1</a:t>
            </a:r>
          </a:p>
        </p:txBody>
      </p:sp>
    </p:spTree>
    <p:extLst>
      <p:ext uri="{BB962C8B-B14F-4D97-AF65-F5344CB8AC3E}">
        <p14:creationId xmlns:p14="http://schemas.microsoft.com/office/powerpoint/2010/main" val="32069208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E4D7D1D-B126-4505-AE41-D4559EADEEF9}" type="datetimeFigureOut">
              <a:rPr lang="en-US" smtClean="0"/>
              <a:t>4/13/2017</a:t>
            </a:fld>
            <a:endParaRPr lang="en-US" dirty="0"/>
          </a:p>
        </p:txBody>
      </p:sp>
      <p:sp>
        <p:nvSpPr>
          <p:cNvPr id="5" name="Footer Placeholder 4"/>
          <p:cNvSpPr>
            <a:spLocks noGrp="1"/>
          </p:cNvSpPr>
          <p:nvPr>
            <p:ph type="ftr" sz="quarter" idx="11"/>
          </p:nvPr>
        </p:nvSpPr>
        <p:spPr/>
        <p:txBody>
          <a:bodyPr/>
          <a:lstStyle/>
          <a:p>
            <a:r>
              <a:rPr lang="en-US" dirty="0"/>
              <a:t>Georgia Southern University</a:t>
            </a:r>
          </a:p>
        </p:txBody>
      </p:sp>
      <p:sp>
        <p:nvSpPr>
          <p:cNvPr id="6" name="Slide Number Placeholder 5"/>
          <p:cNvSpPr>
            <a:spLocks noGrp="1"/>
          </p:cNvSpPr>
          <p:nvPr>
            <p:ph type="sldNum" sz="quarter" idx="12"/>
          </p:nvPr>
        </p:nvSpPr>
        <p:spPr/>
        <p:txBody>
          <a:bodyPr/>
          <a:lstStyle/>
          <a:p>
            <a:fld id="{034A2BB5-24F3-4701-A4E9-DE7FFE9C8164}" type="slidenum">
              <a:rPr lang="en-US" smtClean="0"/>
              <a:t>‹#›</a:t>
            </a:fld>
            <a:endParaRPr lang="en-US" dirty="0"/>
          </a:p>
        </p:txBody>
      </p:sp>
    </p:spTree>
    <p:extLst>
      <p:ext uri="{BB962C8B-B14F-4D97-AF65-F5344CB8AC3E}">
        <p14:creationId xmlns:p14="http://schemas.microsoft.com/office/powerpoint/2010/main" val="6443235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E4D7D1D-B126-4505-AE41-D4559EADEEF9}" type="datetimeFigureOut">
              <a:rPr lang="en-US" smtClean="0"/>
              <a:t>4/13/2017</a:t>
            </a:fld>
            <a:endParaRPr lang="en-US" dirty="0"/>
          </a:p>
        </p:txBody>
      </p:sp>
      <p:sp>
        <p:nvSpPr>
          <p:cNvPr id="5" name="Footer Placeholder 4"/>
          <p:cNvSpPr>
            <a:spLocks noGrp="1"/>
          </p:cNvSpPr>
          <p:nvPr>
            <p:ph type="ftr" sz="quarter" idx="11"/>
          </p:nvPr>
        </p:nvSpPr>
        <p:spPr/>
        <p:txBody>
          <a:bodyPr/>
          <a:lstStyle/>
          <a:p>
            <a:r>
              <a:rPr lang="en-US" dirty="0"/>
              <a:t>Georgia Southern University</a:t>
            </a:r>
          </a:p>
        </p:txBody>
      </p:sp>
      <p:sp>
        <p:nvSpPr>
          <p:cNvPr id="6" name="Slide Number Placeholder 5"/>
          <p:cNvSpPr>
            <a:spLocks noGrp="1"/>
          </p:cNvSpPr>
          <p:nvPr>
            <p:ph type="sldNum" sz="quarter" idx="12"/>
          </p:nvPr>
        </p:nvSpPr>
        <p:spPr/>
        <p:txBody>
          <a:bodyPr/>
          <a:lstStyle/>
          <a:p>
            <a:fld id="{034A2BB5-24F3-4701-A4E9-DE7FFE9C8164}" type="slidenum">
              <a:rPr lang="en-US" smtClean="0"/>
              <a:t>‹#›</a:t>
            </a:fld>
            <a:endParaRPr lang="en-US" dirty="0"/>
          </a:p>
        </p:txBody>
      </p:sp>
    </p:spTree>
    <p:extLst>
      <p:ext uri="{BB962C8B-B14F-4D97-AF65-F5344CB8AC3E}">
        <p14:creationId xmlns:p14="http://schemas.microsoft.com/office/powerpoint/2010/main" val="41481465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E4D7D1D-B126-4505-AE41-D4559EADEEF9}" type="datetimeFigureOut">
              <a:rPr lang="en-US" smtClean="0"/>
              <a:t>4/13/2017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34A2BB5-24F3-4701-A4E9-DE7FFE9C8164}" type="slidenum">
              <a:rPr lang="en-US" smtClean="0"/>
              <a:t>‹#›</a:t>
            </a:fld>
            <a:endParaRPr lang="en-US" dirty="0"/>
          </a:p>
        </p:txBody>
      </p:sp>
    </p:spTree>
    <p:extLst>
      <p:ext uri="{BB962C8B-B14F-4D97-AF65-F5344CB8AC3E}">
        <p14:creationId xmlns:p14="http://schemas.microsoft.com/office/powerpoint/2010/main" val="3969381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E4D7D1D-B126-4505-AE41-D4559EADEEF9}" type="datetimeFigureOut">
              <a:rPr lang="en-US" smtClean="0"/>
              <a:t>4/13/2017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34A2BB5-24F3-4701-A4E9-DE7FFE9C8164}" type="slidenum">
              <a:rPr lang="en-US" smtClean="0"/>
              <a:t>‹#›</a:t>
            </a:fld>
            <a:endParaRPr lang="en-US" dirty="0"/>
          </a:p>
        </p:txBody>
      </p:sp>
    </p:spTree>
    <p:extLst>
      <p:ext uri="{BB962C8B-B14F-4D97-AF65-F5344CB8AC3E}">
        <p14:creationId xmlns:p14="http://schemas.microsoft.com/office/powerpoint/2010/main" val="3629054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E4D7D1D-B126-4505-AE41-D4559EADEEF9}" type="datetimeFigureOut">
              <a:rPr lang="en-US" smtClean="0"/>
              <a:t>4/13/2017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34A2BB5-24F3-4701-A4E9-DE7FFE9C8164}" type="slidenum">
              <a:rPr lang="en-US" smtClean="0"/>
              <a:t>‹#›</a:t>
            </a:fld>
            <a:endParaRPr lang="en-US" dirty="0"/>
          </a:p>
        </p:txBody>
      </p:sp>
    </p:spTree>
    <p:extLst>
      <p:ext uri="{BB962C8B-B14F-4D97-AF65-F5344CB8AC3E}">
        <p14:creationId xmlns:p14="http://schemas.microsoft.com/office/powerpoint/2010/main" val="23623384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E4D7D1D-B126-4505-AE41-D4559EADEEF9}" type="datetimeFigureOut">
              <a:rPr lang="en-US" smtClean="0"/>
              <a:t>4/13/2017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34A2BB5-24F3-4701-A4E9-DE7FFE9C8164}" type="slidenum">
              <a:rPr lang="en-US" smtClean="0"/>
              <a:t>‹#›</a:t>
            </a:fld>
            <a:endParaRPr lang="en-US" dirty="0"/>
          </a:p>
        </p:txBody>
      </p:sp>
    </p:spTree>
    <p:extLst>
      <p:ext uri="{BB962C8B-B14F-4D97-AF65-F5344CB8AC3E}">
        <p14:creationId xmlns:p14="http://schemas.microsoft.com/office/powerpoint/2010/main" val="13209214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r>
              <a:rPr lang="en-US" dirty="0"/>
              <a:t>April 1, 2017</a:t>
            </a:r>
          </a:p>
        </p:txBody>
      </p:sp>
      <p:sp>
        <p:nvSpPr>
          <p:cNvPr id="4" name="Footer Placeholder 3"/>
          <p:cNvSpPr>
            <a:spLocks noGrp="1"/>
          </p:cNvSpPr>
          <p:nvPr>
            <p:ph type="ftr" sz="quarter" idx="11"/>
          </p:nvPr>
        </p:nvSpPr>
        <p:spPr/>
        <p:txBody>
          <a:bodyPr/>
          <a:lstStyle/>
          <a:p>
            <a:r>
              <a:rPr lang="en-US" dirty="0"/>
              <a:t>Georgia Southern University</a:t>
            </a:r>
          </a:p>
        </p:txBody>
      </p:sp>
      <p:sp>
        <p:nvSpPr>
          <p:cNvPr id="5" name="Slide Number Placeholder 4"/>
          <p:cNvSpPr>
            <a:spLocks noGrp="1"/>
          </p:cNvSpPr>
          <p:nvPr>
            <p:ph type="sldNum" sz="quarter" idx="12"/>
          </p:nvPr>
        </p:nvSpPr>
        <p:spPr/>
        <p:txBody>
          <a:bodyPr/>
          <a:lstStyle/>
          <a:p>
            <a:r>
              <a:rPr lang="en-US" dirty="0"/>
              <a:t>1</a:t>
            </a:r>
          </a:p>
        </p:txBody>
      </p:sp>
    </p:spTree>
    <p:extLst>
      <p:ext uri="{BB962C8B-B14F-4D97-AF65-F5344CB8AC3E}">
        <p14:creationId xmlns:p14="http://schemas.microsoft.com/office/powerpoint/2010/main" val="39324800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4D7D1D-B126-4505-AE41-D4559EADEEF9}" type="datetimeFigureOut">
              <a:rPr lang="en-US" smtClean="0"/>
              <a:t>4/13/2017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34A2BB5-24F3-4701-A4E9-DE7FFE9C8164}" type="slidenum">
              <a:rPr lang="en-US" smtClean="0"/>
              <a:t>‹#›</a:t>
            </a:fld>
            <a:endParaRPr lang="en-US" dirty="0"/>
          </a:p>
        </p:txBody>
      </p:sp>
    </p:spTree>
    <p:extLst>
      <p:ext uri="{BB962C8B-B14F-4D97-AF65-F5344CB8AC3E}">
        <p14:creationId xmlns:p14="http://schemas.microsoft.com/office/powerpoint/2010/main" val="28094964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E4D7D1D-B126-4505-AE41-D4559EADEEF9}" type="datetimeFigureOut">
              <a:rPr lang="en-US" smtClean="0"/>
              <a:t>4/13/2017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34A2BB5-24F3-4701-A4E9-DE7FFE9C8164}" type="slidenum">
              <a:rPr lang="en-US" smtClean="0"/>
              <a:t>‹#›</a:t>
            </a:fld>
            <a:endParaRPr lang="en-US" dirty="0"/>
          </a:p>
        </p:txBody>
      </p:sp>
    </p:spTree>
    <p:extLst>
      <p:ext uri="{BB962C8B-B14F-4D97-AF65-F5344CB8AC3E}">
        <p14:creationId xmlns:p14="http://schemas.microsoft.com/office/powerpoint/2010/main" val="19198523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E4D7D1D-B126-4505-AE41-D4559EADEEF9}" type="datetimeFigureOut">
              <a:rPr lang="en-US" smtClean="0"/>
              <a:t>4/13/2017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34A2BB5-24F3-4701-A4E9-DE7FFE9C8164}" type="slidenum">
              <a:rPr lang="en-US" smtClean="0"/>
              <a:t>‹#›</a:t>
            </a:fld>
            <a:endParaRPr lang="en-US" dirty="0"/>
          </a:p>
        </p:txBody>
      </p:sp>
    </p:spTree>
    <p:extLst>
      <p:ext uri="{BB962C8B-B14F-4D97-AF65-F5344CB8AC3E}">
        <p14:creationId xmlns:p14="http://schemas.microsoft.com/office/powerpoint/2010/main" val="25187384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E4D7D1D-B126-4505-AE41-D4559EADEEF9}" type="datetimeFigureOut">
              <a:rPr lang="en-US" smtClean="0"/>
              <a:t>4/13/2017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34A2BB5-24F3-4701-A4E9-DE7FFE9C8164}" type="slidenum">
              <a:rPr lang="en-US" smtClean="0"/>
              <a:t>‹#›</a:t>
            </a:fld>
            <a:endParaRPr lang="en-US" dirty="0"/>
          </a:p>
        </p:txBody>
      </p:sp>
    </p:spTree>
    <p:extLst>
      <p:ext uri="{BB962C8B-B14F-4D97-AF65-F5344CB8AC3E}">
        <p14:creationId xmlns:p14="http://schemas.microsoft.com/office/powerpoint/2010/main" val="35158506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E4D7D1D-B126-4505-AE41-D4559EADEEF9}" type="datetimeFigureOut">
              <a:rPr lang="en-US" smtClean="0"/>
              <a:t>4/13/2017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34A2BB5-24F3-4701-A4E9-DE7FFE9C8164}" type="slidenum">
              <a:rPr lang="en-US" smtClean="0"/>
              <a:t>‹#›</a:t>
            </a:fld>
            <a:endParaRPr lang="en-US" dirty="0"/>
          </a:p>
        </p:txBody>
      </p:sp>
    </p:spTree>
    <p:extLst>
      <p:ext uri="{BB962C8B-B14F-4D97-AF65-F5344CB8AC3E}">
        <p14:creationId xmlns:p14="http://schemas.microsoft.com/office/powerpoint/2010/main" val="3302081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dirty="0"/>
              <a:t>April 1, 2017</a:t>
            </a:r>
          </a:p>
        </p:txBody>
      </p:sp>
      <p:sp>
        <p:nvSpPr>
          <p:cNvPr id="5" name="Footer Placeholder 4"/>
          <p:cNvSpPr>
            <a:spLocks noGrp="1"/>
          </p:cNvSpPr>
          <p:nvPr>
            <p:ph type="ftr" sz="quarter" idx="11"/>
          </p:nvPr>
        </p:nvSpPr>
        <p:spPr/>
        <p:txBody>
          <a:bodyPr/>
          <a:lstStyle/>
          <a:p>
            <a:r>
              <a:rPr lang="en-US" dirty="0"/>
              <a:t>Georgia Southern University</a:t>
            </a:r>
          </a:p>
        </p:txBody>
      </p:sp>
      <p:sp>
        <p:nvSpPr>
          <p:cNvPr id="6" name="Slide Number Placeholder 5"/>
          <p:cNvSpPr>
            <a:spLocks noGrp="1"/>
          </p:cNvSpPr>
          <p:nvPr>
            <p:ph type="sldNum" sz="quarter" idx="12"/>
          </p:nvPr>
        </p:nvSpPr>
        <p:spPr/>
        <p:txBody>
          <a:bodyPr/>
          <a:lstStyle/>
          <a:p>
            <a:fld id="{D74BDCBF-7803-4CDE-BFF5-712A07DB3F6B}" type="slidenum">
              <a:rPr lang="en-US" smtClean="0"/>
              <a:t>‹#›</a:t>
            </a:fld>
            <a:endParaRPr lang="en-US" dirty="0"/>
          </a:p>
        </p:txBody>
      </p:sp>
    </p:spTree>
    <p:extLst>
      <p:ext uri="{BB962C8B-B14F-4D97-AF65-F5344CB8AC3E}">
        <p14:creationId xmlns:p14="http://schemas.microsoft.com/office/powerpoint/2010/main" val="42171772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lvl1pPr>
          </a:lstStyle>
          <a:p>
            <a:r>
              <a:rPr lang="en-US" dirty="0"/>
              <a:t>April 1, 2017</a:t>
            </a:r>
          </a:p>
        </p:txBody>
      </p:sp>
      <p:sp>
        <p:nvSpPr>
          <p:cNvPr id="5" name="Footer Placeholder 4"/>
          <p:cNvSpPr>
            <a:spLocks noGrp="1"/>
          </p:cNvSpPr>
          <p:nvPr>
            <p:ph type="ftr" sz="quarter" idx="11"/>
          </p:nvPr>
        </p:nvSpPr>
        <p:spPr/>
        <p:txBody>
          <a:bodyPr/>
          <a:lstStyle/>
          <a:p>
            <a:r>
              <a:rPr lang="en-US" dirty="0"/>
              <a:t>Georgia Southern University</a:t>
            </a:r>
          </a:p>
        </p:txBody>
      </p:sp>
      <p:sp>
        <p:nvSpPr>
          <p:cNvPr id="6" name="Slide Number Placeholder 5"/>
          <p:cNvSpPr>
            <a:spLocks noGrp="1"/>
          </p:cNvSpPr>
          <p:nvPr>
            <p:ph type="sldNum" sz="quarter" idx="12"/>
          </p:nvPr>
        </p:nvSpPr>
        <p:spPr/>
        <p:txBody>
          <a:bodyPr/>
          <a:lstStyle/>
          <a:p>
            <a:fld id="{D74BDCBF-7803-4CDE-BFF5-712A07DB3F6B}" type="slidenum">
              <a:rPr lang="en-US" smtClean="0"/>
              <a:t>‹#›</a:t>
            </a:fld>
            <a:endParaRPr lang="en-US" dirty="0"/>
          </a:p>
        </p:txBody>
      </p:sp>
    </p:spTree>
    <p:extLst>
      <p:ext uri="{BB962C8B-B14F-4D97-AF65-F5344CB8AC3E}">
        <p14:creationId xmlns:p14="http://schemas.microsoft.com/office/powerpoint/2010/main" val="19613276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r>
              <a:rPr lang="en-US" dirty="0"/>
              <a:t>April 1, 2017</a:t>
            </a:r>
          </a:p>
        </p:txBody>
      </p:sp>
      <p:sp>
        <p:nvSpPr>
          <p:cNvPr id="6" name="Footer Placeholder 5"/>
          <p:cNvSpPr>
            <a:spLocks noGrp="1"/>
          </p:cNvSpPr>
          <p:nvPr>
            <p:ph type="ftr" sz="quarter" idx="11"/>
          </p:nvPr>
        </p:nvSpPr>
        <p:spPr/>
        <p:txBody>
          <a:bodyPr/>
          <a:lstStyle/>
          <a:p>
            <a:r>
              <a:rPr lang="en-US" dirty="0"/>
              <a:t>Georgia Southern University</a:t>
            </a:r>
          </a:p>
        </p:txBody>
      </p:sp>
      <p:sp>
        <p:nvSpPr>
          <p:cNvPr id="7" name="Slide Number Placeholder 6"/>
          <p:cNvSpPr>
            <a:spLocks noGrp="1"/>
          </p:cNvSpPr>
          <p:nvPr>
            <p:ph type="sldNum" sz="quarter" idx="12"/>
          </p:nvPr>
        </p:nvSpPr>
        <p:spPr/>
        <p:txBody>
          <a:bodyPr/>
          <a:lstStyle/>
          <a:p>
            <a:fld id="{D74BDCBF-7803-4CDE-BFF5-712A07DB3F6B}" type="slidenum">
              <a:rPr lang="en-US" smtClean="0"/>
              <a:t>‹#›</a:t>
            </a:fld>
            <a:endParaRPr lang="en-US" dirty="0"/>
          </a:p>
        </p:txBody>
      </p:sp>
    </p:spTree>
    <p:extLst>
      <p:ext uri="{BB962C8B-B14F-4D97-AF65-F5344CB8AC3E}">
        <p14:creationId xmlns:p14="http://schemas.microsoft.com/office/powerpoint/2010/main" val="12241202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r>
              <a:rPr lang="en-US" dirty="0"/>
              <a:t>April 1, 2017</a:t>
            </a:r>
          </a:p>
        </p:txBody>
      </p:sp>
      <p:sp>
        <p:nvSpPr>
          <p:cNvPr id="8" name="Footer Placeholder 7"/>
          <p:cNvSpPr>
            <a:spLocks noGrp="1"/>
          </p:cNvSpPr>
          <p:nvPr>
            <p:ph type="ftr" sz="quarter" idx="11"/>
          </p:nvPr>
        </p:nvSpPr>
        <p:spPr/>
        <p:txBody>
          <a:bodyPr/>
          <a:lstStyle/>
          <a:p>
            <a:r>
              <a:rPr lang="en-US" dirty="0"/>
              <a:t>Georgia Southern University</a:t>
            </a:r>
          </a:p>
        </p:txBody>
      </p:sp>
      <p:sp>
        <p:nvSpPr>
          <p:cNvPr id="9" name="Slide Number Placeholder 8"/>
          <p:cNvSpPr>
            <a:spLocks noGrp="1"/>
          </p:cNvSpPr>
          <p:nvPr>
            <p:ph type="sldNum" sz="quarter" idx="12"/>
          </p:nvPr>
        </p:nvSpPr>
        <p:spPr/>
        <p:txBody>
          <a:bodyPr/>
          <a:lstStyle/>
          <a:p>
            <a:fld id="{D74BDCBF-7803-4CDE-BFF5-712A07DB3F6B}" type="slidenum">
              <a:rPr lang="en-US" smtClean="0"/>
              <a:t>‹#›</a:t>
            </a:fld>
            <a:endParaRPr lang="en-US" dirty="0"/>
          </a:p>
        </p:txBody>
      </p:sp>
    </p:spTree>
    <p:extLst>
      <p:ext uri="{BB962C8B-B14F-4D97-AF65-F5344CB8AC3E}">
        <p14:creationId xmlns:p14="http://schemas.microsoft.com/office/powerpoint/2010/main" val="3510810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r>
              <a:rPr lang="en-US" dirty="0"/>
              <a:t>April 1, 2017</a:t>
            </a:r>
          </a:p>
        </p:txBody>
      </p:sp>
      <p:sp>
        <p:nvSpPr>
          <p:cNvPr id="4" name="Footer Placeholder 3"/>
          <p:cNvSpPr>
            <a:spLocks noGrp="1"/>
          </p:cNvSpPr>
          <p:nvPr>
            <p:ph type="ftr" sz="quarter" idx="11"/>
          </p:nvPr>
        </p:nvSpPr>
        <p:spPr/>
        <p:txBody>
          <a:bodyPr/>
          <a:lstStyle/>
          <a:p>
            <a:r>
              <a:rPr lang="en-US" dirty="0"/>
              <a:t>Georgia Southern University TMAE 7530</a:t>
            </a:r>
          </a:p>
        </p:txBody>
      </p:sp>
      <p:sp>
        <p:nvSpPr>
          <p:cNvPr id="5" name="Slide Number Placeholder 4"/>
          <p:cNvSpPr>
            <a:spLocks noGrp="1"/>
          </p:cNvSpPr>
          <p:nvPr>
            <p:ph type="sldNum" sz="quarter" idx="12"/>
          </p:nvPr>
        </p:nvSpPr>
        <p:spPr/>
        <p:txBody>
          <a:bodyPr/>
          <a:lstStyle/>
          <a:p>
            <a:fld id="{D74BDCBF-7803-4CDE-BFF5-712A07DB3F6B}" type="slidenum">
              <a:rPr lang="en-US" smtClean="0"/>
              <a:t>‹#›</a:t>
            </a:fld>
            <a:endParaRPr lang="en-US" dirty="0"/>
          </a:p>
        </p:txBody>
      </p:sp>
    </p:spTree>
    <p:extLst>
      <p:ext uri="{BB962C8B-B14F-4D97-AF65-F5344CB8AC3E}">
        <p14:creationId xmlns:p14="http://schemas.microsoft.com/office/powerpoint/2010/main" val="19366154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dirty="0"/>
              <a:t>April 1, 2017</a:t>
            </a:r>
          </a:p>
        </p:txBody>
      </p:sp>
      <p:sp>
        <p:nvSpPr>
          <p:cNvPr id="3" name="Footer Placeholder 2"/>
          <p:cNvSpPr>
            <a:spLocks noGrp="1"/>
          </p:cNvSpPr>
          <p:nvPr>
            <p:ph type="ftr" sz="quarter" idx="11"/>
          </p:nvPr>
        </p:nvSpPr>
        <p:spPr/>
        <p:txBody>
          <a:bodyPr/>
          <a:lstStyle/>
          <a:p>
            <a:r>
              <a:rPr lang="en-US" dirty="0"/>
              <a:t>Georgia Southern University</a:t>
            </a:r>
          </a:p>
        </p:txBody>
      </p:sp>
      <p:sp>
        <p:nvSpPr>
          <p:cNvPr id="4" name="Slide Number Placeholder 3"/>
          <p:cNvSpPr>
            <a:spLocks noGrp="1"/>
          </p:cNvSpPr>
          <p:nvPr>
            <p:ph type="sldNum" sz="quarter" idx="12"/>
          </p:nvPr>
        </p:nvSpPr>
        <p:spPr/>
        <p:txBody>
          <a:bodyPr/>
          <a:lstStyle/>
          <a:p>
            <a:fld id="{D74BDCBF-7803-4CDE-BFF5-712A07DB3F6B}" type="slidenum">
              <a:rPr lang="en-US" smtClean="0"/>
              <a:t>‹#›</a:t>
            </a:fld>
            <a:endParaRPr lang="en-US" dirty="0"/>
          </a:p>
        </p:txBody>
      </p:sp>
    </p:spTree>
    <p:extLst>
      <p:ext uri="{BB962C8B-B14F-4D97-AF65-F5344CB8AC3E}">
        <p14:creationId xmlns:p14="http://schemas.microsoft.com/office/powerpoint/2010/main" val="2487899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lvl1pPr>
              <a:defRPr/>
            </a:lvl1pPr>
          </a:lstStyle>
          <a:p>
            <a:r>
              <a:rPr lang="en-US" dirty="0"/>
              <a:t>April 1, 2017</a:t>
            </a:r>
          </a:p>
        </p:txBody>
      </p:sp>
      <p:sp>
        <p:nvSpPr>
          <p:cNvPr id="6" name="Footer Placeholder 5"/>
          <p:cNvSpPr>
            <a:spLocks noGrp="1"/>
          </p:cNvSpPr>
          <p:nvPr>
            <p:ph type="ftr" sz="quarter" idx="11"/>
          </p:nvPr>
        </p:nvSpPr>
        <p:spPr/>
        <p:txBody>
          <a:bodyPr/>
          <a:lstStyle/>
          <a:p>
            <a:r>
              <a:rPr lang="en-US" dirty="0"/>
              <a:t>Georgia Southern University</a:t>
            </a:r>
          </a:p>
        </p:txBody>
      </p:sp>
      <p:sp>
        <p:nvSpPr>
          <p:cNvPr id="7" name="Slide Number Placeholder 6"/>
          <p:cNvSpPr>
            <a:spLocks noGrp="1"/>
          </p:cNvSpPr>
          <p:nvPr>
            <p:ph type="sldNum" sz="quarter" idx="12"/>
          </p:nvPr>
        </p:nvSpPr>
        <p:spPr/>
        <p:txBody>
          <a:bodyPr/>
          <a:lstStyle/>
          <a:p>
            <a:fld id="{D74BDCBF-7803-4CDE-BFF5-712A07DB3F6B}" type="slidenum">
              <a:rPr lang="en-US" smtClean="0"/>
              <a:t>‹#›</a:t>
            </a:fld>
            <a:endParaRPr lang="en-US" dirty="0"/>
          </a:p>
        </p:txBody>
      </p:sp>
    </p:spTree>
    <p:extLst>
      <p:ext uri="{BB962C8B-B14F-4D97-AF65-F5344CB8AC3E}">
        <p14:creationId xmlns:p14="http://schemas.microsoft.com/office/powerpoint/2010/main" val="14220549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gi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1.gif"/><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sz="4400" dirty="0"/>
              <a:t>Effects of Density and Bathymetry on Salinity Transport in the Savannah River at the Saltwater/Freshwater Interface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a:t>April 1, 2017</a:t>
            </a: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Georgia Southern University</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1</a:t>
            </a:r>
          </a:p>
        </p:txBody>
      </p:sp>
      <p:pic>
        <p:nvPicPr>
          <p:cNvPr id="7" name="Picture 6"/>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0" y="-1"/>
            <a:ext cx="1770611" cy="687477"/>
          </a:xfrm>
          <a:prstGeom prst="rect">
            <a:avLst/>
          </a:prstGeom>
        </p:spPr>
      </p:pic>
    </p:spTree>
    <p:extLst>
      <p:ext uri="{BB962C8B-B14F-4D97-AF65-F5344CB8AC3E}">
        <p14:creationId xmlns:p14="http://schemas.microsoft.com/office/powerpoint/2010/main" val="4005186370"/>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hdr="0"/>
  <p:txStyles>
    <p:titleStyle>
      <a:lvl1pPr algn="ctr" defTabSz="914400" rtl="0" eaLnBrk="1" latinLnBrk="0" hangingPunct="1">
        <a:lnSpc>
          <a:spcPct val="90000"/>
        </a:lnSpc>
        <a:spcBef>
          <a:spcPct val="0"/>
        </a:spcBef>
        <a:buNone/>
        <a:defRPr sz="3600" kern="1200"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sz="4400" dirty="0"/>
              <a:t>Effects of Density and Bathymetry on Salinity Transport in the Savannah River at the Saltwater/Freshwater Interface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4D7D1D-B126-4505-AE41-D4559EADEEF9}" type="datetimeFigureOut">
              <a:rPr lang="en-US" smtClean="0"/>
              <a:t>4/13/2017</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Georgia Southern University</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4A2BB5-24F3-4701-A4E9-DE7FFE9C8164}" type="slidenum">
              <a:rPr lang="en-US" smtClean="0"/>
              <a:t>‹#›</a:t>
            </a:fld>
            <a:endParaRPr lang="en-US" dirty="0"/>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1"/>
            <a:ext cx="1770611" cy="687477"/>
          </a:xfrm>
          <a:prstGeom prst="rect">
            <a:avLst/>
          </a:prstGeom>
        </p:spPr>
      </p:pic>
    </p:spTree>
    <p:extLst>
      <p:ext uri="{BB962C8B-B14F-4D97-AF65-F5344CB8AC3E}">
        <p14:creationId xmlns:p14="http://schemas.microsoft.com/office/powerpoint/2010/main" val="426997826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www.savannah.com/beaches/tides/fort-pulaski/" TargetMode="External"/><Relationship Id="rId2" Type="http://schemas.openxmlformats.org/officeDocument/2006/relationships/hyperlink" Target="http://eds.b.ebscohost.com.libez.lib.georgiasouthern.edu/eds/pdfviewer/pdfviewer?vid=2&amp;sid=884e3cb3-c2ac-4eaa-ad3a-926a892e580e@sessionmgr107&amp;hid-127"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hyperlink" Target="http://www.wtvm.com/story/17387223/sidebar-savannah-harbor-expansion-project" TargetMode="External"/><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gif"/><Relationship Id="rId1" Type="http://schemas.openxmlformats.org/officeDocument/2006/relationships/slideLayout" Target="../slideLayouts/slideLayout5.xml"/><Relationship Id="rId5" Type="http://schemas.openxmlformats.org/officeDocument/2006/relationships/image" Target="../media/image11.gif"/><Relationship Id="rId4" Type="http://schemas.openxmlformats.org/officeDocument/2006/relationships/image" Target="../media/image10.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4400" dirty="0"/>
              <a:t>Effects of Density and Bathymetry on Salinity Transport in the Savannah Estuary: Port Wentworth to I-95</a:t>
            </a:r>
          </a:p>
        </p:txBody>
      </p:sp>
      <p:sp>
        <p:nvSpPr>
          <p:cNvPr id="3" name="Subtitle 2"/>
          <p:cNvSpPr>
            <a:spLocks noGrp="1"/>
          </p:cNvSpPr>
          <p:nvPr>
            <p:ph type="subTitle" idx="1"/>
          </p:nvPr>
        </p:nvSpPr>
        <p:spPr/>
        <p:txBody>
          <a:bodyPr>
            <a:normAutofit fontScale="40000" lnSpcReduction="20000"/>
          </a:bodyPr>
          <a:lstStyle/>
          <a:p>
            <a:r>
              <a:rPr lang="en-US" dirty="0"/>
              <a:t>Author: Bryan N. Riggs</a:t>
            </a:r>
          </a:p>
          <a:p>
            <a:r>
              <a:rPr lang="en-US" dirty="0"/>
              <a:t>B.A., History, Eastern Kentucky University, 2007</a:t>
            </a:r>
          </a:p>
          <a:p>
            <a:r>
              <a:rPr lang="en-US" dirty="0"/>
              <a:t>M.S., Geological Engineering, Missouri University of Science and Technology, 2013</a:t>
            </a:r>
          </a:p>
          <a:p>
            <a:r>
              <a:rPr lang="en-US" dirty="0"/>
              <a:t>Co-Author: Dr. Francisco Cubas</a:t>
            </a:r>
          </a:p>
          <a:p>
            <a:r>
              <a:rPr lang="en-US" dirty="0"/>
              <a:t>Associate Professor, Georgia Southern University, </a:t>
            </a:r>
          </a:p>
          <a:p>
            <a:r>
              <a:rPr lang="en-US" dirty="0"/>
              <a:t>Civil Engineering</a:t>
            </a:r>
          </a:p>
          <a:p>
            <a:r>
              <a:rPr lang="en-US" dirty="0"/>
              <a:t>April 7, 2017</a:t>
            </a:r>
          </a:p>
        </p:txBody>
      </p:sp>
    </p:spTree>
    <p:extLst>
      <p:ext uri="{BB962C8B-B14F-4D97-AF65-F5344CB8AC3E}">
        <p14:creationId xmlns:p14="http://schemas.microsoft.com/office/powerpoint/2010/main" val="19392108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Problem Statement</a:t>
            </a:r>
          </a:p>
        </p:txBody>
      </p:sp>
      <p:sp>
        <p:nvSpPr>
          <p:cNvPr id="8" name="Content Placeholder 7"/>
          <p:cNvSpPr>
            <a:spLocks noGrp="1"/>
          </p:cNvSpPr>
          <p:nvPr>
            <p:ph idx="1"/>
          </p:nvPr>
        </p:nvSpPr>
        <p:spPr/>
        <p:txBody>
          <a:bodyPr/>
          <a:lstStyle/>
          <a:p>
            <a:r>
              <a:rPr lang="en-US" dirty="0"/>
              <a:t>Increased volume of salt water threatens the raw water intake at Abercorn Creek</a:t>
            </a:r>
          </a:p>
          <a:p>
            <a:r>
              <a:rPr lang="en-US" dirty="0"/>
              <a:t>However, salinity levels at I-95 remain near constant</a:t>
            </a:r>
          </a:p>
          <a:p>
            <a:r>
              <a:rPr lang="en-US" dirty="0"/>
              <a:t>Salinity levels in the downstream estuary vary with tides</a:t>
            </a:r>
          </a:p>
          <a:p>
            <a:r>
              <a:rPr lang="en-US" dirty="0"/>
              <a:t>Therefore something is preventing the advection of salinity further north to I-95</a:t>
            </a:r>
          </a:p>
        </p:txBody>
      </p:sp>
      <p:sp>
        <p:nvSpPr>
          <p:cNvPr id="5" name="Date Placeholder 4"/>
          <p:cNvSpPr>
            <a:spLocks noGrp="1"/>
          </p:cNvSpPr>
          <p:nvPr>
            <p:ph type="dt" sz="half" idx="10"/>
          </p:nvPr>
        </p:nvSpPr>
        <p:spPr/>
        <p:txBody>
          <a:bodyPr/>
          <a:lstStyle/>
          <a:p>
            <a:r>
              <a:rPr lang="en-US" dirty="0"/>
              <a:t>April 1, 2017</a:t>
            </a:r>
          </a:p>
        </p:txBody>
      </p:sp>
      <p:sp>
        <p:nvSpPr>
          <p:cNvPr id="6" name="Footer Placeholder 5"/>
          <p:cNvSpPr>
            <a:spLocks noGrp="1"/>
          </p:cNvSpPr>
          <p:nvPr>
            <p:ph type="ftr" sz="quarter" idx="11"/>
          </p:nvPr>
        </p:nvSpPr>
        <p:spPr/>
        <p:txBody>
          <a:bodyPr/>
          <a:lstStyle/>
          <a:p>
            <a:r>
              <a:rPr lang="en-US" dirty="0"/>
              <a:t>Georgia Southern University</a:t>
            </a:r>
          </a:p>
        </p:txBody>
      </p:sp>
      <p:sp>
        <p:nvSpPr>
          <p:cNvPr id="7" name="Slide Number Placeholder 6"/>
          <p:cNvSpPr>
            <a:spLocks noGrp="1"/>
          </p:cNvSpPr>
          <p:nvPr>
            <p:ph type="sldNum" sz="quarter" idx="12"/>
          </p:nvPr>
        </p:nvSpPr>
        <p:spPr/>
        <p:txBody>
          <a:bodyPr/>
          <a:lstStyle/>
          <a:p>
            <a:fld id="{D74BDCBF-7803-4CDE-BFF5-712A07DB3F6B}" type="slidenum">
              <a:rPr lang="en-US" smtClean="0"/>
              <a:t>10</a:t>
            </a:fld>
            <a:endParaRPr lang="en-US" dirty="0"/>
          </a:p>
        </p:txBody>
      </p:sp>
    </p:spTree>
    <p:extLst>
      <p:ext uri="{BB962C8B-B14F-4D97-AF65-F5344CB8AC3E}">
        <p14:creationId xmlns:p14="http://schemas.microsoft.com/office/powerpoint/2010/main" val="2735534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Criteria for Success</a:t>
            </a:r>
          </a:p>
        </p:txBody>
      </p:sp>
      <p:sp>
        <p:nvSpPr>
          <p:cNvPr id="3" name="Content Placeholder 2"/>
          <p:cNvSpPr>
            <a:spLocks noGrp="1"/>
          </p:cNvSpPr>
          <p:nvPr>
            <p:ph idx="1"/>
          </p:nvPr>
        </p:nvSpPr>
        <p:spPr/>
        <p:txBody>
          <a:bodyPr/>
          <a:lstStyle/>
          <a:p>
            <a:r>
              <a:rPr lang="en-US" dirty="0"/>
              <a:t>This study is successful if:</a:t>
            </a:r>
          </a:p>
          <a:p>
            <a:pPr lvl="1"/>
            <a:r>
              <a:rPr lang="en-US" dirty="0"/>
              <a:t>A channel 3’-5’ deeper than ambient channel depth is located</a:t>
            </a:r>
          </a:p>
          <a:p>
            <a:pPr lvl="1"/>
            <a:r>
              <a:rPr lang="en-US" dirty="0"/>
              <a:t>Salinity downstream of the channel has salinity levels .25 ppt higher at the bottom than at the top (partially mixed estuary)</a:t>
            </a:r>
          </a:p>
          <a:p>
            <a:pPr lvl="1"/>
            <a:r>
              <a:rPr lang="en-US" dirty="0"/>
              <a:t>Salinity in the upstream portion has uniform levels (&gt;.1 ppt) from surface to bottom (well mixed estuary)</a:t>
            </a:r>
          </a:p>
        </p:txBody>
      </p:sp>
      <p:sp>
        <p:nvSpPr>
          <p:cNvPr id="4" name="Date Placeholder 3"/>
          <p:cNvSpPr>
            <a:spLocks noGrp="1"/>
          </p:cNvSpPr>
          <p:nvPr>
            <p:ph type="dt" sz="half" idx="10"/>
          </p:nvPr>
        </p:nvSpPr>
        <p:spPr/>
        <p:txBody>
          <a:bodyPr/>
          <a:lstStyle/>
          <a:p>
            <a:r>
              <a:rPr lang="en-US" dirty="0"/>
              <a:t>April 1, 2017</a:t>
            </a:r>
          </a:p>
        </p:txBody>
      </p:sp>
      <p:sp>
        <p:nvSpPr>
          <p:cNvPr id="5" name="Footer Placeholder 4"/>
          <p:cNvSpPr>
            <a:spLocks noGrp="1"/>
          </p:cNvSpPr>
          <p:nvPr>
            <p:ph type="ftr" sz="quarter" idx="11"/>
          </p:nvPr>
        </p:nvSpPr>
        <p:spPr/>
        <p:txBody>
          <a:bodyPr/>
          <a:lstStyle/>
          <a:p>
            <a:r>
              <a:rPr lang="en-US" dirty="0"/>
              <a:t>Georgia Southern University</a:t>
            </a:r>
          </a:p>
        </p:txBody>
      </p:sp>
      <p:sp>
        <p:nvSpPr>
          <p:cNvPr id="6" name="Slide Number Placeholder 5"/>
          <p:cNvSpPr>
            <a:spLocks noGrp="1"/>
          </p:cNvSpPr>
          <p:nvPr>
            <p:ph type="sldNum" sz="quarter" idx="12"/>
          </p:nvPr>
        </p:nvSpPr>
        <p:spPr/>
        <p:txBody>
          <a:bodyPr/>
          <a:lstStyle/>
          <a:p>
            <a:fld id="{D74BDCBF-7803-4CDE-BFF5-712A07DB3F6B}" type="slidenum">
              <a:rPr lang="en-US" smtClean="0"/>
              <a:t>11</a:t>
            </a:fld>
            <a:endParaRPr lang="en-US" dirty="0"/>
          </a:p>
        </p:txBody>
      </p:sp>
    </p:spTree>
    <p:extLst>
      <p:ext uri="{BB962C8B-B14F-4D97-AF65-F5344CB8AC3E}">
        <p14:creationId xmlns:p14="http://schemas.microsoft.com/office/powerpoint/2010/main" val="38654691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Methodology Overview</a:t>
            </a:r>
          </a:p>
        </p:txBody>
      </p:sp>
      <p:sp>
        <p:nvSpPr>
          <p:cNvPr id="3" name="Content Placeholder 2"/>
          <p:cNvSpPr>
            <a:spLocks noGrp="1"/>
          </p:cNvSpPr>
          <p:nvPr>
            <p:ph idx="1"/>
          </p:nvPr>
        </p:nvSpPr>
        <p:spPr/>
        <p:txBody>
          <a:bodyPr/>
          <a:lstStyle/>
          <a:p>
            <a:r>
              <a:rPr lang="en-US" dirty="0"/>
              <a:t>This study will be conducted in two parts:</a:t>
            </a:r>
          </a:p>
          <a:p>
            <a:pPr marL="457200" lvl="1" indent="0">
              <a:buNone/>
            </a:pPr>
            <a:r>
              <a:rPr lang="en-US" dirty="0"/>
              <a:t>1)	Data collection from stationary USGS gauging stations along the Savannah Estuary from Ft. Pulaski up to I-95</a:t>
            </a:r>
          </a:p>
          <a:p>
            <a:pPr marL="457200" lvl="1" indent="0">
              <a:buNone/>
            </a:pPr>
            <a:r>
              <a:rPr lang="en-US" dirty="0"/>
              <a:t>2) Field study of the area between Port Wentworth and I-95 to collect data on depth, temperature, and density</a:t>
            </a:r>
          </a:p>
        </p:txBody>
      </p:sp>
      <p:sp>
        <p:nvSpPr>
          <p:cNvPr id="4" name="Date Placeholder 3"/>
          <p:cNvSpPr>
            <a:spLocks noGrp="1"/>
          </p:cNvSpPr>
          <p:nvPr>
            <p:ph type="dt" sz="half" idx="10"/>
          </p:nvPr>
        </p:nvSpPr>
        <p:spPr/>
        <p:txBody>
          <a:bodyPr/>
          <a:lstStyle/>
          <a:p>
            <a:r>
              <a:rPr lang="en-US" dirty="0"/>
              <a:t>April 1, 2017</a:t>
            </a:r>
          </a:p>
        </p:txBody>
      </p:sp>
      <p:sp>
        <p:nvSpPr>
          <p:cNvPr id="5" name="Footer Placeholder 4"/>
          <p:cNvSpPr>
            <a:spLocks noGrp="1"/>
          </p:cNvSpPr>
          <p:nvPr>
            <p:ph type="ftr" sz="quarter" idx="11"/>
          </p:nvPr>
        </p:nvSpPr>
        <p:spPr/>
        <p:txBody>
          <a:bodyPr/>
          <a:lstStyle/>
          <a:p>
            <a:r>
              <a:rPr lang="en-US" dirty="0"/>
              <a:t>Georgia Southern University</a:t>
            </a:r>
          </a:p>
        </p:txBody>
      </p:sp>
      <p:sp>
        <p:nvSpPr>
          <p:cNvPr id="6" name="Slide Number Placeholder 5"/>
          <p:cNvSpPr>
            <a:spLocks noGrp="1"/>
          </p:cNvSpPr>
          <p:nvPr>
            <p:ph type="sldNum" sz="quarter" idx="12"/>
          </p:nvPr>
        </p:nvSpPr>
        <p:spPr/>
        <p:txBody>
          <a:bodyPr/>
          <a:lstStyle/>
          <a:p>
            <a:fld id="{D74BDCBF-7803-4CDE-BFF5-712A07DB3F6B}" type="slidenum">
              <a:rPr lang="en-US" smtClean="0"/>
              <a:t>12</a:t>
            </a:fld>
            <a:endParaRPr lang="en-US" dirty="0"/>
          </a:p>
        </p:txBody>
      </p:sp>
    </p:spTree>
    <p:extLst>
      <p:ext uri="{BB962C8B-B14F-4D97-AF65-F5344CB8AC3E}">
        <p14:creationId xmlns:p14="http://schemas.microsoft.com/office/powerpoint/2010/main" val="42168617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en-US" dirty="0"/>
              <a:t>April 1, 2017</a:t>
            </a:r>
          </a:p>
        </p:txBody>
      </p:sp>
      <p:sp>
        <p:nvSpPr>
          <p:cNvPr id="6" name="Footer Placeholder 5"/>
          <p:cNvSpPr>
            <a:spLocks noGrp="1"/>
          </p:cNvSpPr>
          <p:nvPr>
            <p:ph type="ftr" sz="quarter" idx="11"/>
          </p:nvPr>
        </p:nvSpPr>
        <p:spPr/>
        <p:txBody>
          <a:bodyPr/>
          <a:lstStyle/>
          <a:p>
            <a:r>
              <a:rPr lang="en-US" dirty="0"/>
              <a:t>Georgia Southern University</a:t>
            </a:r>
          </a:p>
        </p:txBody>
      </p:sp>
      <p:sp>
        <p:nvSpPr>
          <p:cNvPr id="7" name="Slide Number Placeholder 6"/>
          <p:cNvSpPr>
            <a:spLocks noGrp="1"/>
          </p:cNvSpPr>
          <p:nvPr>
            <p:ph type="sldNum" sz="quarter" idx="12"/>
          </p:nvPr>
        </p:nvSpPr>
        <p:spPr/>
        <p:txBody>
          <a:bodyPr/>
          <a:lstStyle/>
          <a:p>
            <a:fld id="{D74BDCBF-7803-4CDE-BFF5-712A07DB3F6B}" type="slidenum">
              <a:rPr lang="en-US" smtClean="0"/>
              <a:t>13</a:t>
            </a:fld>
            <a:endParaRPr lang="en-US" dirty="0"/>
          </a:p>
        </p:txBody>
      </p:sp>
      <p:sp>
        <p:nvSpPr>
          <p:cNvPr id="8" name="Title 1"/>
          <p:cNvSpPr txBox="1">
            <a:spLocks/>
          </p:cNvSpPr>
          <p:nvPr/>
        </p:nvSpPr>
        <p:spPr>
          <a:xfrm>
            <a:off x="838200" y="298279"/>
            <a:ext cx="10515600" cy="1325563"/>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baseline="0">
                <a:solidFill>
                  <a:schemeClr val="tx1"/>
                </a:solidFill>
                <a:latin typeface="+mj-lt"/>
                <a:ea typeface="+mj-ea"/>
                <a:cs typeface="+mj-cs"/>
              </a:defRPr>
            </a:lvl1pPr>
          </a:lstStyle>
          <a:p>
            <a:r>
              <a:rPr lang="en-US" dirty="0"/>
              <a:t>Methodology: USGS Gauging Station Study</a:t>
            </a:r>
          </a:p>
        </p:txBody>
      </p:sp>
      <p:sp>
        <p:nvSpPr>
          <p:cNvPr id="9" name="Content Placeholder 2"/>
          <p:cNvSpPr txBox="1">
            <a:spLocks/>
          </p:cNvSpPr>
          <p:nvPr/>
        </p:nvSpPr>
        <p:spPr>
          <a:xfrm>
            <a:off x="821788" y="1389857"/>
            <a:ext cx="2150012" cy="462200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110 days of data will be collected from USGS gauging stations</a:t>
            </a:r>
          </a:p>
          <a:p>
            <a:pPr lvl="1"/>
            <a:r>
              <a:rPr lang="en-US" dirty="0"/>
              <a:t>Data collected will include tide data, salinity, and discharge</a:t>
            </a:r>
          </a:p>
          <a:p>
            <a:pPr lvl="1"/>
            <a:r>
              <a:rPr lang="en-US" dirty="0"/>
              <a:t>Mean high tide data will be collected to see how salinity decreases through the estuary</a:t>
            </a:r>
          </a:p>
          <a:p>
            <a:pPr lvl="1"/>
            <a:r>
              <a:rPr lang="en-US" dirty="0"/>
              <a:t>Table 1 is the list of USGS Gauging Stations</a:t>
            </a:r>
          </a:p>
          <a:p>
            <a:r>
              <a:rPr lang="en-US" dirty="0"/>
              <a:t>Analysis of Bathymetry data</a:t>
            </a:r>
          </a:p>
          <a:p>
            <a:pPr lvl="1"/>
            <a:r>
              <a:rPr lang="en-US" dirty="0"/>
              <a:t>Soundings collected by USACE in the 2014 hydro-survey will be mapped in ARC-GIS</a:t>
            </a:r>
          </a:p>
          <a:p>
            <a:pPr lvl="1"/>
            <a:endParaRPr lang="en-US" dirty="0"/>
          </a:p>
        </p:txBody>
      </p:sp>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1800" y="1389857"/>
            <a:ext cx="9029682" cy="4629943"/>
          </a:xfrm>
          <a:prstGeom prst="rect">
            <a:avLst/>
          </a:prstGeom>
        </p:spPr>
      </p:pic>
      <p:sp>
        <p:nvSpPr>
          <p:cNvPr id="20" name="TextBox 19"/>
          <p:cNvSpPr txBox="1"/>
          <p:nvPr/>
        </p:nvSpPr>
        <p:spPr>
          <a:xfrm>
            <a:off x="2971800" y="6011863"/>
            <a:ext cx="9029682" cy="430887"/>
          </a:xfrm>
          <a:prstGeom prst="rect">
            <a:avLst/>
          </a:prstGeom>
          <a:noFill/>
        </p:spPr>
        <p:txBody>
          <a:bodyPr wrap="square" rtlCol="0">
            <a:spAutoFit/>
          </a:bodyPr>
          <a:lstStyle/>
          <a:p>
            <a:r>
              <a:rPr lang="en-US" sz="1100" dirty="0"/>
              <a:t>Figure 13 is a map of the data collection study area.  The callout boxes name the location of the USGS gauging stations data was collected from.  Map data taken from USACE REDI.</a:t>
            </a:r>
          </a:p>
        </p:txBody>
      </p:sp>
    </p:spTree>
    <p:extLst>
      <p:ext uri="{BB962C8B-B14F-4D97-AF65-F5344CB8AC3E}">
        <p14:creationId xmlns:p14="http://schemas.microsoft.com/office/powerpoint/2010/main" val="25868216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en-US" dirty="0"/>
              <a:t>April 1, 2017</a:t>
            </a:r>
          </a:p>
        </p:txBody>
      </p:sp>
      <p:sp>
        <p:nvSpPr>
          <p:cNvPr id="6" name="Footer Placeholder 5"/>
          <p:cNvSpPr>
            <a:spLocks noGrp="1"/>
          </p:cNvSpPr>
          <p:nvPr>
            <p:ph type="ftr" sz="quarter" idx="11"/>
          </p:nvPr>
        </p:nvSpPr>
        <p:spPr/>
        <p:txBody>
          <a:bodyPr/>
          <a:lstStyle/>
          <a:p>
            <a:r>
              <a:rPr lang="en-US" dirty="0"/>
              <a:t>Georgia Southern University</a:t>
            </a:r>
          </a:p>
        </p:txBody>
      </p:sp>
      <p:sp>
        <p:nvSpPr>
          <p:cNvPr id="7" name="Slide Number Placeholder 6"/>
          <p:cNvSpPr>
            <a:spLocks noGrp="1"/>
          </p:cNvSpPr>
          <p:nvPr>
            <p:ph type="sldNum" sz="quarter" idx="12"/>
          </p:nvPr>
        </p:nvSpPr>
        <p:spPr/>
        <p:txBody>
          <a:bodyPr/>
          <a:lstStyle/>
          <a:p>
            <a:fld id="{D74BDCBF-7803-4CDE-BFF5-712A07DB3F6B}" type="slidenum">
              <a:rPr lang="en-US" smtClean="0"/>
              <a:t>14</a:t>
            </a:fld>
            <a:endParaRPr lang="en-US" dirty="0"/>
          </a:p>
        </p:txBody>
      </p:sp>
      <p:sp>
        <p:nvSpPr>
          <p:cNvPr id="8" name="Title 1"/>
          <p:cNvSpPr txBox="1">
            <a:spLocks/>
          </p:cNvSpPr>
          <p:nvPr/>
        </p:nvSpPr>
        <p:spPr>
          <a:xfrm>
            <a:off x="838200" y="365125"/>
            <a:ext cx="10515600" cy="1325563"/>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baseline="0">
                <a:solidFill>
                  <a:schemeClr val="tx1"/>
                </a:solidFill>
                <a:latin typeface="+mj-lt"/>
                <a:ea typeface="+mj-ea"/>
                <a:cs typeface="+mj-cs"/>
              </a:defRPr>
            </a:lvl1pPr>
          </a:lstStyle>
          <a:p>
            <a:r>
              <a:rPr lang="en-US" dirty="0"/>
              <a:t>Methodology: Field Study</a:t>
            </a:r>
          </a:p>
        </p:txBody>
      </p:sp>
      <p:sp>
        <p:nvSpPr>
          <p:cNvPr id="9" name="Content Placeholder 2"/>
          <p:cNvSpPr txBox="1">
            <a:spLocks/>
          </p:cNvSpPr>
          <p:nvPr/>
        </p:nvSpPr>
        <p:spPr>
          <a:xfrm>
            <a:off x="609600" y="1371600"/>
            <a:ext cx="5181600"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Seven waypoints investigated</a:t>
            </a:r>
          </a:p>
          <a:p>
            <a:r>
              <a:rPr lang="en-US" dirty="0"/>
              <a:t>Raw USACE data highlights varied geometries</a:t>
            </a:r>
          </a:p>
          <a:p>
            <a:r>
              <a:rPr lang="en-US" dirty="0"/>
              <a:t>Data included temperature (c), salinity (µS/cm), and depth (ft)</a:t>
            </a:r>
          </a:p>
          <a:p>
            <a:r>
              <a:rPr lang="en-US" dirty="0"/>
              <a:t>Samples taken at 2’, 4’, and then 4’ increments</a:t>
            </a:r>
          </a:p>
          <a:p>
            <a:r>
              <a:rPr lang="en-US" dirty="0"/>
              <a:t>Experiment will target 1 low tide, 1 mid tide, and 2 high tide events</a:t>
            </a:r>
          </a:p>
          <a:p>
            <a:pPr lvl="1"/>
            <a:endParaRPr lang="en-US" dirty="0"/>
          </a:p>
        </p:txBody>
      </p:sp>
      <p:sp>
        <p:nvSpPr>
          <p:cNvPr id="20" name="TextBox 19"/>
          <p:cNvSpPr txBox="1"/>
          <p:nvPr/>
        </p:nvSpPr>
        <p:spPr>
          <a:xfrm>
            <a:off x="5867400" y="5786101"/>
            <a:ext cx="6134082" cy="261610"/>
          </a:xfrm>
          <a:prstGeom prst="rect">
            <a:avLst/>
          </a:prstGeom>
          <a:noFill/>
        </p:spPr>
        <p:txBody>
          <a:bodyPr wrap="square" rtlCol="0">
            <a:spAutoFit/>
          </a:bodyPr>
          <a:lstStyle/>
          <a:p>
            <a:r>
              <a:rPr lang="en-US" sz="1100" dirty="0"/>
              <a:t>Figure 14 is a google maps image of the study area showing the 7 selected waypoints (WP’s).</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00800" y="1559929"/>
            <a:ext cx="4800600" cy="3974680"/>
          </a:xfrm>
          <a:prstGeom prst="rect">
            <a:avLst/>
          </a:prstGeom>
        </p:spPr>
      </p:pic>
    </p:spTree>
    <p:extLst>
      <p:ext uri="{BB962C8B-B14F-4D97-AF65-F5344CB8AC3E}">
        <p14:creationId xmlns:p14="http://schemas.microsoft.com/office/powerpoint/2010/main" val="11205298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dirty="0"/>
              <a:t>April 1, 2017</a:t>
            </a:r>
          </a:p>
        </p:txBody>
      </p:sp>
      <p:sp>
        <p:nvSpPr>
          <p:cNvPr id="5" name="Footer Placeholder 4"/>
          <p:cNvSpPr>
            <a:spLocks noGrp="1"/>
          </p:cNvSpPr>
          <p:nvPr>
            <p:ph type="ftr" sz="quarter" idx="11"/>
          </p:nvPr>
        </p:nvSpPr>
        <p:spPr/>
        <p:txBody>
          <a:bodyPr/>
          <a:lstStyle/>
          <a:p>
            <a:r>
              <a:rPr lang="en-US" dirty="0"/>
              <a:t>Georgia Southern University</a:t>
            </a:r>
          </a:p>
        </p:txBody>
      </p:sp>
      <p:sp>
        <p:nvSpPr>
          <p:cNvPr id="6" name="Slide Number Placeholder 5"/>
          <p:cNvSpPr>
            <a:spLocks noGrp="1"/>
          </p:cNvSpPr>
          <p:nvPr>
            <p:ph type="sldNum" sz="quarter" idx="12"/>
          </p:nvPr>
        </p:nvSpPr>
        <p:spPr/>
        <p:txBody>
          <a:bodyPr/>
          <a:lstStyle/>
          <a:p>
            <a:fld id="{D74BDCBF-7803-4CDE-BFF5-712A07DB3F6B}" type="slidenum">
              <a:rPr lang="en-US" smtClean="0"/>
              <a:t>15</a:t>
            </a:fld>
            <a:endParaRPr lang="en-US" dirty="0"/>
          </a:p>
        </p:txBody>
      </p:sp>
      <p:sp>
        <p:nvSpPr>
          <p:cNvPr id="7" name="Title 1"/>
          <p:cNvSpPr>
            <a:spLocks noGrp="1"/>
          </p:cNvSpPr>
          <p:nvPr>
            <p:ph type="title"/>
          </p:nvPr>
        </p:nvSpPr>
        <p:spPr>
          <a:xfrm>
            <a:off x="838200" y="304800"/>
            <a:ext cx="10515600" cy="1325563"/>
          </a:xfrm>
        </p:spPr>
        <p:txBody>
          <a:bodyPr/>
          <a:lstStyle/>
          <a:p>
            <a:r>
              <a:rPr lang="en-US" dirty="0"/>
              <a:t>Results: USGS Gauging Station Study:</a:t>
            </a:r>
            <a:br>
              <a:rPr lang="en-US" dirty="0"/>
            </a:br>
            <a:r>
              <a:rPr lang="en-US" dirty="0"/>
              <a:t>110 Day Trend AUG-DEC 2016</a:t>
            </a:r>
          </a:p>
        </p:txBody>
      </p:sp>
      <p:sp>
        <p:nvSpPr>
          <p:cNvPr id="8" name="TextBox 7"/>
          <p:cNvSpPr txBox="1"/>
          <p:nvPr/>
        </p:nvSpPr>
        <p:spPr>
          <a:xfrm>
            <a:off x="233161" y="1143000"/>
            <a:ext cx="2668697" cy="5170646"/>
          </a:xfrm>
          <a:prstGeom prst="rect">
            <a:avLst/>
          </a:prstGeom>
          <a:noFill/>
        </p:spPr>
        <p:txBody>
          <a:bodyPr wrap="square" rtlCol="0">
            <a:spAutoFit/>
          </a:bodyPr>
          <a:lstStyle/>
          <a:p>
            <a:pPr marL="285750" indent="-285750">
              <a:buFont typeface="Arial" panose="020B0604020202020204" pitchFamily="34" charset="0"/>
              <a:buChar char="•"/>
            </a:pPr>
            <a:r>
              <a:rPr lang="en-US" sz="1200" dirty="0"/>
              <a:t>The figure reads from left-to-right and is the high tide data from the USGS Gauging Station study.  All data was collected during high tide</a:t>
            </a:r>
          </a:p>
          <a:p>
            <a:pPr marL="285750" indent="-285750">
              <a:buFont typeface="Arial" panose="020B0604020202020204" pitchFamily="34" charset="0"/>
              <a:buChar char="•"/>
            </a:pPr>
            <a:endParaRPr lang="en-US" sz="1200" dirty="0"/>
          </a:p>
          <a:p>
            <a:pPr marL="285750" indent="-285750">
              <a:buFont typeface="Arial" panose="020B0604020202020204" pitchFamily="34" charset="0"/>
              <a:buChar char="•"/>
            </a:pPr>
            <a:r>
              <a:rPr lang="en-US" sz="1200" dirty="0"/>
              <a:t>Salinity levels in the lower estuary remained two orders of magnitude above salinity levels at I-95.  The data is presented in a logarithmic scale to show the disparity in salinity levels measured in µS/cm</a:t>
            </a:r>
          </a:p>
          <a:p>
            <a:endParaRPr lang="en-US" sz="1200" dirty="0"/>
          </a:p>
          <a:p>
            <a:pPr marL="285750" indent="-285750">
              <a:buFont typeface="Arial" panose="020B0604020202020204" pitchFamily="34" charset="0"/>
              <a:buChar char="•"/>
            </a:pPr>
            <a:r>
              <a:rPr lang="en-US" sz="1200" dirty="0"/>
              <a:t>The drastic drop in salinity from 7-9 October was due to post-Hurricane Matthew runoff and increased freshwater flow from further up river. </a:t>
            </a:r>
          </a:p>
          <a:p>
            <a:pPr marL="285750" indent="-285750">
              <a:buFont typeface="Arial" panose="020B0604020202020204" pitchFamily="34" charset="0"/>
              <a:buChar char="•"/>
            </a:pPr>
            <a:endParaRPr lang="en-US" sz="1200" dirty="0"/>
          </a:p>
          <a:p>
            <a:pPr marL="285750" indent="-285750">
              <a:buFont typeface="Arial" panose="020B0604020202020204" pitchFamily="34" charset="0"/>
              <a:buChar char="•"/>
            </a:pPr>
            <a:r>
              <a:rPr lang="en-US" sz="1200" dirty="0"/>
              <a:t>The spike in salinity at I-95 (blue area on bottom ) was due to low flow periods from further north in the watershed</a:t>
            </a:r>
          </a:p>
          <a:p>
            <a:endParaRPr lang="en-US" sz="1200" dirty="0"/>
          </a:p>
          <a:p>
            <a:pPr marL="285750" indent="-285750">
              <a:buFont typeface="Arial" panose="020B0604020202020204" pitchFamily="34" charset="0"/>
              <a:buChar char="•"/>
            </a:pPr>
            <a:r>
              <a:rPr lang="en-US" sz="1200" dirty="0"/>
              <a:t>Elba Islands data was unavailable from the beginning of the study until mid-September </a:t>
            </a:r>
          </a:p>
          <a:p>
            <a:pPr marL="285750" indent="-285750">
              <a:buFont typeface="Arial" panose="020B0604020202020204" pitchFamily="34" charset="0"/>
              <a:buChar char="•"/>
            </a:pPr>
            <a:endParaRPr lang="en-US" dirty="0"/>
          </a:p>
        </p:txBody>
      </p:sp>
      <p:pic>
        <p:nvPicPr>
          <p:cNvPr id="9" name="Picture 8"/>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14687" y="1427162"/>
            <a:ext cx="7681913" cy="4541837"/>
          </a:xfrm>
          <a:prstGeom prst="rect">
            <a:avLst/>
          </a:prstGeom>
          <a:noFill/>
        </p:spPr>
      </p:pic>
      <p:sp>
        <p:nvSpPr>
          <p:cNvPr id="10" name="TextBox 9"/>
          <p:cNvSpPr txBox="1"/>
          <p:nvPr/>
        </p:nvSpPr>
        <p:spPr>
          <a:xfrm>
            <a:off x="4060788" y="5925463"/>
            <a:ext cx="6134082" cy="430887"/>
          </a:xfrm>
          <a:prstGeom prst="rect">
            <a:avLst/>
          </a:prstGeom>
          <a:noFill/>
        </p:spPr>
        <p:txBody>
          <a:bodyPr wrap="square" rtlCol="0">
            <a:spAutoFit/>
          </a:bodyPr>
          <a:lstStyle/>
          <a:p>
            <a:r>
              <a:rPr lang="en-US" sz="1100" dirty="0"/>
              <a:t>Figure 15 is a logarithmic chart displaying the massive disparity in salinity from Fort Pulaski to I-95.   Salinity level variations were due to storm runoff and lunar effects</a:t>
            </a:r>
          </a:p>
        </p:txBody>
      </p:sp>
      <p:cxnSp>
        <p:nvCxnSpPr>
          <p:cNvPr id="3" name="Straight Arrow Connector 2"/>
          <p:cNvCxnSpPr>
            <a:cxnSpLocks/>
          </p:cNvCxnSpPr>
          <p:nvPr/>
        </p:nvCxnSpPr>
        <p:spPr>
          <a:xfrm>
            <a:off x="4191000" y="2552700"/>
            <a:ext cx="0" cy="148590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cxnSpLocks/>
          </p:cNvCxnSpPr>
          <p:nvPr/>
        </p:nvCxnSpPr>
        <p:spPr>
          <a:xfrm flipH="1">
            <a:off x="4000500" y="1850400"/>
            <a:ext cx="177800" cy="21970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134743" y="1759110"/>
            <a:ext cx="1235531" cy="276999"/>
          </a:xfrm>
          <a:prstGeom prst="rect">
            <a:avLst/>
          </a:prstGeom>
          <a:noFill/>
        </p:spPr>
        <p:txBody>
          <a:bodyPr wrap="none" rtlCol="0">
            <a:spAutoFit/>
          </a:bodyPr>
          <a:lstStyle/>
          <a:p>
            <a:r>
              <a:rPr lang="en-US" sz="1200" dirty="0">
                <a:solidFill>
                  <a:srgbClr val="00B050"/>
                </a:solidFill>
              </a:rPr>
              <a:t>Estuary entrance</a:t>
            </a:r>
          </a:p>
        </p:txBody>
      </p:sp>
      <p:sp>
        <p:nvSpPr>
          <p:cNvPr id="20" name="TextBox 19"/>
          <p:cNvSpPr txBox="1"/>
          <p:nvPr/>
        </p:nvSpPr>
        <p:spPr>
          <a:xfrm>
            <a:off x="4191000" y="3099734"/>
            <a:ext cx="2279663" cy="307777"/>
          </a:xfrm>
          <a:prstGeom prst="rect">
            <a:avLst/>
          </a:prstGeom>
          <a:noFill/>
        </p:spPr>
        <p:txBody>
          <a:bodyPr wrap="none" rtlCol="0">
            <a:spAutoFit/>
          </a:bodyPr>
          <a:lstStyle/>
          <a:p>
            <a:r>
              <a:rPr lang="en-US" sz="1400" dirty="0">
                <a:solidFill>
                  <a:srgbClr val="00B050"/>
                </a:solidFill>
              </a:rPr>
              <a:t>Direction of Tidal Movement</a:t>
            </a:r>
          </a:p>
        </p:txBody>
      </p:sp>
    </p:spTree>
    <p:extLst>
      <p:ext uri="{BB962C8B-B14F-4D97-AF65-F5344CB8AC3E}">
        <p14:creationId xmlns:p14="http://schemas.microsoft.com/office/powerpoint/2010/main" val="611084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en-US" dirty="0"/>
              <a:t>April 1, 2017</a:t>
            </a:r>
          </a:p>
        </p:txBody>
      </p:sp>
      <p:sp>
        <p:nvSpPr>
          <p:cNvPr id="6" name="Footer Placeholder 5"/>
          <p:cNvSpPr>
            <a:spLocks noGrp="1"/>
          </p:cNvSpPr>
          <p:nvPr>
            <p:ph type="ftr" sz="quarter" idx="11"/>
          </p:nvPr>
        </p:nvSpPr>
        <p:spPr/>
        <p:txBody>
          <a:bodyPr/>
          <a:lstStyle/>
          <a:p>
            <a:r>
              <a:rPr lang="en-US" dirty="0"/>
              <a:t>Georgia Southern University</a:t>
            </a:r>
          </a:p>
        </p:txBody>
      </p:sp>
      <p:sp>
        <p:nvSpPr>
          <p:cNvPr id="7" name="Slide Number Placeholder 6"/>
          <p:cNvSpPr>
            <a:spLocks noGrp="1"/>
          </p:cNvSpPr>
          <p:nvPr>
            <p:ph type="sldNum" sz="quarter" idx="12"/>
          </p:nvPr>
        </p:nvSpPr>
        <p:spPr/>
        <p:txBody>
          <a:bodyPr/>
          <a:lstStyle/>
          <a:p>
            <a:fld id="{D74BDCBF-7803-4CDE-BFF5-712A07DB3F6B}" type="slidenum">
              <a:rPr lang="en-US" smtClean="0"/>
              <a:t>16</a:t>
            </a:fld>
            <a:endParaRPr lang="en-US" dirty="0"/>
          </a:p>
        </p:txBody>
      </p:sp>
      <p:pic>
        <p:nvPicPr>
          <p:cNvPr id="8" name="Picture 7"/>
          <p:cNvPicPr>
            <a:picLocks noChangeAspect="1"/>
          </p:cNvPicPr>
          <p:nvPr/>
        </p:nvPicPr>
        <p:blipFill>
          <a:blip r:embed="rId2"/>
          <a:stretch>
            <a:fillRect/>
          </a:stretch>
        </p:blipFill>
        <p:spPr>
          <a:xfrm>
            <a:off x="5029200" y="1066800"/>
            <a:ext cx="7010400" cy="4516039"/>
          </a:xfrm>
          <a:prstGeom prst="rect">
            <a:avLst/>
          </a:prstGeom>
        </p:spPr>
      </p:pic>
      <p:sp>
        <p:nvSpPr>
          <p:cNvPr id="9" name="Title 1"/>
          <p:cNvSpPr>
            <a:spLocks noGrp="1"/>
          </p:cNvSpPr>
          <p:nvPr>
            <p:ph type="title"/>
          </p:nvPr>
        </p:nvSpPr>
        <p:spPr>
          <a:xfrm>
            <a:off x="839788" y="457200"/>
            <a:ext cx="3932237" cy="1112838"/>
          </a:xfrm>
        </p:spPr>
        <p:txBody>
          <a:bodyPr/>
          <a:lstStyle/>
          <a:p>
            <a:r>
              <a:rPr lang="en-US" dirty="0"/>
              <a:t>Results: Mean High Tide Slope Analysis</a:t>
            </a:r>
          </a:p>
        </p:txBody>
      </p:sp>
      <p:sp>
        <p:nvSpPr>
          <p:cNvPr id="10" name="Text Placeholder 14"/>
          <p:cNvSpPr>
            <a:spLocks noGrp="1"/>
          </p:cNvSpPr>
          <p:nvPr>
            <p:ph type="body" sz="half" idx="2"/>
          </p:nvPr>
        </p:nvSpPr>
        <p:spPr>
          <a:xfrm>
            <a:off x="839788" y="1485063"/>
            <a:ext cx="3932237" cy="3811588"/>
          </a:xfrm>
        </p:spPr>
        <p:txBody>
          <a:bodyPr>
            <a:noAutofit/>
          </a:bodyPr>
          <a:lstStyle/>
          <a:p>
            <a:pPr marL="285750" indent="-285750">
              <a:buFont typeface="Arial" panose="020B0604020202020204" pitchFamily="34" charset="0"/>
              <a:buChar char="•"/>
            </a:pPr>
            <a:r>
              <a:rPr lang="en-US" dirty="0"/>
              <a:t>Approximately 6.5 miles between each gauging station along the Savannah Estuary from Ft. Pulaski to I-95</a:t>
            </a:r>
          </a:p>
          <a:p>
            <a:pPr marL="285750" indent="-285750">
              <a:buFont typeface="Arial" panose="020B0604020202020204" pitchFamily="34" charset="0"/>
              <a:buChar char="•"/>
            </a:pPr>
            <a:r>
              <a:rPr lang="en-US" dirty="0"/>
              <a:t>Salinity is measured in µS/cm and the disparity in mean tide data is shown with the drastic drop from Port Wentworth to I-95</a:t>
            </a:r>
          </a:p>
          <a:p>
            <a:pPr marL="285750" indent="-285750">
              <a:buFont typeface="Arial" panose="020B0604020202020204" pitchFamily="34" charset="0"/>
              <a:buChar char="•"/>
            </a:pPr>
            <a:r>
              <a:rPr lang="en-US" dirty="0"/>
              <a:t>The slope of decrease from Ft. Pulaski to Elba Island is 13182 µS/cm over 6.5 miles  </a:t>
            </a:r>
          </a:p>
          <a:p>
            <a:pPr marL="285750" indent="-285750">
              <a:buFont typeface="Arial" panose="020B0604020202020204" pitchFamily="34" charset="0"/>
              <a:buChar char="•"/>
            </a:pPr>
            <a:r>
              <a:rPr lang="en-US" dirty="0"/>
              <a:t>The slope from Elba Island to USACE Boat dock is 10263 µS/cm over 6.5 miles and the slope from USACE Boat Dock to Port Wentworth is 7915 µS/cm over 6.5 miles.  So far the decrease between decreases has been over 2000 µS/cm and a gradual decrease is observed</a:t>
            </a:r>
          </a:p>
          <a:p>
            <a:pPr marL="285750" indent="-285750">
              <a:buFont typeface="Arial" panose="020B0604020202020204" pitchFamily="34" charset="0"/>
              <a:buChar char="•"/>
            </a:pPr>
            <a:r>
              <a:rPr lang="en-US" dirty="0"/>
              <a:t>The slope from Port Wentworth to I-95 is 14071 µS/cm over 6.5 miles.  The gradual decrease shown further down is now drastically different</a:t>
            </a:r>
          </a:p>
          <a:p>
            <a:pPr marL="285750" indent="-285750">
              <a:buFont typeface="Arial" panose="020B0604020202020204" pitchFamily="34" charset="0"/>
              <a:buChar char="•"/>
            </a:pPr>
            <a:endParaRPr lang="en-US" dirty="0"/>
          </a:p>
          <a:p>
            <a:endParaRPr lang="en-US" dirty="0"/>
          </a:p>
        </p:txBody>
      </p:sp>
      <p:sp>
        <p:nvSpPr>
          <p:cNvPr id="11" name="TextBox 10"/>
          <p:cNvSpPr txBox="1"/>
          <p:nvPr/>
        </p:nvSpPr>
        <p:spPr>
          <a:xfrm>
            <a:off x="5295918" y="5611057"/>
            <a:ext cx="6134082" cy="600164"/>
          </a:xfrm>
          <a:prstGeom prst="rect">
            <a:avLst/>
          </a:prstGeom>
          <a:noFill/>
        </p:spPr>
        <p:txBody>
          <a:bodyPr wrap="square" rtlCol="0">
            <a:spAutoFit/>
          </a:bodyPr>
          <a:lstStyle/>
          <a:p>
            <a:r>
              <a:rPr lang="en-US" sz="1100" dirty="0"/>
              <a:t>Figure 16 is slope analysis of the mean levels of salinity dilution moving through the channel.  The linear trend is disrupted by the time measurements are taken at I-95 with a two-fold decrease in salinity levels not seen elsewhere in the channel.</a:t>
            </a:r>
          </a:p>
        </p:txBody>
      </p:sp>
      <p:sp>
        <p:nvSpPr>
          <p:cNvPr id="12" name="TextBox 11"/>
          <p:cNvSpPr txBox="1"/>
          <p:nvPr/>
        </p:nvSpPr>
        <p:spPr>
          <a:xfrm>
            <a:off x="5776648" y="1371600"/>
            <a:ext cx="2279663" cy="307777"/>
          </a:xfrm>
          <a:prstGeom prst="rect">
            <a:avLst/>
          </a:prstGeom>
          <a:noFill/>
        </p:spPr>
        <p:txBody>
          <a:bodyPr wrap="none" rtlCol="0">
            <a:spAutoFit/>
          </a:bodyPr>
          <a:lstStyle/>
          <a:p>
            <a:r>
              <a:rPr lang="en-US" sz="1400" dirty="0">
                <a:solidFill>
                  <a:srgbClr val="00B050"/>
                </a:solidFill>
              </a:rPr>
              <a:t>Direction of Tidal Movement</a:t>
            </a:r>
          </a:p>
        </p:txBody>
      </p:sp>
      <p:cxnSp>
        <p:nvCxnSpPr>
          <p:cNvPr id="3" name="Straight Arrow Connector 2"/>
          <p:cNvCxnSpPr>
            <a:cxnSpLocks/>
          </p:cNvCxnSpPr>
          <p:nvPr/>
        </p:nvCxnSpPr>
        <p:spPr>
          <a:xfrm>
            <a:off x="5867400" y="1650147"/>
            <a:ext cx="5334000"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10184891" y="2048829"/>
            <a:ext cx="1029449" cy="369332"/>
          </a:xfrm>
          <a:prstGeom prst="rect">
            <a:avLst/>
          </a:prstGeom>
          <a:noFill/>
        </p:spPr>
        <p:txBody>
          <a:bodyPr wrap="none" rtlCol="0">
            <a:spAutoFit/>
          </a:bodyPr>
          <a:lstStyle/>
          <a:p>
            <a:r>
              <a:rPr lang="en-US" dirty="0"/>
              <a:t>R</a:t>
            </a:r>
            <a:r>
              <a:rPr lang="en-US" baseline="30000" dirty="0"/>
              <a:t>2</a:t>
            </a:r>
            <a:r>
              <a:rPr lang="en-US" dirty="0"/>
              <a:t>=.9924</a:t>
            </a:r>
          </a:p>
        </p:txBody>
      </p:sp>
    </p:spTree>
    <p:extLst>
      <p:ext uri="{BB962C8B-B14F-4D97-AF65-F5344CB8AC3E}">
        <p14:creationId xmlns:p14="http://schemas.microsoft.com/office/powerpoint/2010/main" val="11432650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6110348" y="1690688"/>
            <a:ext cx="5853051" cy="3718461"/>
          </a:xfrm>
          <a:prstGeom prst="rect">
            <a:avLst/>
          </a:prstGeom>
        </p:spPr>
      </p:pic>
      <p:pic>
        <p:nvPicPr>
          <p:cNvPr id="4" name="Picture 3"/>
          <p:cNvPicPr>
            <a:picLocks noChangeAspect="1"/>
          </p:cNvPicPr>
          <p:nvPr/>
        </p:nvPicPr>
        <p:blipFill>
          <a:blip r:embed="rId3"/>
          <a:stretch>
            <a:fillRect/>
          </a:stretch>
        </p:blipFill>
        <p:spPr>
          <a:xfrm>
            <a:off x="228601" y="1694340"/>
            <a:ext cx="5848350" cy="3578602"/>
          </a:xfrm>
          <a:prstGeom prst="rect">
            <a:avLst/>
          </a:prstGeom>
        </p:spPr>
      </p:pic>
      <p:sp>
        <p:nvSpPr>
          <p:cNvPr id="5" name="Date Placeholder 4"/>
          <p:cNvSpPr>
            <a:spLocks noGrp="1"/>
          </p:cNvSpPr>
          <p:nvPr>
            <p:ph type="dt" sz="half" idx="10"/>
          </p:nvPr>
        </p:nvSpPr>
        <p:spPr/>
        <p:txBody>
          <a:bodyPr/>
          <a:lstStyle/>
          <a:p>
            <a:r>
              <a:rPr lang="en-US" dirty="0"/>
              <a:t>April 1, 2017</a:t>
            </a:r>
          </a:p>
        </p:txBody>
      </p:sp>
      <p:sp>
        <p:nvSpPr>
          <p:cNvPr id="6" name="Footer Placeholder 5"/>
          <p:cNvSpPr>
            <a:spLocks noGrp="1"/>
          </p:cNvSpPr>
          <p:nvPr>
            <p:ph type="ftr" sz="quarter" idx="11"/>
          </p:nvPr>
        </p:nvSpPr>
        <p:spPr/>
        <p:txBody>
          <a:bodyPr/>
          <a:lstStyle/>
          <a:p>
            <a:r>
              <a:rPr lang="en-US" dirty="0"/>
              <a:t>Georgia Southern University</a:t>
            </a:r>
          </a:p>
        </p:txBody>
      </p:sp>
      <p:sp>
        <p:nvSpPr>
          <p:cNvPr id="7" name="Slide Number Placeholder 6"/>
          <p:cNvSpPr>
            <a:spLocks noGrp="1"/>
          </p:cNvSpPr>
          <p:nvPr>
            <p:ph type="sldNum" sz="quarter" idx="12"/>
          </p:nvPr>
        </p:nvSpPr>
        <p:spPr/>
        <p:txBody>
          <a:bodyPr/>
          <a:lstStyle/>
          <a:p>
            <a:fld id="{D74BDCBF-7803-4CDE-BFF5-712A07DB3F6B}" type="slidenum">
              <a:rPr lang="en-US" smtClean="0"/>
              <a:t>17</a:t>
            </a:fld>
            <a:endParaRPr lang="en-US" dirty="0"/>
          </a:p>
        </p:txBody>
      </p:sp>
      <p:sp>
        <p:nvSpPr>
          <p:cNvPr id="8" name="Title 1"/>
          <p:cNvSpPr>
            <a:spLocks noGrp="1"/>
          </p:cNvSpPr>
          <p:nvPr>
            <p:ph type="title"/>
          </p:nvPr>
        </p:nvSpPr>
        <p:spPr>
          <a:xfrm>
            <a:off x="838200" y="365125"/>
            <a:ext cx="10515600" cy="1325563"/>
          </a:xfrm>
        </p:spPr>
        <p:txBody>
          <a:bodyPr/>
          <a:lstStyle/>
          <a:p>
            <a:r>
              <a:rPr lang="en-US" dirty="0"/>
              <a:t>Results:</a:t>
            </a:r>
            <a:br>
              <a:rPr lang="en-US" dirty="0"/>
            </a:br>
            <a:r>
              <a:rPr lang="en-US" dirty="0"/>
              <a:t>Field Study Salinity Profiles</a:t>
            </a:r>
          </a:p>
        </p:txBody>
      </p:sp>
      <p:sp>
        <p:nvSpPr>
          <p:cNvPr id="11" name="TextBox 10"/>
          <p:cNvSpPr txBox="1"/>
          <p:nvPr/>
        </p:nvSpPr>
        <p:spPr>
          <a:xfrm>
            <a:off x="557040" y="5272942"/>
            <a:ext cx="4334841" cy="1169551"/>
          </a:xfrm>
          <a:prstGeom prst="rect">
            <a:avLst/>
          </a:prstGeom>
          <a:noFill/>
        </p:spPr>
        <p:txBody>
          <a:bodyPr wrap="none" rtlCol="0">
            <a:spAutoFit/>
          </a:bodyPr>
          <a:lstStyle/>
          <a:p>
            <a:pPr marL="285750" indent="-285750">
              <a:buFont typeface="Arial" panose="020B0604020202020204" pitchFamily="34" charset="0"/>
              <a:buChar char="•"/>
            </a:pPr>
            <a:r>
              <a:rPr lang="en-US" sz="1400" dirty="0"/>
              <a:t>Figure 17 is the salinity profile of low tide data</a:t>
            </a:r>
          </a:p>
          <a:p>
            <a:pPr marL="285750" indent="-285750">
              <a:buFont typeface="Arial" panose="020B0604020202020204" pitchFamily="34" charset="0"/>
              <a:buChar char="•"/>
            </a:pPr>
            <a:r>
              <a:rPr lang="en-US" sz="1400" dirty="0"/>
              <a:t>The near vertical lines indicate a well mixed estuary </a:t>
            </a:r>
          </a:p>
          <a:p>
            <a:r>
              <a:rPr lang="en-US" sz="1400" dirty="0"/>
              <a:t>during low tide</a:t>
            </a:r>
          </a:p>
          <a:p>
            <a:pPr marL="285750" indent="-285750">
              <a:buFont typeface="Arial" panose="020B0604020202020204" pitchFamily="34" charset="0"/>
              <a:buChar char="•"/>
            </a:pPr>
            <a:r>
              <a:rPr lang="en-US" sz="1400" dirty="0"/>
              <a:t>Salinity levels were only high at the start of the study</a:t>
            </a:r>
          </a:p>
          <a:p>
            <a:r>
              <a:rPr lang="en-US" sz="1400" dirty="0"/>
              <a:t>area at Houlihan Boat Dock (HBD) and low up to I-95</a:t>
            </a:r>
          </a:p>
        </p:txBody>
      </p:sp>
      <p:sp>
        <p:nvSpPr>
          <p:cNvPr id="12" name="TextBox 11"/>
          <p:cNvSpPr txBox="1"/>
          <p:nvPr/>
        </p:nvSpPr>
        <p:spPr>
          <a:xfrm>
            <a:off x="6202362" y="5249228"/>
            <a:ext cx="4937185" cy="1169551"/>
          </a:xfrm>
          <a:prstGeom prst="rect">
            <a:avLst/>
          </a:prstGeom>
          <a:noFill/>
        </p:spPr>
        <p:txBody>
          <a:bodyPr wrap="none" rtlCol="0">
            <a:spAutoFit/>
          </a:bodyPr>
          <a:lstStyle/>
          <a:p>
            <a:pPr marL="285750" indent="-285750">
              <a:buFont typeface="Arial" panose="020B0604020202020204" pitchFamily="34" charset="0"/>
              <a:buChar char="•"/>
            </a:pPr>
            <a:r>
              <a:rPr lang="en-US" sz="1400" dirty="0"/>
              <a:t>Figure 18 is the salinity profile of high tide data</a:t>
            </a:r>
          </a:p>
          <a:p>
            <a:pPr marL="285750" indent="-285750">
              <a:buFont typeface="Arial" panose="020B0604020202020204" pitchFamily="34" charset="0"/>
              <a:buChar char="•"/>
            </a:pPr>
            <a:r>
              <a:rPr lang="en-US" sz="1400" dirty="0"/>
              <a:t>Moving from right to left is HBD, WP 3-12, and I-95</a:t>
            </a:r>
          </a:p>
          <a:p>
            <a:pPr marL="285750" indent="-285750">
              <a:buFont typeface="Arial" panose="020B0604020202020204" pitchFamily="34" charset="0"/>
              <a:buChar char="•"/>
            </a:pPr>
            <a:r>
              <a:rPr lang="en-US" sz="1400" dirty="0"/>
              <a:t>Notice the salinity bulge or plume which is characteristic in</a:t>
            </a:r>
          </a:p>
          <a:p>
            <a:r>
              <a:rPr lang="en-US" sz="1400" dirty="0"/>
              <a:t>a partially mixed estuary.  However, past WP 6, the deepest part, </a:t>
            </a:r>
          </a:p>
          <a:p>
            <a:r>
              <a:rPr lang="en-US" sz="1400" dirty="0"/>
              <a:t>salinity values become more uniform like a well mixed estuary</a:t>
            </a:r>
          </a:p>
        </p:txBody>
      </p:sp>
      <p:sp>
        <p:nvSpPr>
          <p:cNvPr id="16" name="TextBox 15"/>
          <p:cNvSpPr txBox="1"/>
          <p:nvPr/>
        </p:nvSpPr>
        <p:spPr>
          <a:xfrm>
            <a:off x="3152226" y="3898047"/>
            <a:ext cx="2279663" cy="261610"/>
          </a:xfrm>
          <a:prstGeom prst="rect">
            <a:avLst/>
          </a:prstGeom>
          <a:noFill/>
        </p:spPr>
        <p:txBody>
          <a:bodyPr wrap="square" rtlCol="0">
            <a:spAutoFit/>
          </a:bodyPr>
          <a:lstStyle/>
          <a:p>
            <a:r>
              <a:rPr lang="en-US" sz="1100" dirty="0">
                <a:solidFill>
                  <a:srgbClr val="00B050"/>
                </a:solidFill>
              </a:rPr>
              <a:t>Direction of Tidal Movement</a:t>
            </a:r>
          </a:p>
        </p:txBody>
      </p:sp>
      <p:cxnSp>
        <p:nvCxnSpPr>
          <p:cNvPr id="17" name="Straight Arrow Connector 16"/>
          <p:cNvCxnSpPr>
            <a:cxnSpLocks/>
          </p:cNvCxnSpPr>
          <p:nvPr/>
        </p:nvCxnSpPr>
        <p:spPr>
          <a:xfrm flipH="1">
            <a:off x="3152226" y="4205824"/>
            <a:ext cx="1676400"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896337" y="3767242"/>
            <a:ext cx="2279663" cy="261610"/>
          </a:xfrm>
          <a:prstGeom prst="rect">
            <a:avLst/>
          </a:prstGeom>
          <a:noFill/>
        </p:spPr>
        <p:txBody>
          <a:bodyPr wrap="square" rtlCol="0">
            <a:spAutoFit/>
          </a:bodyPr>
          <a:lstStyle/>
          <a:p>
            <a:r>
              <a:rPr lang="en-US" sz="1100" dirty="0">
                <a:solidFill>
                  <a:srgbClr val="00B050"/>
                </a:solidFill>
              </a:rPr>
              <a:t>Direction of Tidal Movement</a:t>
            </a:r>
          </a:p>
        </p:txBody>
      </p:sp>
      <p:cxnSp>
        <p:nvCxnSpPr>
          <p:cNvPr id="20" name="Straight Arrow Connector 19"/>
          <p:cNvCxnSpPr>
            <a:cxnSpLocks/>
          </p:cNvCxnSpPr>
          <p:nvPr/>
        </p:nvCxnSpPr>
        <p:spPr>
          <a:xfrm flipH="1">
            <a:off x="8896337" y="4075019"/>
            <a:ext cx="1676400"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60140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095999" y="1616371"/>
            <a:ext cx="5884807" cy="3108029"/>
          </a:xfrm>
          <a:prstGeom prst="rect">
            <a:avLst/>
          </a:prstGeom>
        </p:spPr>
      </p:pic>
      <p:sp>
        <p:nvSpPr>
          <p:cNvPr id="4" name="Date Placeholder 3"/>
          <p:cNvSpPr>
            <a:spLocks noGrp="1"/>
          </p:cNvSpPr>
          <p:nvPr>
            <p:ph type="dt" sz="half" idx="10"/>
          </p:nvPr>
        </p:nvSpPr>
        <p:spPr/>
        <p:txBody>
          <a:bodyPr/>
          <a:lstStyle/>
          <a:p>
            <a:r>
              <a:rPr lang="en-US" dirty="0"/>
              <a:t>April 1, 2017</a:t>
            </a:r>
          </a:p>
        </p:txBody>
      </p:sp>
      <p:sp>
        <p:nvSpPr>
          <p:cNvPr id="5" name="Footer Placeholder 4"/>
          <p:cNvSpPr>
            <a:spLocks noGrp="1"/>
          </p:cNvSpPr>
          <p:nvPr>
            <p:ph type="ftr" sz="quarter" idx="11"/>
          </p:nvPr>
        </p:nvSpPr>
        <p:spPr/>
        <p:txBody>
          <a:bodyPr/>
          <a:lstStyle/>
          <a:p>
            <a:r>
              <a:rPr lang="en-US" dirty="0"/>
              <a:t>Georgia Southern University</a:t>
            </a:r>
          </a:p>
        </p:txBody>
      </p:sp>
      <p:sp>
        <p:nvSpPr>
          <p:cNvPr id="6" name="Slide Number Placeholder 5"/>
          <p:cNvSpPr>
            <a:spLocks noGrp="1"/>
          </p:cNvSpPr>
          <p:nvPr>
            <p:ph type="sldNum" sz="quarter" idx="12"/>
          </p:nvPr>
        </p:nvSpPr>
        <p:spPr/>
        <p:txBody>
          <a:bodyPr/>
          <a:lstStyle/>
          <a:p>
            <a:fld id="{D74BDCBF-7803-4CDE-BFF5-712A07DB3F6B}" type="slidenum">
              <a:rPr lang="en-US" smtClean="0"/>
              <a:t>18</a:t>
            </a:fld>
            <a:endParaRPr lang="en-US" dirty="0"/>
          </a:p>
        </p:txBody>
      </p:sp>
      <p:sp>
        <p:nvSpPr>
          <p:cNvPr id="7" name="Title 1"/>
          <p:cNvSpPr>
            <a:spLocks noGrp="1"/>
          </p:cNvSpPr>
          <p:nvPr>
            <p:ph type="title"/>
          </p:nvPr>
        </p:nvSpPr>
        <p:spPr>
          <a:xfrm>
            <a:off x="838200" y="365125"/>
            <a:ext cx="10515600" cy="1325563"/>
          </a:xfrm>
        </p:spPr>
        <p:txBody>
          <a:bodyPr/>
          <a:lstStyle/>
          <a:p>
            <a:r>
              <a:rPr lang="en-US" dirty="0"/>
              <a:t>Results:</a:t>
            </a:r>
            <a:br>
              <a:rPr lang="en-US" dirty="0"/>
            </a:br>
            <a:r>
              <a:rPr lang="en-US" dirty="0"/>
              <a:t>Density and Salinity Comparison</a:t>
            </a:r>
          </a:p>
        </p:txBody>
      </p:sp>
      <p:pic>
        <p:nvPicPr>
          <p:cNvPr id="9" name="Picture 8"/>
          <p:cNvPicPr/>
          <p:nvPr/>
        </p:nvPicPr>
        <p:blipFill>
          <a:blip r:embed="rId3">
            <a:extLst>
              <a:ext uri="{28A0092B-C50C-407E-A947-70E740481C1C}">
                <a14:useLocalDpi xmlns:a14="http://schemas.microsoft.com/office/drawing/2010/main" val="0"/>
              </a:ext>
            </a:extLst>
          </a:blip>
          <a:srcRect/>
          <a:stretch>
            <a:fillRect/>
          </a:stretch>
        </p:blipFill>
        <p:spPr bwMode="auto">
          <a:xfrm>
            <a:off x="393700" y="1616371"/>
            <a:ext cx="5702300" cy="3108029"/>
          </a:xfrm>
          <a:prstGeom prst="rect">
            <a:avLst/>
          </a:prstGeom>
          <a:noFill/>
        </p:spPr>
      </p:pic>
      <p:sp>
        <p:nvSpPr>
          <p:cNvPr id="10" name="TextBox 9"/>
          <p:cNvSpPr txBox="1"/>
          <p:nvPr/>
        </p:nvSpPr>
        <p:spPr>
          <a:xfrm>
            <a:off x="1077429" y="4806095"/>
            <a:ext cx="4198522" cy="1200329"/>
          </a:xfrm>
          <a:prstGeom prst="rect">
            <a:avLst/>
          </a:prstGeom>
          <a:noFill/>
        </p:spPr>
        <p:txBody>
          <a:bodyPr wrap="none" rtlCol="0">
            <a:spAutoFit/>
          </a:bodyPr>
          <a:lstStyle/>
          <a:p>
            <a:pPr marL="285750" indent="-285750">
              <a:buFont typeface="Arial" panose="020B0604020202020204" pitchFamily="34" charset="0"/>
              <a:buChar char="•"/>
            </a:pPr>
            <a:r>
              <a:rPr lang="en-US" sz="1200" dirty="0"/>
              <a:t>Figure 19 Low tide density super-imposed over salinity</a:t>
            </a:r>
          </a:p>
          <a:p>
            <a:pPr marL="285750" indent="-285750">
              <a:buFont typeface="Arial" panose="020B0604020202020204" pitchFamily="34" charset="0"/>
              <a:buChar char="•"/>
            </a:pPr>
            <a:r>
              <a:rPr lang="en-US" sz="1200" dirty="0"/>
              <a:t>Salinity decreases in a mostly linear fashion as the study</a:t>
            </a:r>
          </a:p>
          <a:p>
            <a:r>
              <a:rPr lang="en-US" sz="1200" dirty="0"/>
              <a:t>area behaves as a well mixed estuary during low tide periods</a:t>
            </a:r>
          </a:p>
          <a:p>
            <a:pPr marL="285750" indent="-285750">
              <a:buFont typeface="Arial" panose="020B0604020202020204" pitchFamily="34" charset="0"/>
              <a:buChar char="•"/>
            </a:pPr>
            <a:r>
              <a:rPr lang="en-US" sz="1200" dirty="0"/>
              <a:t>Density values vary due to temperature variations between </a:t>
            </a:r>
          </a:p>
          <a:p>
            <a:r>
              <a:rPr lang="en-US" sz="1200" dirty="0"/>
              <a:t>the first day samples were collected in late November and the </a:t>
            </a:r>
          </a:p>
          <a:p>
            <a:r>
              <a:rPr lang="en-US" sz="1200" dirty="0"/>
              <a:t>next samples collected in early December</a:t>
            </a:r>
          </a:p>
        </p:txBody>
      </p:sp>
      <p:sp>
        <p:nvSpPr>
          <p:cNvPr id="11" name="TextBox 10"/>
          <p:cNvSpPr txBox="1"/>
          <p:nvPr/>
        </p:nvSpPr>
        <p:spPr>
          <a:xfrm>
            <a:off x="6611474" y="4724400"/>
            <a:ext cx="5131405" cy="1754326"/>
          </a:xfrm>
          <a:prstGeom prst="rect">
            <a:avLst/>
          </a:prstGeom>
          <a:noFill/>
        </p:spPr>
        <p:txBody>
          <a:bodyPr wrap="none" rtlCol="0">
            <a:spAutoFit/>
          </a:bodyPr>
          <a:lstStyle/>
          <a:p>
            <a:pPr marL="285750" indent="-285750">
              <a:buFont typeface="Arial" panose="020B0604020202020204" pitchFamily="34" charset="0"/>
              <a:buChar char="•"/>
            </a:pPr>
            <a:r>
              <a:rPr lang="en-US" sz="1200" dirty="0"/>
              <a:t>Figure 20 During high tide salinity and density decrease gradually from HBD</a:t>
            </a:r>
          </a:p>
          <a:p>
            <a:r>
              <a:rPr lang="en-US" sz="1200" dirty="0"/>
              <a:t>to WP 3</a:t>
            </a:r>
          </a:p>
          <a:p>
            <a:pPr marL="285750" indent="-285750">
              <a:buFont typeface="Arial" panose="020B0604020202020204" pitchFamily="34" charset="0"/>
              <a:buChar char="•"/>
            </a:pPr>
            <a:r>
              <a:rPr lang="en-US" sz="1200" dirty="0"/>
              <a:t>From WP 3 to WP 6 salinity levels out but density decreases due</a:t>
            </a:r>
          </a:p>
          <a:p>
            <a:r>
              <a:rPr lang="en-US" sz="1200" dirty="0"/>
              <a:t>to increase in freshwater mixing</a:t>
            </a:r>
          </a:p>
          <a:p>
            <a:pPr marL="285750" indent="-285750">
              <a:buFont typeface="Arial" panose="020B0604020202020204" pitchFamily="34" charset="0"/>
              <a:buChar char="•"/>
            </a:pPr>
            <a:r>
              <a:rPr lang="en-US" sz="1200" dirty="0"/>
              <a:t>From WP 6 to WP 8 salinity continues to decrease but salinity </a:t>
            </a:r>
          </a:p>
          <a:p>
            <a:r>
              <a:rPr lang="en-US" sz="1200" dirty="0"/>
              <a:t>levels off</a:t>
            </a:r>
          </a:p>
          <a:p>
            <a:pPr marL="285750" indent="-285750">
              <a:buFont typeface="Arial" panose="020B0604020202020204" pitchFamily="34" charset="0"/>
              <a:buChar char="•"/>
            </a:pPr>
            <a:r>
              <a:rPr lang="en-US" sz="1200" dirty="0"/>
              <a:t>WP 10-12 level off in salinity and density due to increase in freshwater</a:t>
            </a:r>
          </a:p>
          <a:p>
            <a:r>
              <a:rPr lang="en-US" sz="1200" dirty="0"/>
              <a:t>and failure of salinity to continue to move upstream past the deepest part </a:t>
            </a:r>
          </a:p>
          <a:p>
            <a:r>
              <a:rPr lang="en-US" sz="1200" dirty="0"/>
              <a:t>of the study area, WP 6</a:t>
            </a:r>
          </a:p>
        </p:txBody>
      </p:sp>
      <p:sp>
        <p:nvSpPr>
          <p:cNvPr id="12" name="TextBox 11"/>
          <p:cNvSpPr txBox="1"/>
          <p:nvPr/>
        </p:nvSpPr>
        <p:spPr>
          <a:xfrm>
            <a:off x="2441568" y="3429000"/>
            <a:ext cx="2279663" cy="261610"/>
          </a:xfrm>
          <a:prstGeom prst="rect">
            <a:avLst/>
          </a:prstGeom>
          <a:noFill/>
        </p:spPr>
        <p:txBody>
          <a:bodyPr wrap="square" rtlCol="0">
            <a:spAutoFit/>
          </a:bodyPr>
          <a:lstStyle/>
          <a:p>
            <a:r>
              <a:rPr lang="en-US" sz="1100" dirty="0">
                <a:solidFill>
                  <a:srgbClr val="00B050"/>
                </a:solidFill>
              </a:rPr>
              <a:t>Direction of Tidal Movement</a:t>
            </a:r>
          </a:p>
        </p:txBody>
      </p:sp>
      <p:cxnSp>
        <p:nvCxnSpPr>
          <p:cNvPr id="13" name="Straight Arrow Connector 12"/>
          <p:cNvCxnSpPr>
            <a:cxnSpLocks/>
          </p:cNvCxnSpPr>
          <p:nvPr/>
        </p:nvCxnSpPr>
        <p:spPr>
          <a:xfrm>
            <a:off x="2514600" y="3690610"/>
            <a:ext cx="1905000"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162800" y="1909809"/>
            <a:ext cx="2279663" cy="261610"/>
          </a:xfrm>
          <a:prstGeom prst="rect">
            <a:avLst/>
          </a:prstGeom>
          <a:noFill/>
        </p:spPr>
        <p:txBody>
          <a:bodyPr wrap="square" rtlCol="0">
            <a:spAutoFit/>
          </a:bodyPr>
          <a:lstStyle/>
          <a:p>
            <a:r>
              <a:rPr lang="en-US" sz="1100" dirty="0">
                <a:solidFill>
                  <a:srgbClr val="00B050"/>
                </a:solidFill>
              </a:rPr>
              <a:t>Direction of Tidal Movement</a:t>
            </a:r>
          </a:p>
        </p:txBody>
      </p:sp>
      <p:cxnSp>
        <p:nvCxnSpPr>
          <p:cNvPr id="15" name="Straight Arrow Connector 14"/>
          <p:cNvCxnSpPr>
            <a:cxnSpLocks/>
          </p:cNvCxnSpPr>
          <p:nvPr/>
        </p:nvCxnSpPr>
        <p:spPr>
          <a:xfrm>
            <a:off x="7315200" y="2171419"/>
            <a:ext cx="1861976"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83214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Data Collection</a:t>
            </a:r>
          </a:p>
        </p:txBody>
      </p:sp>
      <p:sp>
        <p:nvSpPr>
          <p:cNvPr id="3" name="Content Placeholder 2"/>
          <p:cNvSpPr>
            <a:spLocks noGrp="1"/>
          </p:cNvSpPr>
          <p:nvPr>
            <p:ph idx="1"/>
          </p:nvPr>
        </p:nvSpPr>
        <p:spPr/>
        <p:txBody>
          <a:bodyPr/>
          <a:lstStyle/>
          <a:p>
            <a:r>
              <a:rPr lang="en-US" dirty="0"/>
              <a:t>Linear decrease in salinity suddenly becomes non-linear (2 fold decrease)</a:t>
            </a:r>
          </a:p>
          <a:p>
            <a:r>
              <a:rPr lang="en-US" dirty="0"/>
              <a:t>Same trend noticed by Dial Cordy, Paul Conrads (2 separate studies), and Tetratech</a:t>
            </a:r>
          </a:p>
          <a:p>
            <a:r>
              <a:rPr lang="en-US" dirty="0"/>
              <a:t>Lower estuary’s maintenance dredging provides uniform channel bottom</a:t>
            </a:r>
          </a:p>
          <a:p>
            <a:r>
              <a:rPr lang="en-US" dirty="0"/>
              <a:t>Varied channel geometry upstream of Port Wentworth must cause decrease in salinity</a:t>
            </a:r>
          </a:p>
        </p:txBody>
      </p:sp>
      <p:sp>
        <p:nvSpPr>
          <p:cNvPr id="4" name="Date Placeholder 3"/>
          <p:cNvSpPr>
            <a:spLocks noGrp="1"/>
          </p:cNvSpPr>
          <p:nvPr>
            <p:ph type="dt" sz="half" idx="10"/>
          </p:nvPr>
        </p:nvSpPr>
        <p:spPr/>
        <p:txBody>
          <a:bodyPr/>
          <a:lstStyle/>
          <a:p>
            <a:r>
              <a:rPr lang="en-US" dirty="0"/>
              <a:t>April 1, 2017</a:t>
            </a:r>
          </a:p>
        </p:txBody>
      </p:sp>
      <p:sp>
        <p:nvSpPr>
          <p:cNvPr id="5" name="Footer Placeholder 4"/>
          <p:cNvSpPr>
            <a:spLocks noGrp="1"/>
          </p:cNvSpPr>
          <p:nvPr>
            <p:ph type="ftr" sz="quarter" idx="11"/>
          </p:nvPr>
        </p:nvSpPr>
        <p:spPr/>
        <p:txBody>
          <a:bodyPr/>
          <a:lstStyle/>
          <a:p>
            <a:r>
              <a:rPr lang="en-US" dirty="0"/>
              <a:t>Georgia Southern University</a:t>
            </a:r>
          </a:p>
        </p:txBody>
      </p:sp>
      <p:sp>
        <p:nvSpPr>
          <p:cNvPr id="6" name="Slide Number Placeholder 5"/>
          <p:cNvSpPr>
            <a:spLocks noGrp="1"/>
          </p:cNvSpPr>
          <p:nvPr>
            <p:ph type="sldNum" sz="quarter" idx="12"/>
          </p:nvPr>
        </p:nvSpPr>
        <p:spPr/>
        <p:txBody>
          <a:bodyPr/>
          <a:lstStyle/>
          <a:p>
            <a:fld id="{D74BDCBF-7803-4CDE-BFF5-712A07DB3F6B}" type="slidenum">
              <a:rPr lang="en-US" smtClean="0"/>
              <a:t>19</a:t>
            </a:fld>
            <a:endParaRPr lang="en-US" dirty="0"/>
          </a:p>
        </p:txBody>
      </p:sp>
    </p:spTree>
    <p:extLst>
      <p:ext uri="{BB962C8B-B14F-4D97-AF65-F5344CB8AC3E}">
        <p14:creationId xmlns:p14="http://schemas.microsoft.com/office/powerpoint/2010/main" val="37809394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Hypothesis</a:t>
            </a:r>
          </a:p>
        </p:txBody>
      </p:sp>
      <p:sp>
        <p:nvSpPr>
          <p:cNvPr id="8" name="Content Placeholder 7"/>
          <p:cNvSpPr>
            <a:spLocks noGrp="1"/>
          </p:cNvSpPr>
          <p:nvPr>
            <p:ph idx="1"/>
          </p:nvPr>
        </p:nvSpPr>
        <p:spPr/>
        <p:txBody>
          <a:bodyPr/>
          <a:lstStyle/>
          <a:p>
            <a:r>
              <a:rPr lang="en-US" dirty="0"/>
              <a:t>The presence of deep channel geometries in the Savannah Estuary upstream of Port Wentworth causes denser salt water to flow to the bottom of the channels, removing it from the mixing process and therefore prevents the transport of salinity further upstream in the estuary.</a:t>
            </a:r>
          </a:p>
        </p:txBody>
      </p:sp>
      <p:sp>
        <p:nvSpPr>
          <p:cNvPr id="5" name="Date Placeholder 4"/>
          <p:cNvSpPr>
            <a:spLocks noGrp="1"/>
          </p:cNvSpPr>
          <p:nvPr>
            <p:ph type="dt" sz="half" idx="10"/>
          </p:nvPr>
        </p:nvSpPr>
        <p:spPr/>
        <p:txBody>
          <a:bodyPr/>
          <a:lstStyle/>
          <a:p>
            <a:r>
              <a:rPr lang="en-US" dirty="0"/>
              <a:t>April 1, 2017</a:t>
            </a:r>
          </a:p>
        </p:txBody>
      </p:sp>
      <p:sp>
        <p:nvSpPr>
          <p:cNvPr id="6" name="Footer Placeholder 5"/>
          <p:cNvSpPr>
            <a:spLocks noGrp="1"/>
          </p:cNvSpPr>
          <p:nvPr>
            <p:ph type="ftr" sz="quarter" idx="11"/>
          </p:nvPr>
        </p:nvSpPr>
        <p:spPr/>
        <p:txBody>
          <a:bodyPr/>
          <a:lstStyle/>
          <a:p>
            <a:r>
              <a:rPr lang="en-US" dirty="0"/>
              <a:t>Georgia Southern University</a:t>
            </a:r>
          </a:p>
        </p:txBody>
      </p:sp>
      <p:sp>
        <p:nvSpPr>
          <p:cNvPr id="7" name="Slide Number Placeholder 6"/>
          <p:cNvSpPr>
            <a:spLocks noGrp="1"/>
          </p:cNvSpPr>
          <p:nvPr>
            <p:ph type="sldNum" sz="quarter" idx="12"/>
          </p:nvPr>
        </p:nvSpPr>
        <p:spPr/>
        <p:txBody>
          <a:bodyPr/>
          <a:lstStyle/>
          <a:p>
            <a:fld id="{D74BDCBF-7803-4CDE-BFF5-712A07DB3F6B}" type="slidenum">
              <a:rPr lang="en-US" smtClean="0"/>
              <a:t>2</a:t>
            </a:fld>
            <a:endParaRPr lang="en-US" dirty="0"/>
          </a:p>
        </p:txBody>
      </p:sp>
    </p:spTree>
    <p:extLst>
      <p:ext uri="{BB962C8B-B14F-4D97-AF65-F5344CB8AC3E}">
        <p14:creationId xmlns:p14="http://schemas.microsoft.com/office/powerpoint/2010/main" val="12870842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Field Study</a:t>
            </a:r>
          </a:p>
        </p:txBody>
      </p:sp>
      <p:sp>
        <p:nvSpPr>
          <p:cNvPr id="7" name="Content Placeholder 6"/>
          <p:cNvSpPr>
            <a:spLocks noGrp="1"/>
          </p:cNvSpPr>
          <p:nvPr>
            <p:ph sz="half" idx="1"/>
          </p:nvPr>
        </p:nvSpPr>
        <p:spPr/>
        <p:txBody>
          <a:bodyPr>
            <a:normAutofit fontScale="92500"/>
          </a:bodyPr>
          <a:lstStyle/>
          <a:p>
            <a:r>
              <a:rPr lang="en-US" dirty="0"/>
              <a:t>This trend has been noticed by other authors (Paul Conrads, Dr. Alexander, Tetra Tech, Dial Cordy)</a:t>
            </a:r>
          </a:p>
          <a:p>
            <a:r>
              <a:rPr lang="en-US" dirty="0"/>
              <a:t>Density provided the “trail” to follow the path of the salt water</a:t>
            </a:r>
          </a:p>
          <a:p>
            <a:r>
              <a:rPr lang="en-US" dirty="0"/>
              <a:t>Deep channels acting as a slope retard salinity, forming a “sill” similar to fjords</a:t>
            </a:r>
          </a:p>
          <a:p>
            <a:r>
              <a:rPr lang="en-US" dirty="0"/>
              <a:t>Poggioli postulated slope affecting predicted position of salinity</a:t>
            </a:r>
          </a:p>
        </p:txBody>
      </p:sp>
      <p:sp>
        <p:nvSpPr>
          <p:cNvPr id="4" name="Date Placeholder 3"/>
          <p:cNvSpPr>
            <a:spLocks noGrp="1"/>
          </p:cNvSpPr>
          <p:nvPr>
            <p:ph type="dt" sz="half" idx="10"/>
          </p:nvPr>
        </p:nvSpPr>
        <p:spPr/>
        <p:txBody>
          <a:bodyPr/>
          <a:lstStyle/>
          <a:p>
            <a:r>
              <a:rPr lang="en-US" dirty="0"/>
              <a:t>April 1, 2017</a:t>
            </a:r>
          </a:p>
        </p:txBody>
      </p:sp>
      <p:sp>
        <p:nvSpPr>
          <p:cNvPr id="5" name="Footer Placeholder 4"/>
          <p:cNvSpPr>
            <a:spLocks noGrp="1"/>
          </p:cNvSpPr>
          <p:nvPr>
            <p:ph type="ftr" sz="quarter" idx="11"/>
          </p:nvPr>
        </p:nvSpPr>
        <p:spPr/>
        <p:txBody>
          <a:bodyPr/>
          <a:lstStyle/>
          <a:p>
            <a:r>
              <a:rPr lang="en-US" dirty="0"/>
              <a:t>Georgia Southern University</a:t>
            </a:r>
          </a:p>
        </p:txBody>
      </p:sp>
      <p:sp>
        <p:nvSpPr>
          <p:cNvPr id="6" name="Slide Number Placeholder 5"/>
          <p:cNvSpPr>
            <a:spLocks noGrp="1"/>
          </p:cNvSpPr>
          <p:nvPr>
            <p:ph type="sldNum" sz="quarter" idx="12"/>
          </p:nvPr>
        </p:nvSpPr>
        <p:spPr/>
        <p:txBody>
          <a:bodyPr/>
          <a:lstStyle/>
          <a:p>
            <a:fld id="{D74BDCBF-7803-4CDE-BFF5-712A07DB3F6B}" type="slidenum">
              <a:rPr lang="en-US" smtClean="0"/>
              <a:t>20</a:t>
            </a:fld>
            <a:endParaRPr lang="en-US" dirty="0"/>
          </a:p>
        </p:txBody>
      </p:sp>
      <p:sp>
        <p:nvSpPr>
          <p:cNvPr id="10" name="TextBox 9"/>
          <p:cNvSpPr txBox="1"/>
          <p:nvPr/>
        </p:nvSpPr>
        <p:spPr>
          <a:xfrm>
            <a:off x="6019800" y="5919281"/>
            <a:ext cx="5638800" cy="553998"/>
          </a:xfrm>
          <a:prstGeom prst="rect">
            <a:avLst/>
          </a:prstGeom>
          <a:noFill/>
        </p:spPr>
        <p:txBody>
          <a:bodyPr wrap="square" rtlCol="0">
            <a:spAutoFit/>
          </a:bodyPr>
          <a:lstStyle/>
          <a:p>
            <a:r>
              <a:rPr lang="en-US" sz="1000" dirty="0"/>
              <a:t>Figure 21, created by David Penn, is a bathymetric map of the upper estuary created using raw bathymetric data collected by USACE Savannah District during the 2014 hydrologic study.  Darker blue areas near WP’s 3-8 indicate very deep channels (in excess of 30 feet!).</a:t>
            </a:r>
          </a:p>
        </p:txBody>
      </p:sp>
      <p:pic>
        <p:nvPicPr>
          <p:cNvPr id="12" name="Content Placeholder 11"/>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26192" y="1524000"/>
            <a:ext cx="5029200" cy="4395281"/>
          </a:xfrm>
        </p:spPr>
      </p:pic>
      <p:sp>
        <p:nvSpPr>
          <p:cNvPr id="13" name="Speech Bubble: Rectangle 12"/>
          <p:cNvSpPr/>
          <p:nvPr/>
        </p:nvSpPr>
        <p:spPr>
          <a:xfrm>
            <a:off x="8908211" y="2094380"/>
            <a:ext cx="533400" cy="228600"/>
          </a:xfrm>
          <a:prstGeom prst="wedgeRectCallout">
            <a:avLst>
              <a:gd name="adj1" fmla="val 108007"/>
              <a:gd name="adj2" fmla="val 936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I95</a:t>
            </a:r>
          </a:p>
        </p:txBody>
      </p:sp>
      <p:sp>
        <p:nvSpPr>
          <p:cNvPr id="14" name="Speech Bubble: Rectangle 13"/>
          <p:cNvSpPr/>
          <p:nvPr/>
        </p:nvSpPr>
        <p:spPr>
          <a:xfrm>
            <a:off x="10241352" y="2390457"/>
            <a:ext cx="533400" cy="228600"/>
          </a:xfrm>
          <a:prstGeom prst="wedgeRectCallout">
            <a:avLst>
              <a:gd name="adj1" fmla="val -53717"/>
              <a:gd name="adj2" fmla="val 974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WP12</a:t>
            </a:r>
          </a:p>
        </p:txBody>
      </p:sp>
      <p:sp>
        <p:nvSpPr>
          <p:cNvPr id="15" name="Speech Bubble: Rectangle 14"/>
          <p:cNvSpPr/>
          <p:nvPr/>
        </p:nvSpPr>
        <p:spPr>
          <a:xfrm>
            <a:off x="8953500" y="2788117"/>
            <a:ext cx="533400" cy="228600"/>
          </a:xfrm>
          <a:prstGeom prst="wedgeRectCallout">
            <a:avLst>
              <a:gd name="adj1" fmla="val 95069"/>
              <a:gd name="adj2" fmla="val 936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WP10</a:t>
            </a:r>
          </a:p>
        </p:txBody>
      </p:sp>
      <p:sp>
        <p:nvSpPr>
          <p:cNvPr id="16" name="Speech Bubble: Rectangle 15"/>
          <p:cNvSpPr/>
          <p:nvPr/>
        </p:nvSpPr>
        <p:spPr>
          <a:xfrm>
            <a:off x="9132858" y="3776027"/>
            <a:ext cx="533400" cy="228600"/>
          </a:xfrm>
          <a:prstGeom prst="wedgeRectCallout">
            <a:avLst>
              <a:gd name="adj1" fmla="val 14207"/>
              <a:gd name="adj2" fmla="val 15778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WP 8</a:t>
            </a:r>
          </a:p>
        </p:txBody>
      </p:sp>
      <p:sp>
        <p:nvSpPr>
          <p:cNvPr id="17" name="Speech Bubble: Rectangle 16"/>
          <p:cNvSpPr/>
          <p:nvPr/>
        </p:nvSpPr>
        <p:spPr>
          <a:xfrm>
            <a:off x="9959915" y="3989983"/>
            <a:ext cx="533400" cy="228600"/>
          </a:xfrm>
          <a:prstGeom prst="wedgeRectCallout">
            <a:avLst>
              <a:gd name="adj1" fmla="val -90914"/>
              <a:gd name="adj2" fmla="val 14268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WP 6</a:t>
            </a:r>
          </a:p>
        </p:txBody>
      </p:sp>
      <p:sp>
        <p:nvSpPr>
          <p:cNvPr id="18" name="Speech Bubble: Rectangle 17"/>
          <p:cNvSpPr/>
          <p:nvPr/>
        </p:nvSpPr>
        <p:spPr>
          <a:xfrm>
            <a:off x="9995858" y="4383516"/>
            <a:ext cx="533400" cy="228600"/>
          </a:xfrm>
          <a:prstGeom prst="wedgeRectCallout">
            <a:avLst>
              <a:gd name="adj1" fmla="val -84445"/>
              <a:gd name="adj2" fmla="val 2948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WP 3</a:t>
            </a:r>
          </a:p>
        </p:txBody>
      </p:sp>
      <p:sp>
        <p:nvSpPr>
          <p:cNvPr id="19" name="Speech Bubble: Rectangle 18"/>
          <p:cNvSpPr/>
          <p:nvPr/>
        </p:nvSpPr>
        <p:spPr>
          <a:xfrm>
            <a:off x="8935528" y="5136683"/>
            <a:ext cx="533400" cy="228600"/>
          </a:xfrm>
          <a:prstGeom prst="wedgeRectCallout">
            <a:avLst>
              <a:gd name="adj1" fmla="val 82132"/>
              <a:gd name="adj2" fmla="val 974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HBD</a:t>
            </a:r>
          </a:p>
        </p:txBody>
      </p:sp>
    </p:spTree>
    <p:extLst>
      <p:ext uri="{BB962C8B-B14F-4D97-AF65-F5344CB8AC3E}">
        <p14:creationId xmlns:p14="http://schemas.microsoft.com/office/powerpoint/2010/main" val="10026166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Field Study</a:t>
            </a:r>
          </a:p>
        </p:txBody>
      </p:sp>
      <p:sp>
        <p:nvSpPr>
          <p:cNvPr id="4" name="Date Placeholder 3"/>
          <p:cNvSpPr>
            <a:spLocks noGrp="1"/>
          </p:cNvSpPr>
          <p:nvPr>
            <p:ph type="dt" sz="half" idx="10"/>
          </p:nvPr>
        </p:nvSpPr>
        <p:spPr/>
        <p:txBody>
          <a:bodyPr/>
          <a:lstStyle/>
          <a:p>
            <a:r>
              <a:rPr lang="en-US" dirty="0"/>
              <a:t>April 1, 2017</a:t>
            </a:r>
          </a:p>
        </p:txBody>
      </p:sp>
      <p:sp>
        <p:nvSpPr>
          <p:cNvPr id="5" name="Footer Placeholder 4"/>
          <p:cNvSpPr>
            <a:spLocks noGrp="1"/>
          </p:cNvSpPr>
          <p:nvPr>
            <p:ph type="ftr" sz="quarter" idx="11"/>
          </p:nvPr>
        </p:nvSpPr>
        <p:spPr/>
        <p:txBody>
          <a:bodyPr/>
          <a:lstStyle/>
          <a:p>
            <a:r>
              <a:rPr lang="en-US" dirty="0"/>
              <a:t>Georgia Southern University</a:t>
            </a:r>
          </a:p>
        </p:txBody>
      </p:sp>
      <p:sp>
        <p:nvSpPr>
          <p:cNvPr id="6" name="Slide Number Placeholder 5"/>
          <p:cNvSpPr>
            <a:spLocks noGrp="1"/>
          </p:cNvSpPr>
          <p:nvPr>
            <p:ph type="sldNum" sz="quarter" idx="12"/>
          </p:nvPr>
        </p:nvSpPr>
        <p:spPr/>
        <p:txBody>
          <a:bodyPr/>
          <a:lstStyle/>
          <a:p>
            <a:fld id="{D74BDCBF-7803-4CDE-BFF5-712A07DB3F6B}" type="slidenum">
              <a:rPr lang="en-US" smtClean="0"/>
              <a:t>21</a:t>
            </a:fld>
            <a:endParaRPr lang="en-US" dirty="0"/>
          </a:p>
        </p:txBody>
      </p:sp>
      <p:pic>
        <p:nvPicPr>
          <p:cNvPr id="7" name="Picture 6"/>
          <p:cNvPicPr/>
          <p:nvPr/>
        </p:nvPicPr>
        <p:blipFill rotWithShape="1">
          <a:blip r:embed="rId2" cstate="print">
            <a:extLst>
              <a:ext uri="{28A0092B-C50C-407E-A947-70E740481C1C}">
                <a14:useLocalDpi xmlns:a14="http://schemas.microsoft.com/office/drawing/2010/main" val="0"/>
              </a:ext>
            </a:extLst>
          </a:blip>
          <a:srcRect t="6487" b="11697"/>
          <a:stretch/>
        </p:blipFill>
        <p:spPr bwMode="auto">
          <a:xfrm>
            <a:off x="1447800" y="1295400"/>
            <a:ext cx="9372600" cy="4648200"/>
          </a:xfrm>
          <a:prstGeom prst="rect">
            <a:avLst/>
          </a:prstGeom>
          <a:ln>
            <a:noFill/>
          </a:ln>
          <a:extLst>
            <a:ext uri="{53640926-AAD7-44D8-BBD7-CCE9431645EC}">
              <a14:shadowObscured xmlns:a14="http://schemas.microsoft.com/office/drawing/2010/main"/>
            </a:ext>
          </a:extLst>
        </p:spPr>
      </p:pic>
      <p:sp>
        <p:nvSpPr>
          <p:cNvPr id="8" name="TextBox 7"/>
          <p:cNvSpPr txBox="1"/>
          <p:nvPr/>
        </p:nvSpPr>
        <p:spPr>
          <a:xfrm>
            <a:off x="2019318" y="5861050"/>
            <a:ext cx="8267682" cy="600164"/>
          </a:xfrm>
          <a:prstGeom prst="rect">
            <a:avLst/>
          </a:prstGeom>
          <a:noFill/>
        </p:spPr>
        <p:txBody>
          <a:bodyPr wrap="square" rtlCol="0">
            <a:spAutoFit/>
          </a:bodyPr>
          <a:lstStyle/>
          <a:p>
            <a:r>
              <a:rPr lang="en-US" sz="1100" dirty="0"/>
              <a:t>Figure 22 created by the author to show the movement of high tide water as it encounters the slightly stronger freshwater of the Savannah River.  The denser water moves toward the bottom of the deep channel at WP 6 and is removed from the mixing process.  This accounts for the sudden drop in salinity and density between WP’s 6 and 8.  Further effects of geometry retard the salinities movement.</a:t>
            </a:r>
          </a:p>
        </p:txBody>
      </p:sp>
    </p:spTree>
    <p:extLst>
      <p:ext uri="{BB962C8B-B14F-4D97-AF65-F5344CB8AC3E}">
        <p14:creationId xmlns:p14="http://schemas.microsoft.com/office/powerpoint/2010/main" val="40851262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Statistical Analysis</a:t>
            </a:r>
          </a:p>
        </p:txBody>
      </p:sp>
      <p:sp>
        <p:nvSpPr>
          <p:cNvPr id="3" name="Content Placeholder 2"/>
          <p:cNvSpPr>
            <a:spLocks noGrp="1"/>
          </p:cNvSpPr>
          <p:nvPr>
            <p:ph idx="1"/>
          </p:nvPr>
        </p:nvSpPr>
        <p:spPr/>
        <p:txBody>
          <a:bodyPr/>
          <a:lstStyle/>
          <a:p>
            <a:r>
              <a:rPr lang="en-US" dirty="0"/>
              <a:t>Study asserts the lower estuary is partially-mixed/ northern portion is well mixed</a:t>
            </a:r>
          </a:p>
          <a:p>
            <a:r>
              <a:rPr lang="en-US" dirty="0"/>
              <a:t>Paired T-test used to determine if lower portion is partially mixed and lower portion well mixed</a:t>
            </a:r>
          </a:p>
          <a:p>
            <a:r>
              <a:rPr lang="en-US" dirty="0"/>
              <a:t>Calculated values were below Table Values and therefore this body of water is two different estuary types</a:t>
            </a:r>
          </a:p>
        </p:txBody>
      </p:sp>
      <p:sp>
        <p:nvSpPr>
          <p:cNvPr id="4" name="Date Placeholder 3"/>
          <p:cNvSpPr>
            <a:spLocks noGrp="1"/>
          </p:cNvSpPr>
          <p:nvPr>
            <p:ph type="dt" sz="half" idx="10"/>
          </p:nvPr>
        </p:nvSpPr>
        <p:spPr/>
        <p:txBody>
          <a:bodyPr/>
          <a:lstStyle/>
          <a:p>
            <a:r>
              <a:rPr lang="en-US" dirty="0"/>
              <a:t>April 1, 2017</a:t>
            </a:r>
          </a:p>
        </p:txBody>
      </p:sp>
      <p:sp>
        <p:nvSpPr>
          <p:cNvPr id="5" name="Footer Placeholder 4"/>
          <p:cNvSpPr>
            <a:spLocks noGrp="1"/>
          </p:cNvSpPr>
          <p:nvPr>
            <p:ph type="ftr" sz="quarter" idx="11"/>
          </p:nvPr>
        </p:nvSpPr>
        <p:spPr/>
        <p:txBody>
          <a:bodyPr/>
          <a:lstStyle/>
          <a:p>
            <a:r>
              <a:rPr lang="en-US" dirty="0"/>
              <a:t>Georgia Southern University</a:t>
            </a:r>
          </a:p>
        </p:txBody>
      </p:sp>
      <p:sp>
        <p:nvSpPr>
          <p:cNvPr id="6" name="Slide Number Placeholder 5"/>
          <p:cNvSpPr>
            <a:spLocks noGrp="1"/>
          </p:cNvSpPr>
          <p:nvPr>
            <p:ph type="sldNum" sz="quarter" idx="12"/>
          </p:nvPr>
        </p:nvSpPr>
        <p:spPr/>
        <p:txBody>
          <a:bodyPr/>
          <a:lstStyle/>
          <a:p>
            <a:fld id="{D74BDCBF-7803-4CDE-BFF5-712A07DB3F6B}" type="slidenum">
              <a:rPr lang="en-US" smtClean="0"/>
              <a:t>22</a:t>
            </a:fld>
            <a:endParaRPr lang="en-US" dirty="0"/>
          </a:p>
        </p:txBody>
      </p:sp>
    </p:spTree>
    <p:extLst>
      <p:ext uri="{BB962C8B-B14F-4D97-AF65-F5344CB8AC3E}">
        <p14:creationId xmlns:p14="http://schemas.microsoft.com/office/powerpoint/2010/main" val="26535292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Recommendations	</a:t>
            </a:r>
          </a:p>
        </p:txBody>
      </p:sp>
      <p:sp>
        <p:nvSpPr>
          <p:cNvPr id="3" name="Content Placeholder 2"/>
          <p:cNvSpPr>
            <a:spLocks noGrp="1"/>
          </p:cNvSpPr>
          <p:nvPr>
            <p:ph idx="1"/>
          </p:nvPr>
        </p:nvSpPr>
        <p:spPr/>
        <p:txBody>
          <a:bodyPr/>
          <a:lstStyle/>
          <a:p>
            <a:r>
              <a:rPr lang="en-US" dirty="0"/>
              <a:t>Collecting data during summer months to look for seasonal variability</a:t>
            </a:r>
          </a:p>
          <a:p>
            <a:r>
              <a:rPr lang="en-US" dirty="0"/>
              <a:t>Comparison with EFDC and WASP data </a:t>
            </a:r>
          </a:p>
          <a:p>
            <a:r>
              <a:rPr lang="en-US" dirty="0"/>
              <a:t>USACE conduct feasibility study on digging channels to prevent advection further upstream</a:t>
            </a:r>
          </a:p>
          <a:p>
            <a:r>
              <a:rPr lang="en-US" dirty="0"/>
              <a:t>Dissemination as a possible best practice to USACE</a:t>
            </a:r>
          </a:p>
        </p:txBody>
      </p:sp>
      <p:sp>
        <p:nvSpPr>
          <p:cNvPr id="4" name="Date Placeholder 3"/>
          <p:cNvSpPr>
            <a:spLocks noGrp="1"/>
          </p:cNvSpPr>
          <p:nvPr>
            <p:ph type="dt" sz="half" idx="10"/>
          </p:nvPr>
        </p:nvSpPr>
        <p:spPr/>
        <p:txBody>
          <a:bodyPr/>
          <a:lstStyle/>
          <a:p>
            <a:r>
              <a:rPr lang="en-US" dirty="0"/>
              <a:t>April 1, 2017</a:t>
            </a:r>
          </a:p>
        </p:txBody>
      </p:sp>
      <p:sp>
        <p:nvSpPr>
          <p:cNvPr id="5" name="Footer Placeholder 4"/>
          <p:cNvSpPr>
            <a:spLocks noGrp="1"/>
          </p:cNvSpPr>
          <p:nvPr>
            <p:ph type="ftr" sz="quarter" idx="11"/>
          </p:nvPr>
        </p:nvSpPr>
        <p:spPr/>
        <p:txBody>
          <a:bodyPr/>
          <a:lstStyle/>
          <a:p>
            <a:r>
              <a:rPr lang="en-US" dirty="0"/>
              <a:t>Georgia Southern University</a:t>
            </a:r>
          </a:p>
        </p:txBody>
      </p:sp>
      <p:sp>
        <p:nvSpPr>
          <p:cNvPr id="6" name="Slide Number Placeholder 5"/>
          <p:cNvSpPr>
            <a:spLocks noGrp="1"/>
          </p:cNvSpPr>
          <p:nvPr>
            <p:ph type="sldNum" sz="quarter" idx="12"/>
          </p:nvPr>
        </p:nvSpPr>
        <p:spPr/>
        <p:txBody>
          <a:bodyPr/>
          <a:lstStyle/>
          <a:p>
            <a:fld id="{D74BDCBF-7803-4CDE-BFF5-712A07DB3F6B}" type="slidenum">
              <a:rPr lang="en-US" smtClean="0"/>
              <a:t>23</a:t>
            </a:fld>
            <a:endParaRPr lang="en-US" dirty="0"/>
          </a:p>
        </p:txBody>
      </p:sp>
    </p:spTree>
    <p:extLst>
      <p:ext uri="{BB962C8B-B14F-4D97-AF65-F5344CB8AC3E}">
        <p14:creationId xmlns:p14="http://schemas.microsoft.com/office/powerpoint/2010/main" val="9547291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Conclusions</a:t>
            </a:r>
          </a:p>
        </p:txBody>
      </p:sp>
      <p:sp>
        <p:nvSpPr>
          <p:cNvPr id="3" name="Content Placeholder 2"/>
          <p:cNvSpPr>
            <a:spLocks noGrp="1"/>
          </p:cNvSpPr>
          <p:nvPr>
            <p:ph idx="1"/>
          </p:nvPr>
        </p:nvSpPr>
        <p:spPr/>
        <p:txBody>
          <a:bodyPr/>
          <a:lstStyle/>
          <a:p>
            <a:r>
              <a:rPr lang="en-US" dirty="0"/>
              <a:t>Horizontal channels do exist between Port Wentworth and I-95</a:t>
            </a:r>
          </a:p>
          <a:p>
            <a:r>
              <a:rPr lang="en-US" dirty="0"/>
              <a:t>Creates trap for salinity similar to the sills in a fjord which prevents freshwater from mixing with deeper, denser salt water</a:t>
            </a:r>
          </a:p>
          <a:p>
            <a:r>
              <a:rPr lang="en-US" dirty="0"/>
              <a:t>These traps prevent transport of salinity upstream in the estuary</a:t>
            </a:r>
          </a:p>
          <a:p>
            <a:r>
              <a:rPr lang="en-US" dirty="0"/>
              <a:t>Scientific contribution is the use of density to demonstrate movement of denser salt water into channels which creates the observed behavior</a:t>
            </a:r>
          </a:p>
        </p:txBody>
      </p:sp>
      <p:sp>
        <p:nvSpPr>
          <p:cNvPr id="4" name="Date Placeholder 3"/>
          <p:cNvSpPr>
            <a:spLocks noGrp="1"/>
          </p:cNvSpPr>
          <p:nvPr>
            <p:ph type="dt" sz="half" idx="10"/>
          </p:nvPr>
        </p:nvSpPr>
        <p:spPr/>
        <p:txBody>
          <a:bodyPr/>
          <a:lstStyle/>
          <a:p>
            <a:r>
              <a:rPr lang="en-US" dirty="0"/>
              <a:t>April 1, 2017</a:t>
            </a:r>
          </a:p>
        </p:txBody>
      </p:sp>
      <p:sp>
        <p:nvSpPr>
          <p:cNvPr id="5" name="Footer Placeholder 4"/>
          <p:cNvSpPr>
            <a:spLocks noGrp="1"/>
          </p:cNvSpPr>
          <p:nvPr>
            <p:ph type="ftr" sz="quarter" idx="11"/>
          </p:nvPr>
        </p:nvSpPr>
        <p:spPr/>
        <p:txBody>
          <a:bodyPr/>
          <a:lstStyle/>
          <a:p>
            <a:r>
              <a:rPr lang="en-US" dirty="0"/>
              <a:t>Georgia Southern University </a:t>
            </a:r>
          </a:p>
        </p:txBody>
      </p:sp>
      <p:sp>
        <p:nvSpPr>
          <p:cNvPr id="6" name="Slide Number Placeholder 5"/>
          <p:cNvSpPr>
            <a:spLocks noGrp="1"/>
          </p:cNvSpPr>
          <p:nvPr>
            <p:ph type="sldNum" sz="quarter" idx="12"/>
          </p:nvPr>
        </p:nvSpPr>
        <p:spPr/>
        <p:txBody>
          <a:bodyPr/>
          <a:lstStyle/>
          <a:p>
            <a:fld id="{D74BDCBF-7803-4CDE-BFF5-712A07DB3F6B}" type="slidenum">
              <a:rPr lang="en-US" smtClean="0"/>
              <a:t>24</a:t>
            </a:fld>
            <a:endParaRPr lang="en-US" dirty="0"/>
          </a:p>
        </p:txBody>
      </p:sp>
    </p:spTree>
    <p:extLst>
      <p:ext uri="{BB962C8B-B14F-4D97-AF65-F5344CB8AC3E}">
        <p14:creationId xmlns:p14="http://schemas.microsoft.com/office/powerpoint/2010/main" val="14084501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Acknowledgements	</a:t>
            </a:r>
          </a:p>
        </p:txBody>
      </p:sp>
      <p:sp>
        <p:nvSpPr>
          <p:cNvPr id="3" name="Content Placeholder 2"/>
          <p:cNvSpPr>
            <a:spLocks noGrp="1"/>
          </p:cNvSpPr>
          <p:nvPr>
            <p:ph idx="1"/>
          </p:nvPr>
        </p:nvSpPr>
        <p:spPr/>
        <p:txBody>
          <a:bodyPr/>
          <a:lstStyle/>
          <a:p>
            <a:r>
              <a:rPr lang="en-US" dirty="0"/>
              <a:t>Dr. Francisco Cubas</a:t>
            </a:r>
          </a:p>
          <a:p>
            <a:r>
              <a:rPr lang="en-US" dirty="0"/>
              <a:t>Dr. John Dryden</a:t>
            </a:r>
          </a:p>
          <a:p>
            <a:r>
              <a:rPr lang="en-US" dirty="0"/>
              <a:t>USACE Savannah District, specifically;</a:t>
            </a:r>
          </a:p>
          <a:p>
            <a:pPr lvl="1"/>
            <a:r>
              <a:rPr lang="en-US" dirty="0"/>
              <a:t>Traci Hendren, P.E.</a:t>
            </a:r>
          </a:p>
          <a:p>
            <a:pPr lvl="1"/>
            <a:r>
              <a:rPr lang="en-US" dirty="0"/>
              <a:t>Bryan Robinson, P.E.</a:t>
            </a:r>
          </a:p>
          <a:p>
            <a:pPr lvl="1"/>
            <a:r>
              <a:rPr lang="en-US" dirty="0"/>
              <a:t>Beth Williams, P.E.</a:t>
            </a:r>
          </a:p>
          <a:p>
            <a:r>
              <a:rPr lang="en-US" dirty="0"/>
              <a:t>United States Army for funding my degree</a:t>
            </a:r>
          </a:p>
          <a:p>
            <a:r>
              <a:rPr lang="en-US" dirty="0"/>
              <a:t>My loving wife, Andrea Riggs, for supporting me through all this research and being my best, most prompt, proofreader</a:t>
            </a:r>
          </a:p>
        </p:txBody>
      </p:sp>
      <p:sp>
        <p:nvSpPr>
          <p:cNvPr id="4" name="Date Placeholder 3"/>
          <p:cNvSpPr>
            <a:spLocks noGrp="1"/>
          </p:cNvSpPr>
          <p:nvPr>
            <p:ph type="dt" sz="half" idx="10"/>
          </p:nvPr>
        </p:nvSpPr>
        <p:spPr/>
        <p:txBody>
          <a:bodyPr/>
          <a:lstStyle/>
          <a:p>
            <a:r>
              <a:rPr lang="en-US" dirty="0"/>
              <a:t>April 1, 2017</a:t>
            </a:r>
          </a:p>
        </p:txBody>
      </p:sp>
      <p:sp>
        <p:nvSpPr>
          <p:cNvPr id="5" name="Footer Placeholder 4"/>
          <p:cNvSpPr>
            <a:spLocks noGrp="1"/>
          </p:cNvSpPr>
          <p:nvPr>
            <p:ph type="ftr" sz="quarter" idx="11"/>
          </p:nvPr>
        </p:nvSpPr>
        <p:spPr/>
        <p:txBody>
          <a:bodyPr/>
          <a:lstStyle/>
          <a:p>
            <a:r>
              <a:rPr lang="en-US" dirty="0"/>
              <a:t>Georgia Southern University</a:t>
            </a:r>
          </a:p>
        </p:txBody>
      </p:sp>
      <p:sp>
        <p:nvSpPr>
          <p:cNvPr id="6" name="Slide Number Placeholder 5"/>
          <p:cNvSpPr>
            <a:spLocks noGrp="1"/>
          </p:cNvSpPr>
          <p:nvPr>
            <p:ph type="sldNum" sz="quarter" idx="12"/>
          </p:nvPr>
        </p:nvSpPr>
        <p:spPr/>
        <p:txBody>
          <a:bodyPr/>
          <a:lstStyle/>
          <a:p>
            <a:fld id="{D74BDCBF-7803-4CDE-BFF5-712A07DB3F6B}" type="slidenum">
              <a:rPr lang="en-US" smtClean="0"/>
              <a:t>25</a:t>
            </a:fld>
            <a:endParaRPr lang="en-US" dirty="0"/>
          </a:p>
        </p:txBody>
      </p:sp>
    </p:spTree>
    <p:extLst>
      <p:ext uri="{BB962C8B-B14F-4D97-AF65-F5344CB8AC3E}">
        <p14:creationId xmlns:p14="http://schemas.microsoft.com/office/powerpoint/2010/main" val="24746825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a:xfrm>
            <a:off x="0" y="1253331"/>
            <a:ext cx="12192000" cy="4080669"/>
          </a:xfrm>
        </p:spPr>
        <p:txBody>
          <a:bodyPr>
            <a:noAutofit/>
          </a:bodyPr>
          <a:lstStyle/>
          <a:p>
            <a:pPr marL="0" indent="-914400">
              <a:buNone/>
            </a:pPr>
            <a:r>
              <a:rPr lang="en-US" sz="800" dirty="0"/>
              <a:t>2014. </a:t>
            </a:r>
            <a:r>
              <a:rPr lang="en-US" sz="800" i="1" dirty="0"/>
              <a:t>Chemiasfit: Develop Yourself.</a:t>
            </a:r>
            <a:r>
              <a:rPr lang="en-US" sz="800" dirty="0"/>
              <a:t> Accessed 10 25, 2016. http://www.chemiasoft.com/chemd/TDS.</a:t>
            </a:r>
          </a:p>
          <a:p>
            <a:pPr marL="0" indent="-914400">
              <a:buNone/>
            </a:pPr>
            <a:r>
              <a:rPr lang="en-US" sz="800" dirty="0"/>
              <a:t>Conrads, Paul A., Edwin A. Roehl, Jr., and Steven R. Davie. 2011. </a:t>
            </a:r>
            <a:r>
              <a:rPr lang="en-US" sz="800" i="1" dirty="0"/>
              <a:t>Simulation of Specific Conductance and Chloride Concentration in Abercorn Creek, Georgia, 2000-2009.</a:t>
            </a:r>
            <a:r>
              <a:rPr lang="en-US" sz="800" dirty="0"/>
              <a:t> U.S. Geological Survey Scientific Investigations Report 	2011-5074, Reston: U.S. Geological Survey. Accessed September 10, 2016. http://pubs.er.usgs.gov/publications/sir20115074.</a:t>
            </a:r>
          </a:p>
          <a:p>
            <a:pPr marL="0" indent="-914400">
              <a:buNone/>
            </a:pPr>
            <a:r>
              <a:rPr lang="en-US" sz="800" dirty="0"/>
              <a:t>Conrads, Paul A., Edwin A. Roehl, Ruby C. Daamen, and Wiley M. Kitchens. 2006. </a:t>
            </a:r>
            <a:r>
              <a:rPr lang="en-US" sz="800" i="1" dirty="0"/>
              <a:t>Simulations of Water Levels and Salinity in the Rivers and Tidal Marshes in the Vicinity of the Savannah National Wildlife Refuge, Coastal 	South Carolina and Georgia.</a:t>
            </a:r>
            <a:r>
              <a:rPr lang="en-US" sz="800" dirty="0"/>
              <a:t> U.S. Geological Survey Scientific Investigations Report 2006-5187, Reston: U.S. Geological Survey. Accessed September 1, 2016. http://pubs.usgs.gov/sir/2006/5187.</a:t>
            </a:r>
          </a:p>
          <a:p>
            <a:pPr marL="0" indent="-914400">
              <a:buNone/>
            </a:pPr>
            <a:r>
              <a:rPr lang="en-US" sz="800" dirty="0"/>
              <a:t>Effler, Steven W., Susan M. O'Donnell, Anthony R. Prestigiacomo, David M. O'Donnell, David A. Matthews, Emmet M. Owens, and Adam J.P. Effler. 2009. "Tributary Plunging in an Urban Lake (Onondaga Lake): Drivers, 	Signatures, and Implications." </a:t>
            </a:r>
            <a:r>
              <a:rPr lang="en-US" sz="800" i="1" dirty="0"/>
              <a:t>Journal of American Water Resources Association</a:t>
            </a:r>
            <a:r>
              <a:rPr lang="en-US" sz="800" dirty="0"/>
              <a:t> 45 (5): 1127-1141.</a:t>
            </a:r>
          </a:p>
          <a:p>
            <a:pPr marL="0" indent="-914400">
              <a:buNone/>
            </a:pPr>
            <a:r>
              <a:rPr lang="en-US" sz="800" dirty="0"/>
              <a:t>Fairley, Peter. 2013. "Tidepool Power Makes a Surprising Comeback." </a:t>
            </a:r>
            <a:r>
              <a:rPr lang="en-US" sz="800" i="1" dirty="0"/>
              <a:t>IEEE</a:t>
            </a:r>
            <a:r>
              <a:rPr lang="en-US" sz="800" dirty="0"/>
              <a:t> 12-13. Accessed September 16, 2016. http://ieeeexplore.ws.document/6545107.</a:t>
            </a:r>
          </a:p>
          <a:p>
            <a:pPr marL="0" indent="-914400">
              <a:buNone/>
            </a:pPr>
            <a:r>
              <a:rPr lang="en-US" sz="800" dirty="0"/>
              <a:t>Knochenmus, Dann K. Yobbi and Laria A. 1989. </a:t>
            </a:r>
            <a:r>
              <a:rPr lang="en-US" sz="800" i="1" dirty="0"/>
              <a:t>Salinity and Flow Relations and Effects of Reduced Flow in the Chassahowitzka River and Homosassa River Estuaries, Southwest Florida.</a:t>
            </a:r>
            <a:r>
              <a:rPr lang="en-US" sz="800" dirty="0"/>
              <a:t> Water-Resources Investigations Report 	88-4044, Tallahassee: U.S. Geological Survey.</a:t>
            </a:r>
          </a:p>
          <a:p>
            <a:pPr marL="0" indent="-914400">
              <a:buNone/>
            </a:pPr>
            <a:r>
              <a:rPr lang="en-US" sz="800" dirty="0"/>
              <a:t>Michel, Miles O. Hayes and Jacqueline. 2013. </a:t>
            </a:r>
            <a:r>
              <a:rPr lang="en-US" sz="800" i="1" dirty="0"/>
              <a:t>A Tide Swept Coast of Sand and Marsh: Coastal Geology and Ecology of Georgia.</a:t>
            </a:r>
            <a:r>
              <a:rPr lang="en-US" sz="800" dirty="0"/>
              <a:t> Columbia: Pandion Books.</a:t>
            </a:r>
          </a:p>
          <a:p>
            <a:pPr marL="0" indent="-914400">
              <a:buNone/>
            </a:pPr>
            <a:r>
              <a:rPr lang="en-US" sz="800" dirty="0"/>
              <a:t>Ramos, Stephen J. 2014. "Planning for Competitive Port Expansion on the U.S. Eastern Seaboard: the Case of the Savannah Harbor Expansion Project." </a:t>
            </a:r>
            <a:r>
              <a:rPr lang="en-US" sz="800" i="1" dirty="0"/>
              <a:t>Journal of Transport Geography</a:t>
            </a:r>
            <a:r>
              <a:rPr lang="en-US" sz="800" dirty="0"/>
              <a:t> 32-41. Accessed October 10, 2016. 	http://dx.doi.org/10.1016/j.jtrangeo.2014.02.007.</a:t>
            </a:r>
          </a:p>
          <a:p>
            <a:pPr marL="0" indent="-914400">
              <a:buNone/>
            </a:pPr>
            <a:r>
              <a:rPr lang="en-US" sz="800" dirty="0"/>
              <a:t>Rhodes, Raplf F. 1949. </a:t>
            </a:r>
            <a:r>
              <a:rPr lang="en-US" sz="800" i="1" dirty="0"/>
              <a:t>The Hydraulics of a Tidal River as Illustrated by Savannah Harbor, Georgia.</a:t>
            </a:r>
            <a:r>
              <a:rPr lang="en-US" sz="800" dirty="0"/>
              <a:t> Hydraulics Study, Savannah: U.S. Army Corps of Engineers.</a:t>
            </a:r>
          </a:p>
          <a:p>
            <a:pPr marL="0" indent="-914400">
              <a:buNone/>
            </a:pPr>
            <a:r>
              <a:rPr lang="en-US" sz="800" dirty="0"/>
              <a:t>Rueda, Francisco J., William E. Fleenor, Inmaculada de Vicente. 2007. "Pathways of River Nutrients Towards the Euphotic Zone in a Deep-Reservoir of Small Size: Uncertainty Analysis." </a:t>
            </a:r>
            <a:r>
              <a:rPr lang="en-US" sz="800" i="1" dirty="0"/>
              <a:t>Ecological Modeling 202</a:t>
            </a:r>
            <a:r>
              <a:rPr lang="en-US" sz="800" dirty="0"/>
              <a:t> 345-361.</a:t>
            </a:r>
          </a:p>
          <a:p>
            <a:pPr marL="0" indent="-914400">
              <a:buNone/>
            </a:pPr>
            <a:r>
              <a:rPr lang="en-US" sz="800" dirty="0"/>
              <a:t>Scully, Malcolm E. and W. </a:t>
            </a:r>
            <a:r>
              <a:rPr lang="en-US" sz="700" dirty="0"/>
              <a:t>Rockwell</a:t>
            </a:r>
            <a:r>
              <a:rPr lang="en-US" sz="800" dirty="0"/>
              <a:t> Geyer. 2013. "The Role of Advection, Straining, and Mixing on the Tidal Variability of Estuarine Stratification." </a:t>
            </a:r>
            <a:r>
              <a:rPr lang="en-US" sz="800" i="1" dirty="0"/>
              <a:t>Journal of Physical Oceanography</a:t>
            </a:r>
            <a:r>
              <a:rPr lang="en-US" sz="800" dirty="0"/>
              <a:t> 855-865. Accessed September 10, 2016. 	doi:10.1175/JPO-D-10-05010.</a:t>
            </a:r>
          </a:p>
          <a:p>
            <a:pPr marL="0" indent="-914400">
              <a:buNone/>
            </a:pPr>
            <a:r>
              <a:rPr lang="en-US" sz="800" dirty="0"/>
              <a:t>Thermo-Orion. 2001. "Model 1230." </a:t>
            </a:r>
            <a:r>
              <a:rPr lang="en-US" sz="800" i="1" dirty="0"/>
              <a:t>Instruction Manual.</a:t>
            </a:r>
            <a:r>
              <a:rPr lang="en-US" sz="800" dirty="0"/>
              <a:t> Beverly: Thermo-Orion.</a:t>
            </a:r>
          </a:p>
          <a:p>
            <a:pPr marL="0" indent="-914400">
              <a:buNone/>
            </a:pPr>
            <a:r>
              <a:rPr lang="en-US" sz="800" dirty="0"/>
              <a:t>U.S. Army Corps of Engineers. 2012. </a:t>
            </a:r>
            <a:r>
              <a:rPr lang="en-US" sz="800" i="1" dirty="0"/>
              <a:t>Final Environmental Impact Statement for Savannah Harbor Expansion Project: Chatham County, Georgia, and Jasper, South Carolina.</a:t>
            </a:r>
            <a:r>
              <a:rPr lang="en-US" sz="800" dirty="0"/>
              <a:t> Final Environmental Impact Statement, Savannah: 	USACE.</a:t>
            </a:r>
          </a:p>
          <a:p>
            <a:pPr marL="0" indent="-914400">
              <a:buNone/>
            </a:pPr>
            <a:r>
              <a:rPr lang="en-US" sz="800" dirty="0"/>
              <a:t>U.S. Army Corps of Engineers. 2012. </a:t>
            </a:r>
            <a:r>
              <a:rPr lang="en-US" sz="800" i="1" dirty="0"/>
              <a:t>Final General Re-Evaluation Report, Savannah Harbor Expansion Project: Chatham County, Georgia and Jasper County, South Carolina.</a:t>
            </a:r>
            <a:r>
              <a:rPr lang="en-US" sz="800" dirty="0"/>
              <a:t> Final General Re-Evaluation Report, Savannah: 	USACE.</a:t>
            </a:r>
          </a:p>
          <a:p>
            <a:pPr marL="0" indent="-914400">
              <a:buNone/>
            </a:pPr>
            <a:r>
              <a:rPr lang="en-US" sz="800" dirty="0"/>
              <a:t>Wang Biao, Zhu Jian Rong, Wu Hui, Yu Fu Jiang, and Song Xue Jia. 2011. "Dynamics of Saltwater Intrusion in the Modaomen Waterway of the Pearl River Estuary." </a:t>
            </a:r>
            <a:r>
              <a:rPr lang="en-US" sz="800" i="1" dirty="0"/>
              <a:t>Science China</a:t>
            </a:r>
            <a:r>
              <a:rPr lang="en-US" sz="800" dirty="0"/>
              <a:t> 55 (11): 1901-1918. Accessed August 15, 2016. 	</a:t>
            </a:r>
            <a:r>
              <a:rPr lang="en-US" sz="800" dirty="0">
                <a:hlinkClick r:id="rId2"/>
              </a:rPr>
              <a:t>http://eds.b.ebscohost.com.libez.lib.georgiasouthern.edu/eds/pdfviewer/pdfviewer?vid=2&amp;sid=884e3cb3-c2ac-4eaa-ad3a-926a892e580e%40sessionmgr107&amp;hid-127</a:t>
            </a:r>
            <a:endParaRPr lang="en-US" sz="800" dirty="0"/>
          </a:p>
          <a:p>
            <a:pPr marL="0" indent="-914400">
              <a:buNone/>
            </a:pPr>
            <a:r>
              <a:rPr lang="en-US" sz="800" dirty="0"/>
              <a:t>Williams, Beth, P.E.  2016.  Interview by author.  Savannah.  October 27.</a:t>
            </a:r>
          </a:p>
          <a:p>
            <a:pPr marL="0" indent="0">
              <a:buNone/>
            </a:pPr>
            <a:r>
              <a:rPr lang="en-US" sz="800" dirty="0"/>
              <a:t>Savannah Tourist webpage. 2016.  “Tide Information for Ft. Pulaski”.  Accessed November 4, 2016.  </a:t>
            </a:r>
            <a:r>
              <a:rPr lang="en-US" sz="800" dirty="0">
                <a:hlinkClick r:id="rId3"/>
              </a:rPr>
              <a:t>http://www.savannah.com/beaches/tides/fort-pulaski/</a:t>
            </a:r>
            <a:r>
              <a:rPr lang="en-US" sz="800" dirty="0"/>
              <a:t>.  </a:t>
            </a:r>
          </a:p>
        </p:txBody>
      </p:sp>
      <p:sp>
        <p:nvSpPr>
          <p:cNvPr id="4" name="Date Placeholder 3"/>
          <p:cNvSpPr>
            <a:spLocks noGrp="1"/>
          </p:cNvSpPr>
          <p:nvPr>
            <p:ph type="dt" sz="half" idx="10"/>
          </p:nvPr>
        </p:nvSpPr>
        <p:spPr/>
        <p:txBody>
          <a:bodyPr/>
          <a:lstStyle/>
          <a:p>
            <a:r>
              <a:rPr lang="en-US" dirty="0"/>
              <a:t>April 1, 2017</a:t>
            </a:r>
          </a:p>
        </p:txBody>
      </p:sp>
      <p:sp>
        <p:nvSpPr>
          <p:cNvPr id="5" name="Footer Placeholder 4"/>
          <p:cNvSpPr>
            <a:spLocks noGrp="1"/>
          </p:cNvSpPr>
          <p:nvPr>
            <p:ph type="ftr" sz="quarter" idx="11"/>
          </p:nvPr>
        </p:nvSpPr>
        <p:spPr/>
        <p:txBody>
          <a:bodyPr/>
          <a:lstStyle/>
          <a:p>
            <a:r>
              <a:rPr lang="en-US" dirty="0"/>
              <a:t>Georgia Southern University </a:t>
            </a:r>
          </a:p>
        </p:txBody>
      </p:sp>
      <p:sp>
        <p:nvSpPr>
          <p:cNvPr id="6" name="Slide Number Placeholder 5"/>
          <p:cNvSpPr>
            <a:spLocks noGrp="1"/>
          </p:cNvSpPr>
          <p:nvPr>
            <p:ph type="sldNum" sz="quarter" idx="12"/>
          </p:nvPr>
        </p:nvSpPr>
        <p:spPr/>
        <p:txBody>
          <a:bodyPr/>
          <a:lstStyle/>
          <a:p>
            <a:fld id="{D74BDCBF-7803-4CDE-BFF5-712A07DB3F6B}" type="slidenum">
              <a:rPr lang="en-US" smtClean="0"/>
              <a:t>26</a:t>
            </a:fld>
            <a:endParaRPr lang="en-US" dirty="0"/>
          </a:p>
        </p:txBody>
      </p:sp>
    </p:spTree>
    <p:extLst>
      <p:ext uri="{BB962C8B-B14F-4D97-AF65-F5344CB8AC3E}">
        <p14:creationId xmlns:p14="http://schemas.microsoft.com/office/powerpoint/2010/main" val="3115072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2400"/>
            <a:ext cx="10515600" cy="1325563"/>
          </a:xfrm>
        </p:spPr>
        <p:txBody>
          <a:bodyPr/>
          <a:lstStyle/>
          <a:p>
            <a:r>
              <a:rPr lang="en-US" dirty="0"/>
              <a:t>Agenda</a:t>
            </a:r>
          </a:p>
        </p:txBody>
      </p:sp>
      <p:sp>
        <p:nvSpPr>
          <p:cNvPr id="3" name="Content Placeholder 2"/>
          <p:cNvSpPr>
            <a:spLocks noGrp="1"/>
          </p:cNvSpPr>
          <p:nvPr>
            <p:ph idx="1"/>
          </p:nvPr>
        </p:nvSpPr>
        <p:spPr>
          <a:xfrm>
            <a:off x="838200" y="762000"/>
            <a:ext cx="10515600" cy="5486400"/>
          </a:xfrm>
        </p:spPr>
        <p:txBody>
          <a:bodyPr>
            <a:normAutofit lnSpcReduction="10000"/>
          </a:bodyPr>
          <a:lstStyle/>
          <a:p>
            <a:r>
              <a:rPr lang="en-US" sz="1200" b="1" dirty="0"/>
              <a:t>Hypothesis</a:t>
            </a:r>
          </a:p>
          <a:p>
            <a:r>
              <a:rPr lang="en-US" sz="1200" b="1" dirty="0"/>
              <a:t>Background</a:t>
            </a:r>
          </a:p>
          <a:p>
            <a:pPr lvl="1"/>
            <a:r>
              <a:rPr lang="en-US" sz="1200" b="1" dirty="0"/>
              <a:t>Savannah Estuary</a:t>
            </a:r>
          </a:p>
          <a:p>
            <a:pPr lvl="1"/>
            <a:r>
              <a:rPr lang="en-US" sz="1200" b="1" dirty="0"/>
              <a:t>Savannah Harbor Expansion Project</a:t>
            </a:r>
          </a:p>
          <a:p>
            <a:pPr lvl="1"/>
            <a:r>
              <a:rPr lang="en-US" sz="1200" b="1" dirty="0"/>
              <a:t>Floridan Aquifer Overpumping</a:t>
            </a:r>
          </a:p>
          <a:p>
            <a:pPr lvl="1"/>
            <a:r>
              <a:rPr lang="en-US" sz="1200" b="1" dirty="0"/>
              <a:t>Salinity Intrusion into the Savannah Estuary</a:t>
            </a:r>
          </a:p>
          <a:p>
            <a:pPr lvl="1"/>
            <a:r>
              <a:rPr lang="en-US" sz="1200" b="1" dirty="0"/>
              <a:t>Possible Impacts on Raw Water Impoundment</a:t>
            </a:r>
          </a:p>
          <a:p>
            <a:pPr lvl="1"/>
            <a:r>
              <a:rPr lang="en-US" sz="1200" b="1" dirty="0"/>
              <a:t>Estuary types</a:t>
            </a:r>
          </a:p>
          <a:p>
            <a:r>
              <a:rPr lang="en-US" sz="1200" b="1" dirty="0"/>
              <a:t>Problem Statement</a:t>
            </a:r>
          </a:p>
          <a:p>
            <a:r>
              <a:rPr lang="en-US" sz="1200" b="1" dirty="0"/>
              <a:t>Criteria For Success</a:t>
            </a:r>
          </a:p>
          <a:p>
            <a:r>
              <a:rPr lang="en-US" sz="1200" b="1" dirty="0"/>
              <a:t>Methodology Overview</a:t>
            </a:r>
          </a:p>
          <a:p>
            <a:pPr lvl="1"/>
            <a:r>
              <a:rPr lang="en-US" sz="1200" b="1" dirty="0"/>
              <a:t>Methodology: USGS Gauging Station Study </a:t>
            </a:r>
          </a:p>
          <a:p>
            <a:pPr lvl="1"/>
            <a:r>
              <a:rPr lang="en-US" sz="1200" b="1" dirty="0"/>
              <a:t>Methodology: Field Study</a:t>
            </a:r>
          </a:p>
          <a:p>
            <a:r>
              <a:rPr lang="en-US" sz="1200" b="1" dirty="0"/>
              <a:t>Results</a:t>
            </a:r>
          </a:p>
          <a:p>
            <a:pPr lvl="1"/>
            <a:r>
              <a:rPr lang="en-US" sz="1200" b="1" dirty="0"/>
              <a:t>USGS Gauging Station Study</a:t>
            </a:r>
          </a:p>
          <a:p>
            <a:pPr lvl="1"/>
            <a:r>
              <a:rPr lang="en-US" sz="1200" b="1" dirty="0"/>
              <a:t>Field Study Salinity Profiles</a:t>
            </a:r>
          </a:p>
          <a:p>
            <a:pPr lvl="1"/>
            <a:r>
              <a:rPr lang="en-US" sz="1200" b="1" dirty="0"/>
              <a:t>High Tide/ Low Tide density comparison</a:t>
            </a:r>
          </a:p>
          <a:p>
            <a:r>
              <a:rPr lang="en-US" sz="1200" b="1" dirty="0"/>
              <a:t>Discussion</a:t>
            </a:r>
          </a:p>
          <a:p>
            <a:pPr lvl="1"/>
            <a:r>
              <a:rPr lang="en-US" sz="1200" b="1" dirty="0"/>
              <a:t>Discussion: Data Collection</a:t>
            </a:r>
          </a:p>
          <a:p>
            <a:pPr lvl="1"/>
            <a:r>
              <a:rPr lang="en-US" sz="1200" b="1" dirty="0"/>
              <a:t>Discussion: Field Study</a:t>
            </a:r>
          </a:p>
          <a:p>
            <a:r>
              <a:rPr lang="en-US" sz="1200" b="1" dirty="0"/>
              <a:t>Conclusions</a:t>
            </a:r>
          </a:p>
          <a:p>
            <a:r>
              <a:rPr lang="en-US" sz="1200" b="1" dirty="0"/>
              <a:t>References</a:t>
            </a:r>
          </a:p>
        </p:txBody>
      </p:sp>
      <p:sp>
        <p:nvSpPr>
          <p:cNvPr id="4" name="Date Placeholder 3"/>
          <p:cNvSpPr>
            <a:spLocks noGrp="1"/>
          </p:cNvSpPr>
          <p:nvPr>
            <p:ph type="dt" sz="half" idx="10"/>
          </p:nvPr>
        </p:nvSpPr>
        <p:spPr/>
        <p:txBody>
          <a:bodyPr/>
          <a:lstStyle/>
          <a:p>
            <a:r>
              <a:rPr lang="en-US" dirty="0"/>
              <a:t>April 1, 2017</a:t>
            </a:r>
          </a:p>
        </p:txBody>
      </p:sp>
      <p:sp>
        <p:nvSpPr>
          <p:cNvPr id="5" name="Footer Placeholder 4"/>
          <p:cNvSpPr>
            <a:spLocks noGrp="1"/>
          </p:cNvSpPr>
          <p:nvPr>
            <p:ph type="ftr" sz="quarter" idx="11"/>
          </p:nvPr>
        </p:nvSpPr>
        <p:spPr/>
        <p:txBody>
          <a:bodyPr/>
          <a:lstStyle/>
          <a:p>
            <a:r>
              <a:rPr lang="en-US" dirty="0"/>
              <a:t>Georgia Southern University</a:t>
            </a:r>
          </a:p>
        </p:txBody>
      </p:sp>
      <p:sp>
        <p:nvSpPr>
          <p:cNvPr id="6" name="Slide Number Placeholder 5"/>
          <p:cNvSpPr>
            <a:spLocks noGrp="1"/>
          </p:cNvSpPr>
          <p:nvPr>
            <p:ph type="sldNum" sz="quarter" idx="12"/>
          </p:nvPr>
        </p:nvSpPr>
        <p:spPr/>
        <p:txBody>
          <a:bodyPr/>
          <a:lstStyle/>
          <a:p>
            <a:fld id="{D74BDCBF-7803-4CDE-BFF5-712A07DB3F6B}" type="slidenum">
              <a:rPr lang="en-US" smtClean="0"/>
              <a:t>3</a:t>
            </a:fld>
            <a:endParaRPr lang="en-US" dirty="0"/>
          </a:p>
        </p:txBody>
      </p:sp>
    </p:spTree>
    <p:extLst>
      <p:ext uri="{BB962C8B-B14F-4D97-AF65-F5344CB8AC3E}">
        <p14:creationId xmlns:p14="http://schemas.microsoft.com/office/powerpoint/2010/main" val="34413817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Background: Savannah Estuary</a:t>
            </a:r>
          </a:p>
        </p:txBody>
      </p:sp>
      <p:sp>
        <p:nvSpPr>
          <p:cNvPr id="8" name="Content Placeholder 7"/>
          <p:cNvSpPr>
            <a:spLocks noGrp="1"/>
          </p:cNvSpPr>
          <p:nvPr>
            <p:ph sz="half" idx="1"/>
          </p:nvPr>
        </p:nvSpPr>
        <p:spPr>
          <a:xfrm>
            <a:off x="838200" y="1825625"/>
            <a:ext cx="3657600" cy="3865796"/>
          </a:xfrm>
        </p:spPr>
        <p:txBody>
          <a:bodyPr>
            <a:normAutofit lnSpcReduction="10000"/>
          </a:bodyPr>
          <a:lstStyle/>
          <a:p>
            <a:r>
              <a:rPr lang="en-US" dirty="0"/>
              <a:t>Termination point of the Savannah River</a:t>
            </a:r>
          </a:p>
          <a:p>
            <a:r>
              <a:rPr lang="en-US" dirty="0"/>
              <a:t>Part of a Deltaic System</a:t>
            </a:r>
          </a:p>
          <a:p>
            <a:r>
              <a:rPr lang="en-US" dirty="0"/>
              <a:t>Lower Delta contains Savannah Harbor</a:t>
            </a:r>
          </a:p>
          <a:p>
            <a:r>
              <a:rPr lang="en-US" dirty="0"/>
              <a:t>Upper Delta contains “head-of-tides” located at I-95</a:t>
            </a:r>
          </a:p>
        </p:txBody>
      </p:sp>
      <p:sp>
        <p:nvSpPr>
          <p:cNvPr id="4" name="Date Placeholder 3"/>
          <p:cNvSpPr>
            <a:spLocks noGrp="1"/>
          </p:cNvSpPr>
          <p:nvPr>
            <p:ph type="dt" sz="half" idx="10"/>
          </p:nvPr>
        </p:nvSpPr>
        <p:spPr/>
        <p:txBody>
          <a:bodyPr/>
          <a:lstStyle/>
          <a:p>
            <a:r>
              <a:rPr lang="en-US" dirty="0"/>
              <a:t>April 1, 2017</a:t>
            </a:r>
          </a:p>
        </p:txBody>
      </p:sp>
      <p:sp>
        <p:nvSpPr>
          <p:cNvPr id="5" name="Footer Placeholder 4"/>
          <p:cNvSpPr>
            <a:spLocks noGrp="1"/>
          </p:cNvSpPr>
          <p:nvPr>
            <p:ph type="ftr" sz="quarter" idx="11"/>
          </p:nvPr>
        </p:nvSpPr>
        <p:spPr/>
        <p:txBody>
          <a:bodyPr/>
          <a:lstStyle/>
          <a:p>
            <a:r>
              <a:rPr lang="en-US" dirty="0"/>
              <a:t>Georgia Southern University</a:t>
            </a:r>
          </a:p>
        </p:txBody>
      </p:sp>
      <p:sp>
        <p:nvSpPr>
          <p:cNvPr id="6" name="Slide Number Placeholder 5"/>
          <p:cNvSpPr>
            <a:spLocks noGrp="1"/>
          </p:cNvSpPr>
          <p:nvPr>
            <p:ph type="sldNum" sz="quarter" idx="12"/>
          </p:nvPr>
        </p:nvSpPr>
        <p:spPr/>
        <p:txBody>
          <a:bodyPr/>
          <a:lstStyle/>
          <a:p>
            <a:fld id="{D74BDCBF-7803-4CDE-BFF5-712A07DB3F6B}" type="slidenum">
              <a:rPr lang="en-US" smtClean="0"/>
              <a:t>4</a:t>
            </a:fld>
            <a:endParaRPr lang="en-US" dirty="0"/>
          </a:p>
        </p:txBody>
      </p:sp>
      <p:pic>
        <p:nvPicPr>
          <p:cNvPr id="10" name="Content Placeholder 9" descr="Savannah Delta 2"/>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495800" y="1646238"/>
            <a:ext cx="6858000" cy="4045183"/>
          </a:xfrm>
          <a:prstGeom prst="rect">
            <a:avLst/>
          </a:prstGeom>
          <a:noFill/>
          <a:ln w="57150" cmpd="dbl">
            <a:solidFill>
              <a:srgbClr val="000000"/>
            </a:solidFill>
            <a:miter lim="800000"/>
            <a:headEnd/>
            <a:tailEnd/>
          </a:ln>
          <a:effectLst/>
        </p:spPr>
      </p:pic>
      <p:sp>
        <p:nvSpPr>
          <p:cNvPr id="9" name="TextBox 8"/>
          <p:cNvSpPr txBox="1"/>
          <p:nvPr/>
        </p:nvSpPr>
        <p:spPr>
          <a:xfrm>
            <a:off x="4953000" y="5793053"/>
            <a:ext cx="5334000" cy="461665"/>
          </a:xfrm>
          <a:prstGeom prst="rect">
            <a:avLst/>
          </a:prstGeom>
          <a:noFill/>
          <a:ln>
            <a:noFill/>
          </a:ln>
        </p:spPr>
        <p:txBody>
          <a:bodyPr wrap="square" rtlCol="0">
            <a:spAutoFit/>
          </a:bodyPr>
          <a:lstStyle/>
          <a:p>
            <a:r>
              <a:rPr lang="en-US" sz="1200" dirty="0"/>
              <a:t>Figure 1, created by the author, is taken from Michels description of the Savannah Delta system</a:t>
            </a:r>
          </a:p>
        </p:txBody>
      </p:sp>
    </p:spTree>
    <p:extLst>
      <p:ext uri="{BB962C8B-B14F-4D97-AF65-F5344CB8AC3E}">
        <p14:creationId xmlns:p14="http://schemas.microsoft.com/office/powerpoint/2010/main" val="1613120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br>
              <a:rPr lang="en-US" dirty="0"/>
            </a:br>
            <a:r>
              <a:rPr lang="en-US" dirty="0"/>
              <a:t>Savannah Harbor Expansion Project (SHEP)</a:t>
            </a:r>
          </a:p>
        </p:txBody>
      </p:sp>
      <p:sp>
        <p:nvSpPr>
          <p:cNvPr id="3" name="Content Placeholder 2"/>
          <p:cNvSpPr>
            <a:spLocks noGrp="1"/>
          </p:cNvSpPr>
          <p:nvPr>
            <p:ph sz="half" idx="1"/>
          </p:nvPr>
        </p:nvSpPr>
        <p:spPr/>
        <p:txBody>
          <a:bodyPr/>
          <a:lstStyle/>
          <a:p>
            <a:r>
              <a:rPr lang="en-US" dirty="0"/>
              <a:t>Panama Canal has been expanded </a:t>
            </a:r>
          </a:p>
          <a:p>
            <a:r>
              <a:rPr lang="en-US" dirty="0"/>
              <a:t>Larger ships need to find a freshwater port in USA</a:t>
            </a:r>
          </a:p>
          <a:p>
            <a:r>
              <a:rPr lang="en-US" dirty="0"/>
              <a:t>Savannah Harbor will be deepened from 42’-48’</a:t>
            </a:r>
          </a:p>
          <a:p>
            <a:pPr marL="0" indent="0">
              <a:buNone/>
            </a:pPr>
            <a:endParaRPr lang="en-US" dirty="0"/>
          </a:p>
        </p:txBody>
      </p:sp>
      <p:pic>
        <p:nvPicPr>
          <p:cNvPr id="7" name="Content Placeholder 6" descr="A graphical representation of two container ships (4,600 TEU's and 8,700 TEU's) and the draft of the two vessels.  " title="Figure 1"/>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096000" y="1690688"/>
            <a:ext cx="5621705" cy="2826432"/>
          </a:xfrm>
        </p:spPr>
      </p:pic>
      <p:sp>
        <p:nvSpPr>
          <p:cNvPr id="9" name="Date Placeholder 8"/>
          <p:cNvSpPr>
            <a:spLocks noGrp="1"/>
          </p:cNvSpPr>
          <p:nvPr>
            <p:ph type="dt" sz="half" idx="10"/>
          </p:nvPr>
        </p:nvSpPr>
        <p:spPr/>
        <p:txBody>
          <a:bodyPr/>
          <a:lstStyle/>
          <a:p>
            <a:r>
              <a:rPr lang="en-US" dirty="0"/>
              <a:t>April 1, 2017</a:t>
            </a:r>
          </a:p>
        </p:txBody>
      </p:sp>
      <p:sp>
        <p:nvSpPr>
          <p:cNvPr id="10" name="Footer Placeholder 9"/>
          <p:cNvSpPr>
            <a:spLocks noGrp="1"/>
          </p:cNvSpPr>
          <p:nvPr>
            <p:ph type="ftr" sz="quarter" idx="11"/>
          </p:nvPr>
        </p:nvSpPr>
        <p:spPr/>
        <p:txBody>
          <a:bodyPr/>
          <a:lstStyle/>
          <a:p>
            <a:r>
              <a:rPr lang="en-US" dirty="0"/>
              <a:t>Georgia Southern University</a:t>
            </a:r>
          </a:p>
        </p:txBody>
      </p:sp>
      <p:sp>
        <p:nvSpPr>
          <p:cNvPr id="11" name="Slide Number Placeholder 10"/>
          <p:cNvSpPr>
            <a:spLocks noGrp="1"/>
          </p:cNvSpPr>
          <p:nvPr>
            <p:ph type="sldNum" sz="quarter" idx="12"/>
          </p:nvPr>
        </p:nvSpPr>
        <p:spPr/>
        <p:txBody>
          <a:bodyPr/>
          <a:lstStyle/>
          <a:p>
            <a:fld id="{D74BDCBF-7803-4CDE-BFF5-712A07DB3F6B}" type="slidenum">
              <a:rPr lang="en-US" smtClean="0"/>
              <a:t>5</a:t>
            </a:fld>
            <a:endParaRPr lang="en-US" dirty="0"/>
          </a:p>
        </p:txBody>
      </p:sp>
      <p:sp>
        <p:nvSpPr>
          <p:cNvPr id="12" name="TextBox 11"/>
          <p:cNvSpPr txBox="1"/>
          <p:nvPr/>
        </p:nvSpPr>
        <p:spPr>
          <a:xfrm>
            <a:off x="6248400" y="4572000"/>
            <a:ext cx="5334000" cy="1015663"/>
          </a:xfrm>
          <a:prstGeom prst="rect">
            <a:avLst/>
          </a:prstGeom>
          <a:noFill/>
          <a:ln>
            <a:noFill/>
          </a:ln>
        </p:spPr>
        <p:txBody>
          <a:bodyPr wrap="square" rtlCol="0">
            <a:spAutoFit/>
          </a:bodyPr>
          <a:lstStyle/>
          <a:p>
            <a:r>
              <a:rPr lang="en-US" sz="1200" dirty="0"/>
              <a:t>Figure 2 is a side-by-side comparison of two container ships, one of larger TEU capacity than the other, the draft required for each vessel.  The larger vessels is a cross section of the sort of cargo ships that will be entering the Savannah Harbor.  (photo courtesy of </a:t>
            </a:r>
            <a:r>
              <a:rPr lang="en-US" sz="1200" dirty="0">
                <a:hlinkClick r:id="rId3"/>
              </a:rPr>
              <a:t>http://www.wtvm.com/story/17387223/sidebar-savannah-harbor-expansion-project</a:t>
            </a:r>
            <a:r>
              <a:rPr lang="en-US" sz="1200" dirty="0"/>
              <a:t>) </a:t>
            </a:r>
          </a:p>
        </p:txBody>
      </p:sp>
    </p:spTree>
    <p:extLst>
      <p:ext uri="{BB962C8B-B14F-4D97-AF65-F5344CB8AC3E}">
        <p14:creationId xmlns:p14="http://schemas.microsoft.com/office/powerpoint/2010/main" val="16475959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 Floridan Aquifer Overpumping</a:t>
            </a:r>
          </a:p>
        </p:txBody>
      </p:sp>
      <p:pic>
        <p:nvPicPr>
          <p:cNvPr id="10" name="Content Placeholder 9"/>
          <p:cNvPicPr>
            <a:picLocks noGrp="1" noChangeAspect="1"/>
          </p:cNvPicPr>
          <p:nvPr>
            <p:ph sz="half" idx="2"/>
          </p:nvPr>
        </p:nvPicPr>
        <p:blipFill>
          <a:blip r:embed="rId2"/>
          <a:stretch>
            <a:fillRect/>
          </a:stretch>
        </p:blipFill>
        <p:spPr>
          <a:xfrm>
            <a:off x="6172200" y="1825625"/>
            <a:ext cx="5410199" cy="4206508"/>
          </a:xfrm>
          <a:prstGeom prst="rect">
            <a:avLst/>
          </a:prstGeom>
        </p:spPr>
      </p:pic>
      <p:sp>
        <p:nvSpPr>
          <p:cNvPr id="5" name="Date Placeholder 4"/>
          <p:cNvSpPr>
            <a:spLocks noGrp="1"/>
          </p:cNvSpPr>
          <p:nvPr>
            <p:ph type="dt" sz="half" idx="10"/>
          </p:nvPr>
        </p:nvSpPr>
        <p:spPr/>
        <p:txBody>
          <a:bodyPr/>
          <a:lstStyle/>
          <a:p>
            <a:r>
              <a:rPr lang="en-US" dirty="0"/>
              <a:t>April 1, 2017</a:t>
            </a:r>
          </a:p>
        </p:txBody>
      </p:sp>
      <p:sp>
        <p:nvSpPr>
          <p:cNvPr id="6" name="Footer Placeholder 5"/>
          <p:cNvSpPr>
            <a:spLocks noGrp="1"/>
          </p:cNvSpPr>
          <p:nvPr>
            <p:ph type="ftr" sz="quarter" idx="11"/>
          </p:nvPr>
        </p:nvSpPr>
        <p:spPr/>
        <p:txBody>
          <a:bodyPr/>
          <a:lstStyle/>
          <a:p>
            <a:r>
              <a:rPr lang="en-US" dirty="0"/>
              <a:t>Georgia Southern University</a:t>
            </a:r>
          </a:p>
        </p:txBody>
      </p:sp>
      <p:sp>
        <p:nvSpPr>
          <p:cNvPr id="7" name="Slide Number Placeholder 6"/>
          <p:cNvSpPr>
            <a:spLocks noGrp="1"/>
          </p:cNvSpPr>
          <p:nvPr>
            <p:ph type="sldNum" sz="quarter" idx="12"/>
          </p:nvPr>
        </p:nvSpPr>
        <p:spPr/>
        <p:txBody>
          <a:bodyPr/>
          <a:lstStyle/>
          <a:p>
            <a:fld id="{D74BDCBF-7803-4CDE-BFF5-712A07DB3F6B}" type="slidenum">
              <a:rPr lang="en-US" smtClean="0"/>
              <a:t>6</a:t>
            </a:fld>
            <a:endParaRPr lang="en-US" dirty="0"/>
          </a:p>
        </p:txBody>
      </p:sp>
      <p:sp>
        <p:nvSpPr>
          <p:cNvPr id="12" name="Content Placeholder 11"/>
          <p:cNvSpPr>
            <a:spLocks noGrp="1"/>
          </p:cNvSpPr>
          <p:nvPr>
            <p:ph sz="half" idx="1"/>
          </p:nvPr>
        </p:nvSpPr>
        <p:spPr/>
        <p:txBody>
          <a:bodyPr/>
          <a:lstStyle/>
          <a:p>
            <a:r>
              <a:rPr lang="en-US" dirty="0"/>
              <a:t>Floridan primary source of ground water in coastal Georgia</a:t>
            </a:r>
          </a:p>
          <a:p>
            <a:r>
              <a:rPr lang="en-US" dirty="0"/>
              <a:t>Beufort Arch (Miocene era Ocala limestone) prevents seawater intrusion into surficial layer</a:t>
            </a:r>
          </a:p>
          <a:p>
            <a:r>
              <a:rPr lang="en-US" dirty="0"/>
              <a:t>Overpumping by Savannah will lead to sea water intrusion</a:t>
            </a:r>
          </a:p>
          <a:p>
            <a:r>
              <a:rPr lang="en-US" dirty="0"/>
              <a:t>City must move to surface water to provide city/industry with water</a:t>
            </a:r>
          </a:p>
        </p:txBody>
      </p:sp>
      <p:sp>
        <p:nvSpPr>
          <p:cNvPr id="13" name="TextBox 12"/>
          <p:cNvSpPr txBox="1"/>
          <p:nvPr/>
        </p:nvSpPr>
        <p:spPr>
          <a:xfrm>
            <a:off x="6172200" y="6032133"/>
            <a:ext cx="5410199" cy="507831"/>
          </a:xfrm>
          <a:prstGeom prst="rect">
            <a:avLst/>
          </a:prstGeom>
          <a:noFill/>
          <a:ln>
            <a:noFill/>
          </a:ln>
        </p:spPr>
        <p:txBody>
          <a:bodyPr wrap="square" rtlCol="0">
            <a:spAutoFit/>
          </a:bodyPr>
          <a:lstStyle/>
          <a:p>
            <a:r>
              <a:rPr lang="en-US" sz="900" dirty="0"/>
              <a:t>Figure 3 is an infographic of pumping levels as of 2014 in Savannah and surrounding areas which rely on Floridan aquifer.  Taken from http://savannahnow.com/news/2015-09-26/state-ratchets-down-aquifer-use-savannah-area</a:t>
            </a:r>
          </a:p>
        </p:txBody>
      </p:sp>
    </p:spTree>
    <p:extLst>
      <p:ext uri="{BB962C8B-B14F-4D97-AF65-F5344CB8AC3E}">
        <p14:creationId xmlns:p14="http://schemas.microsoft.com/office/powerpoint/2010/main" val="20669682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 </a:t>
            </a:r>
            <a:br>
              <a:rPr lang="en-US" dirty="0"/>
            </a:br>
            <a:r>
              <a:rPr lang="en-US" dirty="0"/>
              <a:t>Salinity Intrusion in the Savannah Harbor</a:t>
            </a:r>
          </a:p>
        </p:txBody>
      </p:sp>
      <p:sp>
        <p:nvSpPr>
          <p:cNvPr id="9" name="Text Placeholder 8"/>
          <p:cNvSpPr>
            <a:spLocks noGrp="1"/>
          </p:cNvSpPr>
          <p:nvPr>
            <p:ph type="body" sz="half" idx="2"/>
          </p:nvPr>
        </p:nvSpPr>
        <p:spPr/>
        <p:txBody>
          <a:bodyPr/>
          <a:lstStyle/>
          <a:p>
            <a:pPr marL="285750" indent="-285750">
              <a:buFont typeface="Arial" panose="020B0604020202020204" pitchFamily="34" charset="0"/>
              <a:buChar char="•"/>
            </a:pPr>
            <a:r>
              <a:rPr lang="en-US" dirty="0"/>
              <a:t>Historic trend for salinity intrusion</a:t>
            </a:r>
          </a:p>
          <a:p>
            <a:pPr marL="285750" indent="-285750">
              <a:buFont typeface="Arial" panose="020B0604020202020204" pitchFamily="34" charset="0"/>
              <a:buChar char="•"/>
            </a:pPr>
            <a:r>
              <a:rPr lang="en-US" dirty="0"/>
              <a:t>Intrusion follows Savannah Harbor Deepening</a:t>
            </a:r>
          </a:p>
          <a:p>
            <a:pPr marL="285750" indent="-285750">
              <a:buFont typeface="Arial" panose="020B0604020202020204" pitchFamily="34" charset="0"/>
              <a:buChar char="•"/>
            </a:pPr>
            <a:r>
              <a:rPr lang="en-US" dirty="0"/>
              <a:t>Current intrusion is well into Savannah National Wildlife Refuge</a:t>
            </a:r>
          </a:p>
        </p:txBody>
      </p:sp>
      <p:sp>
        <p:nvSpPr>
          <p:cNvPr id="5" name="Date Placeholder 4"/>
          <p:cNvSpPr>
            <a:spLocks noGrp="1"/>
          </p:cNvSpPr>
          <p:nvPr>
            <p:ph type="dt" sz="half" idx="10"/>
          </p:nvPr>
        </p:nvSpPr>
        <p:spPr/>
        <p:txBody>
          <a:bodyPr/>
          <a:lstStyle/>
          <a:p>
            <a:r>
              <a:rPr lang="en-US" dirty="0"/>
              <a:t>April 1, 2017</a:t>
            </a:r>
          </a:p>
        </p:txBody>
      </p:sp>
      <p:sp>
        <p:nvSpPr>
          <p:cNvPr id="6" name="Footer Placeholder 5"/>
          <p:cNvSpPr>
            <a:spLocks noGrp="1"/>
          </p:cNvSpPr>
          <p:nvPr>
            <p:ph type="ftr" sz="quarter" idx="11"/>
          </p:nvPr>
        </p:nvSpPr>
        <p:spPr/>
        <p:txBody>
          <a:bodyPr/>
          <a:lstStyle/>
          <a:p>
            <a:r>
              <a:rPr lang="en-US" dirty="0"/>
              <a:t>Georgia Southern University </a:t>
            </a:r>
          </a:p>
        </p:txBody>
      </p:sp>
      <p:sp>
        <p:nvSpPr>
          <p:cNvPr id="7" name="Slide Number Placeholder 6"/>
          <p:cNvSpPr>
            <a:spLocks noGrp="1"/>
          </p:cNvSpPr>
          <p:nvPr>
            <p:ph type="sldNum" sz="quarter" idx="12"/>
          </p:nvPr>
        </p:nvSpPr>
        <p:spPr/>
        <p:txBody>
          <a:bodyPr/>
          <a:lstStyle/>
          <a:p>
            <a:fld id="{D74BDCBF-7803-4CDE-BFF5-712A07DB3F6B}" type="slidenum">
              <a:rPr lang="en-US" smtClean="0"/>
              <a:t>7</a:t>
            </a:fld>
            <a:endParaRPr lang="en-US" dirty="0"/>
          </a:p>
        </p:txBody>
      </p:sp>
      <p:pic>
        <p:nvPicPr>
          <p:cNvPr id="24" name="Content Placeholder 9"/>
          <p:cNvPicPr>
            <a:picLocks noGrp="1" noChangeAspect="1"/>
          </p:cNvPicPr>
          <p:nvPr>
            <p:ph sz="half" idx="2"/>
          </p:nvPr>
        </p:nvPicPr>
        <p:blipFill rotWithShape="1">
          <a:blip r:embed="rId2"/>
          <a:srcRect l="29674" t="17962" r="55962" b="47291"/>
          <a:stretch/>
        </p:blipFill>
        <p:spPr>
          <a:xfrm>
            <a:off x="5347555" y="681590"/>
            <a:ext cx="6524934" cy="5556462"/>
          </a:xfrm>
          <a:prstGeom prst="rect">
            <a:avLst/>
          </a:prstGeom>
        </p:spPr>
      </p:pic>
      <p:pic>
        <p:nvPicPr>
          <p:cNvPr id="11" name="Picture 10"/>
          <p:cNvPicPr>
            <a:picLocks noChangeAspect="1"/>
          </p:cNvPicPr>
          <p:nvPr/>
        </p:nvPicPr>
        <p:blipFill rotWithShape="1">
          <a:blip r:embed="rId2"/>
          <a:srcRect l="44155" t="18058" r="41091" b="47842"/>
          <a:stretch/>
        </p:blipFill>
        <p:spPr>
          <a:xfrm>
            <a:off x="5091787" y="681590"/>
            <a:ext cx="6730088" cy="5493799"/>
          </a:xfrm>
          <a:prstGeom prst="rect">
            <a:avLst/>
          </a:prstGeom>
        </p:spPr>
      </p:pic>
      <p:pic>
        <p:nvPicPr>
          <p:cNvPr id="12" name="Picture 11"/>
          <p:cNvPicPr>
            <a:picLocks noChangeAspect="1"/>
          </p:cNvPicPr>
          <p:nvPr/>
        </p:nvPicPr>
        <p:blipFill rotWithShape="1">
          <a:blip r:embed="rId2"/>
          <a:srcRect l="29456" t="53226" r="55736" b="13160"/>
          <a:stretch/>
        </p:blipFill>
        <p:spPr>
          <a:xfrm>
            <a:off x="4894711" y="763994"/>
            <a:ext cx="7051173" cy="5493799"/>
          </a:xfrm>
          <a:prstGeom prst="rect">
            <a:avLst/>
          </a:prstGeom>
        </p:spPr>
      </p:pic>
      <p:pic>
        <p:nvPicPr>
          <p:cNvPr id="13" name="Picture 12"/>
          <p:cNvPicPr>
            <a:picLocks noChangeAspect="1"/>
          </p:cNvPicPr>
          <p:nvPr/>
        </p:nvPicPr>
        <p:blipFill rotWithShape="1">
          <a:blip r:embed="rId2"/>
          <a:srcRect l="44631" t="52935" r="41214" b="12287"/>
          <a:stretch/>
        </p:blipFill>
        <p:spPr>
          <a:xfrm>
            <a:off x="4894711" y="721873"/>
            <a:ext cx="6865469" cy="5676101"/>
          </a:xfrm>
          <a:prstGeom prst="rect">
            <a:avLst/>
          </a:prstGeom>
        </p:spPr>
      </p:pic>
      <p:sp>
        <p:nvSpPr>
          <p:cNvPr id="14" name="TextBox 13"/>
          <p:cNvSpPr txBox="1"/>
          <p:nvPr/>
        </p:nvSpPr>
        <p:spPr>
          <a:xfrm>
            <a:off x="978489" y="5751643"/>
            <a:ext cx="3567002" cy="646331"/>
          </a:xfrm>
          <a:prstGeom prst="rect">
            <a:avLst/>
          </a:prstGeom>
          <a:noFill/>
          <a:ln>
            <a:noFill/>
          </a:ln>
        </p:spPr>
        <p:txBody>
          <a:bodyPr wrap="none" rtlCol="0">
            <a:spAutoFit/>
          </a:bodyPr>
          <a:lstStyle/>
          <a:p>
            <a:r>
              <a:rPr lang="en-US" sz="1200" dirty="0"/>
              <a:t>Figures 4-7 are documented increases in salinity in the</a:t>
            </a:r>
          </a:p>
          <a:p>
            <a:r>
              <a:rPr lang="en-US" sz="1200" dirty="0"/>
              <a:t>Savannah Harbor as the channel has been deepened.  </a:t>
            </a:r>
          </a:p>
          <a:p>
            <a:r>
              <a:rPr lang="en-US" sz="1200" dirty="0"/>
              <a:t>E.A. Paul A. Conrads 2006, 6)</a:t>
            </a:r>
          </a:p>
        </p:txBody>
      </p:sp>
    </p:spTree>
    <p:extLst>
      <p:ext uri="{BB962C8B-B14F-4D97-AF65-F5344CB8AC3E}">
        <p14:creationId xmlns:p14="http://schemas.microsoft.com/office/powerpoint/2010/main" val="2670667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br>
              <a:rPr lang="en-US" dirty="0"/>
            </a:br>
            <a:r>
              <a:rPr lang="en-US" dirty="0"/>
              <a:t>Raw Water Impoundment</a:t>
            </a:r>
          </a:p>
        </p:txBody>
      </p:sp>
      <p:sp>
        <p:nvSpPr>
          <p:cNvPr id="3" name="Content Placeholder 2"/>
          <p:cNvSpPr>
            <a:spLocks noGrp="1"/>
          </p:cNvSpPr>
          <p:nvPr>
            <p:ph sz="half" idx="1"/>
          </p:nvPr>
        </p:nvSpPr>
        <p:spPr/>
        <p:txBody>
          <a:bodyPr>
            <a:normAutofit fontScale="92500" lnSpcReduction="10000"/>
          </a:bodyPr>
          <a:lstStyle/>
          <a:p>
            <a:r>
              <a:rPr lang="en-US" dirty="0"/>
              <a:t>USACE Environmental Impact Statement offers mitigation strategy to increased salinity</a:t>
            </a:r>
          </a:p>
          <a:p>
            <a:r>
              <a:rPr lang="en-US" dirty="0"/>
              <a:t>93-million gallon raw water impoundment</a:t>
            </a:r>
          </a:p>
          <a:p>
            <a:r>
              <a:rPr lang="en-US" dirty="0"/>
              <a:t>Even with the Impoundment, there is concern tidal influences will cause saltwater to reach the water intake at Abercorn Creek</a:t>
            </a:r>
          </a:p>
          <a:p>
            <a:r>
              <a:rPr lang="en-US" dirty="0"/>
              <a:t>However, previous studies indicate that there is something preventing salinity from moving further north</a:t>
            </a:r>
          </a:p>
        </p:txBody>
      </p:sp>
      <p:pic>
        <p:nvPicPr>
          <p:cNvPr id="10" name="Content Placeholder 9"/>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96100" y="1600201"/>
            <a:ext cx="3733800" cy="2590800"/>
          </a:xfrm>
        </p:spPr>
      </p:pic>
      <p:sp>
        <p:nvSpPr>
          <p:cNvPr id="5" name="Date Placeholder 4"/>
          <p:cNvSpPr>
            <a:spLocks noGrp="1"/>
          </p:cNvSpPr>
          <p:nvPr>
            <p:ph type="dt" sz="half" idx="10"/>
          </p:nvPr>
        </p:nvSpPr>
        <p:spPr/>
        <p:txBody>
          <a:bodyPr/>
          <a:lstStyle/>
          <a:p>
            <a:r>
              <a:rPr lang="en-US" dirty="0"/>
              <a:t>April 1, 2017</a:t>
            </a:r>
          </a:p>
        </p:txBody>
      </p:sp>
      <p:sp>
        <p:nvSpPr>
          <p:cNvPr id="6" name="Footer Placeholder 5"/>
          <p:cNvSpPr>
            <a:spLocks noGrp="1"/>
          </p:cNvSpPr>
          <p:nvPr>
            <p:ph type="ftr" sz="quarter" idx="11"/>
          </p:nvPr>
        </p:nvSpPr>
        <p:spPr/>
        <p:txBody>
          <a:bodyPr/>
          <a:lstStyle/>
          <a:p>
            <a:r>
              <a:rPr lang="en-US" dirty="0"/>
              <a:t>Georgia Southern University </a:t>
            </a:r>
          </a:p>
        </p:txBody>
      </p:sp>
      <p:sp>
        <p:nvSpPr>
          <p:cNvPr id="7" name="Slide Number Placeholder 6"/>
          <p:cNvSpPr>
            <a:spLocks noGrp="1"/>
          </p:cNvSpPr>
          <p:nvPr>
            <p:ph type="sldNum" sz="quarter" idx="12"/>
          </p:nvPr>
        </p:nvSpPr>
        <p:spPr/>
        <p:txBody>
          <a:bodyPr/>
          <a:lstStyle/>
          <a:p>
            <a:fld id="{D74BDCBF-7803-4CDE-BFF5-712A07DB3F6B}" type="slidenum">
              <a:rPr lang="en-US" smtClean="0"/>
              <a:t>8</a:t>
            </a:fld>
            <a:endParaRPr lang="en-US" dirty="0"/>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3600" y="4191001"/>
            <a:ext cx="5791200" cy="1563468"/>
          </a:xfrm>
          <a:prstGeom prst="rect">
            <a:avLst/>
          </a:prstGeom>
        </p:spPr>
      </p:pic>
      <p:sp>
        <p:nvSpPr>
          <p:cNvPr id="12" name="TextBox 11"/>
          <p:cNvSpPr txBox="1"/>
          <p:nvPr/>
        </p:nvSpPr>
        <p:spPr>
          <a:xfrm>
            <a:off x="7029128" y="5754469"/>
            <a:ext cx="3467744" cy="646331"/>
          </a:xfrm>
          <a:prstGeom prst="rect">
            <a:avLst/>
          </a:prstGeom>
          <a:noFill/>
          <a:ln>
            <a:solidFill>
              <a:schemeClr val="tx1"/>
            </a:solidFill>
          </a:ln>
        </p:spPr>
        <p:txBody>
          <a:bodyPr wrap="none" rtlCol="0">
            <a:spAutoFit/>
          </a:bodyPr>
          <a:lstStyle/>
          <a:p>
            <a:r>
              <a:rPr lang="en-US" sz="1200" dirty="0"/>
              <a:t>Figure 8 is an example of a raw water impoundment </a:t>
            </a:r>
          </a:p>
          <a:p>
            <a:r>
              <a:rPr lang="en-US" sz="1200" dirty="0"/>
              <a:t>With a diagram of the proposed mitigation process </a:t>
            </a:r>
          </a:p>
          <a:p>
            <a:r>
              <a:rPr lang="en-US" sz="1200" dirty="0"/>
              <a:t>(USACE 2014, 174).</a:t>
            </a:r>
          </a:p>
        </p:txBody>
      </p:sp>
    </p:spTree>
    <p:extLst>
      <p:ext uri="{BB962C8B-B14F-4D97-AF65-F5344CB8AC3E}">
        <p14:creationId xmlns:p14="http://schemas.microsoft.com/office/powerpoint/2010/main" val="18793438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 Estuary types</a:t>
            </a:r>
          </a:p>
        </p:txBody>
      </p:sp>
      <p:sp>
        <p:nvSpPr>
          <p:cNvPr id="3" name="Content Placeholder 2"/>
          <p:cNvSpPr>
            <a:spLocks noGrp="1"/>
          </p:cNvSpPr>
          <p:nvPr>
            <p:ph sz="half" idx="1"/>
          </p:nvPr>
        </p:nvSpPr>
        <p:spPr/>
        <p:txBody>
          <a:bodyPr>
            <a:normAutofit fontScale="85000" lnSpcReduction="20000"/>
          </a:bodyPr>
          <a:lstStyle/>
          <a:p>
            <a:r>
              <a:rPr lang="en-US" dirty="0"/>
              <a:t>Salt-Wedge Estuary</a:t>
            </a:r>
          </a:p>
          <a:p>
            <a:pPr lvl="1"/>
            <a:r>
              <a:rPr lang="en-US" dirty="0"/>
              <a:t>Strong tidal forces meets strong river flow creating a wedge of salinity</a:t>
            </a:r>
          </a:p>
          <a:p>
            <a:r>
              <a:rPr lang="en-US" dirty="0"/>
              <a:t>Partially Mixed Estuary</a:t>
            </a:r>
          </a:p>
          <a:p>
            <a:pPr lvl="1"/>
            <a:r>
              <a:rPr lang="en-US" dirty="0"/>
              <a:t>Strong tides encounter a weaker river force and less dense freshwater causes the salt water to push down and forces some up in a mixing motion</a:t>
            </a:r>
          </a:p>
          <a:p>
            <a:r>
              <a:rPr lang="en-US" dirty="0"/>
              <a:t>Well Mixed Estuary</a:t>
            </a:r>
          </a:p>
          <a:p>
            <a:pPr lvl="1"/>
            <a:r>
              <a:rPr lang="en-US" dirty="0"/>
              <a:t>Weak river forces create vertical salinity columns of uniform salinity</a:t>
            </a:r>
          </a:p>
          <a:p>
            <a:r>
              <a:rPr lang="en-US" dirty="0"/>
              <a:t>Fjord</a:t>
            </a:r>
          </a:p>
          <a:p>
            <a:pPr lvl="1"/>
            <a:r>
              <a:rPr lang="en-US" dirty="0"/>
              <a:t>Retreating glaciers form sills which prevent the mixing of denser salt water with less dense fresh water</a:t>
            </a:r>
          </a:p>
        </p:txBody>
      </p:sp>
      <p:sp>
        <p:nvSpPr>
          <p:cNvPr id="5" name="Date Placeholder 4"/>
          <p:cNvSpPr>
            <a:spLocks noGrp="1"/>
          </p:cNvSpPr>
          <p:nvPr>
            <p:ph type="dt" sz="half" idx="10"/>
          </p:nvPr>
        </p:nvSpPr>
        <p:spPr/>
        <p:txBody>
          <a:bodyPr/>
          <a:lstStyle/>
          <a:p>
            <a:r>
              <a:rPr lang="en-US" dirty="0"/>
              <a:t>April 1, 2017</a:t>
            </a:r>
          </a:p>
        </p:txBody>
      </p:sp>
      <p:sp>
        <p:nvSpPr>
          <p:cNvPr id="6" name="Footer Placeholder 5"/>
          <p:cNvSpPr>
            <a:spLocks noGrp="1"/>
          </p:cNvSpPr>
          <p:nvPr>
            <p:ph type="ftr" sz="quarter" idx="11"/>
          </p:nvPr>
        </p:nvSpPr>
        <p:spPr/>
        <p:txBody>
          <a:bodyPr/>
          <a:lstStyle/>
          <a:p>
            <a:r>
              <a:rPr lang="en-US" dirty="0"/>
              <a:t>Georgia Southern University</a:t>
            </a:r>
          </a:p>
        </p:txBody>
      </p:sp>
      <p:sp>
        <p:nvSpPr>
          <p:cNvPr id="7" name="Slide Number Placeholder 6"/>
          <p:cNvSpPr>
            <a:spLocks noGrp="1"/>
          </p:cNvSpPr>
          <p:nvPr>
            <p:ph type="sldNum" sz="quarter" idx="12"/>
          </p:nvPr>
        </p:nvSpPr>
        <p:spPr/>
        <p:txBody>
          <a:bodyPr/>
          <a:lstStyle/>
          <a:p>
            <a:fld id="{D74BDCBF-7803-4CDE-BFF5-712A07DB3F6B}" type="slidenum">
              <a:rPr lang="en-US" smtClean="0"/>
              <a:t>9</a:t>
            </a:fld>
            <a:endParaRPr lang="en-US" dirty="0"/>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4600" y="2138916"/>
            <a:ext cx="5488677" cy="3375025"/>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8399" y="2138915"/>
            <a:ext cx="5564877" cy="3375025"/>
          </a:xfrm>
          <a:prstGeom prst="rect">
            <a:avLst/>
          </a:prstGeom>
        </p:spPr>
      </p:pic>
      <p:pic>
        <p:nvPicPr>
          <p:cNvPr id="9" name="Content Placeholder 8"/>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246120" y="2138914"/>
            <a:ext cx="5488679" cy="3375026"/>
          </a:xfr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46119" y="2138912"/>
            <a:ext cx="5564881" cy="3375028"/>
          </a:xfrm>
          <a:prstGeom prst="rect">
            <a:avLst/>
          </a:prstGeom>
        </p:spPr>
      </p:pic>
      <p:sp>
        <p:nvSpPr>
          <p:cNvPr id="16" name="TextBox 15"/>
          <p:cNvSpPr txBox="1"/>
          <p:nvPr/>
        </p:nvSpPr>
        <p:spPr>
          <a:xfrm>
            <a:off x="6934200" y="5513940"/>
            <a:ext cx="4521109" cy="646331"/>
          </a:xfrm>
          <a:prstGeom prst="rect">
            <a:avLst/>
          </a:prstGeom>
          <a:noFill/>
        </p:spPr>
        <p:txBody>
          <a:bodyPr wrap="none" rtlCol="0">
            <a:spAutoFit/>
          </a:bodyPr>
          <a:lstStyle/>
          <a:p>
            <a:r>
              <a:rPr lang="en-US" sz="1200" dirty="0"/>
              <a:t>Figures 9-12 shows all the different types of estuaries. </a:t>
            </a:r>
          </a:p>
          <a:p>
            <a:r>
              <a:rPr lang="en-US" sz="1200" dirty="0"/>
              <a:t>All representations taken from </a:t>
            </a:r>
          </a:p>
          <a:p>
            <a:r>
              <a:rPr lang="en-US" sz="1200" dirty="0"/>
              <a:t>http://omp.gso.uri.edu/ompweb/doee/science/descript/wellmix.htm</a:t>
            </a:r>
          </a:p>
        </p:txBody>
      </p:sp>
    </p:spTree>
    <p:extLst>
      <p:ext uri="{BB962C8B-B14F-4D97-AF65-F5344CB8AC3E}">
        <p14:creationId xmlns:p14="http://schemas.microsoft.com/office/powerpoint/2010/main" val="3235020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8144</TotalTime>
  <Words>2316</Words>
  <Application>Microsoft Office PowerPoint</Application>
  <PresentationFormat>Widescreen</PresentationFormat>
  <Paragraphs>295</Paragraphs>
  <Slides>26</Slides>
  <Notes>0</Notes>
  <HiddenSlides>2</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26</vt:i4>
      </vt:variant>
    </vt:vector>
  </HeadingPairs>
  <TitlesOfParts>
    <vt:vector size="31" baseType="lpstr">
      <vt:lpstr>Arial</vt:lpstr>
      <vt:lpstr>Calibri</vt:lpstr>
      <vt:lpstr>Calibri Light</vt:lpstr>
      <vt:lpstr>Office Theme</vt:lpstr>
      <vt:lpstr>Custom Design</vt:lpstr>
      <vt:lpstr>Effects of Density and Bathymetry on Salinity Transport in the Savannah Estuary: Port Wentworth to I-95</vt:lpstr>
      <vt:lpstr>Hypothesis</vt:lpstr>
      <vt:lpstr>Agenda</vt:lpstr>
      <vt:lpstr>Background: Savannah Estuary</vt:lpstr>
      <vt:lpstr>Background: Savannah Harbor Expansion Project (SHEP)</vt:lpstr>
      <vt:lpstr>Background: Floridan Aquifer Overpumping</vt:lpstr>
      <vt:lpstr>Background:  Salinity Intrusion in the Savannah Harbor</vt:lpstr>
      <vt:lpstr>Background: Raw Water Impoundment</vt:lpstr>
      <vt:lpstr>Background: Estuary types</vt:lpstr>
      <vt:lpstr>Problem Statement</vt:lpstr>
      <vt:lpstr>Criteria for Success</vt:lpstr>
      <vt:lpstr>Methodology Overview</vt:lpstr>
      <vt:lpstr>PowerPoint Presentation</vt:lpstr>
      <vt:lpstr>PowerPoint Presentation</vt:lpstr>
      <vt:lpstr>Results: USGS Gauging Station Study: 110 Day Trend AUG-DEC 2016</vt:lpstr>
      <vt:lpstr>Results: Mean High Tide Slope Analysis</vt:lpstr>
      <vt:lpstr>Results: Field Study Salinity Profiles</vt:lpstr>
      <vt:lpstr>Results: Density and Salinity Comparison</vt:lpstr>
      <vt:lpstr>Discussion: Data Collection</vt:lpstr>
      <vt:lpstr>Discussion: Field Study</vt:lpstr>
      <vt:lpstr>Discussion: Field Study</vt:lpstr>
      <vt:lpstr>Statistical Analysis</vt:lpstr>
      <vt:lpstr>Recommendations </vt:lpstr>
      <vt:lpstr>Conclusions</vt:lpstr>
      <vt:lpstr>Acknowledgements </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Bathymetry and Salinity Study of the Savannah River</dc:title>
  <dc:creator>Bryan Riggs</dc:creator>
  <cp:lastModifiedBy>Bryan Riggs</cp:lastModifiedBy>
  <cp:revision>151</cp:revision>
  <cp:lastPrinted>2017-04-07T14:51:13Z</cp:lastPrinted>
  <dcterms:created xsi:type="dcterms:W3CDTF">2016-11-03T15:13:53Z</dcterms:created>
  <dcterms:modified xsi:type="dcterms:W3CDTF">2017-04-13T20:27:55Z</dcterms:modified>
</cp:coreProperties>
</file>