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69" r:id="rId1"/>
  </p:sldMasterIdLst>
  <p:notesMasterIdLst>
    <p:notesMasterId r:id="rId11"/>
  </p:notesMasterIdLst>
  <p:sldIdLst>
    <p:sldId id="256" r:id="rId2"/>
    <p:sldId id="258" r:id="rId3"/>
    <p:sldId id="277" r:id="rId4"/>
    <p:sldId id="272" r:id="rId5"/>
    <p:sldId id="273" r:id="rId6"/>
    <p:sldId id="274" r:id="rId7"/>
    <p:sldId id="275" r:id="rId8"/>
    <p:sldId id="276" r:id="rId9"/>
    <p:sldId id="265" r:id="rId1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23" autoAdjust="0"/>
    <p:restoredTop sz="94660"/>
  </p:normalViewPr>
  <p:slideViewPr>
    <p:cSldViewPr snapToGrid="0">
      <p:cViewPr varScale="1">
        <p:scale>
          <a:sx n="67" d="100"/>
          <a:sy n="67" d="100"/>
        </p:scale>
        <p:origin x="780" y="54"/>
      </p:cViewPr>
      <p:guideLst>
        <p:guide orient="horz" pos="2160"/>
        <p:guide pos="3840"/>
      </p:guideLst>
    </p:cSldViewPr>
  </p:slideViewPr>
  <p:notesTextViewPr>
    <p:cViewPr>
      <p:scale>
        <a:sx n="1" d="1"/>
        <a:sy n="1" d="1"/>
      </p:scale>
      <p:origin x="0" y="0"/>
    </p:cViewPr>
  </p:notesTextViewPr>
  <p:sorterViewPr>
    <p:cViewPr>
      <p:scale>
        <a:sx n="80" d="100"/>
        <a:sy n="80" d="100"/>
      </p:scale>
      <p:origin x="0" y="-294"/>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7D4EE27-54ED-46F7-87FB-4C9DF8938817}" type="datetimeFigureOut">
              <a:rPr lang="en-US" smtClean="0"/>
              <a:t>3/3/2017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FD69832-D132-425F-835B-A26266C6919E}" type="slidenum">
              <a:rPr lang="en-US" smtClean="0"/>
              <a:t>‹#›</a:t>
            </a:fld>
            <a:endParaRPr lang="en-US"/>
          </a:p>
        </p:txBody>
      </p:sp>
    </p:spTree>
    <p:extLst>
      <p:ext uri="{BB962C8B-B14F-4D97-AF65-F5344CB8AC3E}">
        <p14:creationId xmlns:p14="http://schemas.microsoft.com/office/powerpoint/2010/main" val="306726662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err="1" smtClean="0"/>
              <a:t>Zenas</a:t>
            </a:r>
            <a:r>
              <a:rPr lang="en-US" dirty="0" smtClean="0"/>
              <a:t> F. </a:t>
            </a:r>
            <a:r>
              <a:rPr lang="en-US" smtClean="0"/>
              <a:t>Wilber, a former Washington patent examiner, swore in an affidavit that he'd been bribed by an attorney for Alexander Graham Bell to award Bell the patent for the telephone over a rival inventor, Elisha Gray, who'd filed a patent document on the same day as Bell in 1876. </a:t>
            </a:r>
            <a:endParaRPr lang="en-US"/>
          </a:p>
        </p:txBody>
      </p:sp>
      <p:sp>
        <p:nvSpPr>
          <p:cNvPr id="4" name="Slide Number Placeholder 3"/>
          <p:cNvSpPr>
            <a:spLocks noGrp="1"/>
          </p:cNvSpPr>
          <p:nvPr>
            <p:ph type="sldNum" sz="quarter" idx="10"/>
          </p:nvPr>
        </p:nvSpPr>
        <p:spPr/>
        <p:txBody>
          <a:bodyPr/>
          <a:lstStyle/>
          <a:p>
            <a:fld id="{0FD69832-D132-425F-835B-A26266C6919E}" type="slidenum">
              <a:rPr lang="en-US" smtClean="0"/>
              <a:t>5</a:t>
            </a:fld>
            <a:endParaRPr lang="en-US"/>
          </a:p>
        </p:txBody>
      </p:sp>
    </p:spTree>
    <p:extLst>
      <p:ext uri="{BB962C8B-B14F-4D97-AF65-F5344CB8AC3E}">
        <p14:creationId xmlns:p14="http://schemas.microsoft.com/office/powerpoint/2010/main" val="136696703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9418542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19023932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378217332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63010533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29852606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417947457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57138238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40949209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6205176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3550454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98392231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2371052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34902622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64702071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9955911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smtClean="0"/>
              <a:pPr/>
              <a:t>3/3/2017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0499790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smtClean="0"/>
              <a:pPr/>
              <a:t>3/3/2017</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368302095"/>
      </p:ext>
    </p:extLst>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 id="2147483681" r:id="rId12"/>
    <p:sldLayoutId id="2147483682" r:id="rId13"/>
    <p:sldLayoutId id="2147483683" r:id="rId14"/>
    <p:sldLayoutId id="2147483684" r:id="rId15"/>
    <p:sldLayoutId id="2147483685"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www.loc.gov/teachers/usingprimarysources/whyuse.html"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hyperlink" Target="https://www.loc.gov/resource/magbell.25300201/?sp=22" TargetMode="External"/></Relationships>
</file>

<file path=ppt/slides/_rels/slide6.xml.rels><?xml version="1.0" encoding="UTF-8" standalone="yes"?>
<Relationships xmlns="http://schemas.openxmlformats.org/package/2006/relationships"><Relationship Id="rId3" Type="http://schemas.openxmlformats.org/officeDocument/2006/relationships/hyperlink" Target="http://www.loc.gov/teachers/classroommaterials/primarysourcesets/flight/" TargetMode="External"/><Relationship Id="rId2" Type="http://schemas.openxmlformats.org/officeDocument/2006/relationships/hyperlink" Target="http://www.loc.gov/teachers/classroommaterials/"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94085" y="1108260"/>
            <a:ext cx="9071810" cy="2971801"/>
          </a:xfrm>
        </p:spPr>
        <p:txBody>
          <a:bodyPr anchor="ctr"/>
          <a:lstStyle/>
          <a:p>
            <a:pPr algn="ctr"/>
            <a:r>
              <a:rPr lang="en-US" sz="3200" b="1" i="1" dirty="0"/>
              <a:t>Primary Source Use in STEM Education: Prosthetic Limbs </a:t>
            </a:r>
            <a:endParaRPr lang="en-US" sz="3200" dirty="0"/>
          </a:p>
        </p:txBody>
      </p:sp>
      <p:sp>
        <p:nvSpPr>
          <p:cNvPr id="3" name="Subtitle 2"/>
          <p:cNvSpPr>
            <a:spLocks noGrp="1"/>
          </p:cNvSpPr>
          <p:nvPr>
            <p:ph type="subTitle" idx="1"/>
          </p:nvPr>
        </p:nvSpPr>
        <p:spPr>
          <a:xfrm>
            <a:off x="104662" y="4958366"/>
            <a:ext cx="10584802" cy="2247363"/>
          </a:xfrm>
        </p:spPr>
        <p:txBody>
          <a:bodyPr/>
          <a:lstStyle/>
          <a:p>
            <a:pPr algn="ctr"/>
            <a:r>
              <a:rPr lang="en-US" b="1" dirty="0" smtClean="0"/>
              <a:t>Josh Pfiester, </a:t>
            </a:r>
            <a:r>
              <a:rPr lang="en-US" b="1" dirty="0" err="1" smtClean="0"/>
              <a:t>Ed.D</a:t>
            </a:r>
            <a:r>
              <a:rPr lang="en-US" b="1" dirty="0" smtClean="0"/>
              <a:t>  </a:t>
            </a:r>
            <a:r>
              <a:rPr lang="en-US" b="1" dirty="0"/>
              <a:t> </a:t>
            </a:r>
            <a:r>
              <a:rPr lang="en-US" b="1" dirty="0" smtClean="0"/>
              <a:t>  Dalton State College </a:t>
            </a:r>
          </a:p>
          <a:p>
            <a:pPr algn="ctr"/>
            <a:r>
              <a:rPr lang="en-US" b="1" dirty="0" smtClean="0"/>
              <a:t>Georgia Interdisciplinary </a:t>
            </a:r>
            <a:r>
              <a:rPr lang="en-US" b="1" dirty="0"/>
              <a:t>STEM Teaching and Learning Conference </a:t>
            </a:r>
          </a:p>
          <a:p>
            <a:pPr algn="ctr"/>
            <a:r>
              <a:rPr lang="en-US" dirty="0"/>
              <a:t>Coastal Georgia </a:t>
            </a:r>
            <a:r>
              <a:rPr lang="en-US" dirty="0" smtClean="0"/>
              <a:t>Center, </a:t>
            </a:r>
            <a:r>
              <a:rPr lang="en-US" dirty="0"/>
              <a:t>Savannah, </a:t>
            </a:r>
            <a:r>
              <a:rPr lang="en-US" dirty="0" smtClean="0"/>
              <a:t>GA                  </a:t>
            </a:r>
            <a:r>
              <a:rPr lang="en-US" b="1" dirty="0" smtClean="0"/>
              <a:t>March 3-4</a:t>
            </a:r>
            <a:r>
              <a:rPr lang="en-US" b="1" dirty="0"/>
              <a:t>, </a:t>
            </a:r>
            <a:r>
              <a:rPr lang="en-US" b="1" dirty="0" smtClean="0"/>
              <a:t>2017</a:t>
            </a:r>
            <a:endParaRPr lang="en-US" dirty="0" smtClean="0"/>
          </a:p>
          <a:p>
            <a:endParaRPr lang="en-US" dirty="0"/>
          </a:p>
        </p:txBody>
      </p:sp>
    </p:spTree>
    <p:extLst>
      <p:ext uri="{BB962C8B-B14F-4D97-AF65-F5344CB8AC3E}">
        <p14:creationId xmlns:p14="http://schemas.microsoft.com/office/powerpoint/2010/main" val="31997574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Plan</a:t>
            </a:r>
            <a:endParaRPr lang="en-US" dirty="0"/>
          </a:p>
        </p:txBody>
      </p:sp>
      <p:sp>
        <p:nvSpPr>
          <p:cNvPr id="3" name="Content Placeholder 2"/>
          <p:cNvSpPr>
            <a:spLocks noGrp="1"/>
          </p:cNvSpPr>
          <p:nvPr>
            <p:ph idx="1"/>
          </p:nvPr>
        </p:nvSpPr>
        <p:spPr/>
        <p:txBody>
          <a:bodyPr/>
          <a:lstStyle/>
          <a:p>
            <a:r>
              <a:rPr lang="en-US" sz="2400" dirty="0" smtClean="0"/>
              <a:t>Background </a:t>
            </a:r>
          </a:p>
          <a:p>
            <a:r>
              <a:rPr lang="en-US" sz="2400" dirty="0" smtClean="0"/>
              <a:t>What Are Primary Sources? </a:t>
            </a:r>
          </a:p>
          <a:p>
            <a:r>
              <a:rPr lang="en-US" sz="2400" dirty="0" smtClean="0"/>
              <a:t>Why Primary Sources in STEM?</a:t>
            </a:r>
          </a:p>
          <a:p>
            <a:r>
              <a:rPr lang="en-US" sz="2400" dirty="0" smtClean="0"/>
              <a:t>Primary Source Resources available via the LoC</a:t>
            </a:r>
          </a:p>
          <a:p>
            <a:r>
              <a:rPr lang="en-US" sz="2400" dirty="0" smtClean="0"/>
              <a:t>Primary Source Analysis Activity </a:t>
            </a:r>
          </a:p>
          <a:p>
            <a:r>
              <a:rPr lang="en-US" sz="2400" dirty="0" smtClean="0"/>
              <a:t>Prosthetic Arm Activity </a:t>
            </a:r>
          </a:p>
          <a:p>
            <a:r>
              <a:rPr lang="en-US" sz="2400" dirty="0" smtClean="0"/>
              <a:t>Questions/Comments </a:t>
            </a:r>
          </a:p>
          <a:p>
            <a:endParaRPr lang="en-US" dirty="0"/>
          </a:p>
        </p:txBody>
      </p:sp>
    </p:spTree>
    <p:extLst>
      <p:ext uri="{BB962C8B-B14F-4D97-AF65-F5344CB8AC3E}">
        <p14:creationId xmlns:p14="http://schemas.microsoft.com/office/powerpoint/2010/main" val="291154466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Background </a:t>
            </a:r>
            <a:endParaRPr lang="en-US" dirty="0"/>
          </a:p>
        </p:txBody>
      </p:sp>
      <p:sp>
        <p:nvSpPr>
          <p:cNvPr id="3" name="Content Placeholder 2"/>
          <p:cNvSpPr>
            <a:spLocks noGrp="1"/>
          </p:cNvSpPr>
          <p:nvPr>
            <p:ph idx="1"/>
          </p:nvPr>
        </p:nvSpPr>
        <p:spPr/>
        <p:txBody>
          <a:bodyPr/>
          <a:lstStyle/>
          <a:p>
            <a:r>
              <a:rPr lang="en-US" dirty="0"/>
              <a:t>Library of Congress Summer Teacher Institute: Science, Technology, and Engineering Focus. Washington, D.C. June 20-24, 2016. </a:t>
            </a:r>
            <a:endParaRPr lang="en-US" dirty="0" smtClean="0"/>
          </a:p>
          <a:p>
            <a:r>
              <a:rPr lang="en-US" dirty="0" smtClean="0"/>
              <a:t>Teach Elementary Science Methods to pre-service teachers at Dalton State College. </a:t>
            </a:r>
            <a:endParaRPr lang="en-US" dirty="0"/>
          </a:p>
        </p:txBody>
      </p:sp>
    </p:spTree>
    <p:extLst>
      <p:ext uri="{BB962C8B-B14F-4D97-AF65-F5344CB8AC3E}">
        <p14:creationId xmlns:p14="http://schemas.microsoft.com/office/powerpoint/2010/main" val="18788224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What Are Primary Sources? </a:t>
            </a:r>
            <a:br>
              <a:rPr lang="en-US" dirty="0"/>
            </a:br>
            <a:endParaRPr lang="en-US" dirty="0"/>
          </a:p>
        </p:txBody>
      </p:sp>
      <p:sp>
        <p:nvSpPr>
          <p:cNvPr id="3" name="Content Placeholder 2"/>
          <p:cNvSpPr>
            <a:spLocks noGrp="1"/>
          </p:cNvSpPr>
          <p:nvPr>
            <p:ph idx="1"/>
          </p:nvPr>
        </p:nvSpPr>
        <p:spPr/>
        <p:txBody>
          <a:bodyPr/>
          <a:lstStyle/>
          <a:p>
            <a:r>
              <a:rPr lang="en-US" dirty="0"/>
              <a:t>Primary </a:t>
            </a:r>
            <a:r>
              <a:rPr lang="en-US" dirty="0" smtClean="0"/>
              <a:t>sources: original </a:t>
            </a:r>
            <a:r>
              <a:rPr lang="en-US" dirty="0"/>
              <a:t>artifacts based on direct observation that can used to understand an event or time period in terms of historical, scientific, economic, cultural, and mathematical thinking.  I</a:t>
            </a:r>
            <a:r>
              <a:rPr lang="en-US" dirty="0" smtClean="0"/>
              <a:t>nclude photos</a:t>
            </a:r>
            <a:r>
              <a:rPr lang="en-US" dirty="0"/>
              <a:t>, diaries and journals, musical recordings, and first-hand newspaper </a:t>
            </a:r>
            <a:r>
              <a:rPr lang="en-US" dirty="0" smtClean="0"/>
              <a:t>accounts. </a:t>
            </a:r>
          </a:p>
          <a:p>
            <a:r>
              <a:rPr lang="en-US" dirty="0"/>
              <a:t>But </a:t>
            </a:r>
            <a:r>
              <a:rPr lang="en-US" dirty="0" smtClean="0"/>
              <a:t>also </a:t>
            </a:r>
            <a:r>
              <a:rPr lang="en-US" dirty="0"/>
              <a:t>include electronic communication (such as emails and text messages</a:t>
            </a:r>
            <a:r>
              <a:rPr lang="en-US" dirty="0" smtClean="0"/>
              <a:t>) and furniture.</a:t>
            </a:r>
          </a:p>
          <a:p>
            <a:r>
              <a:rPr lang="en-US" dirty="0" smtClean="0"/>
              <a:t>How can textbooks be primary sources? In a study </a:t>
            </a:r>
            <a:r>
              <a:rPr lang="en-US" dirty="0"/>
              <a:t>of how science textbooks portrayed women scientists during the Industrial Revolution</a:t>
            </a:r>
            <a:r>
              <a:rPr lang="en-US" dirty="0" smtClean="0"/>
              <a:t>.</a:t>
            </a:r>
          </a:p>
          <a:p>
            <a:r>
              <a:rPr lang="en-US" dirty="0" smtClean="0"/>
              <a:t>Think-Pair-Share: What primary sources could help investigators understand a crime scene?  </a:t>
            </a:r>
            <a:endParaRPr lang="en-US" dirty="0"/>
          </a:p>
        </p:txBody>
      </p:sp>
    </p:spTree>
    <p:extLst>
      <p:ext uri="{BB962C8B-B14F-4D97-AF65-F5344CB8AC3E}">
        <p14:creationId xmlns:p14="http://schemas.microsoft.com/office/powerpoint/2010/main" val="326431770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Why Primary </a:t>
            </a:r>
            <a:r>
              <a:rPr lang="en-US" dirty="0" smtClean="0"/>
              <a:t>Sources and why </a:t>
            </a:r>
            <a:r>
              <a:rPr lang="en-US" dirty="0"/>
              <a:t>in STEM?</a:t>
            </a:r>
            <a:br>
              <a:rPr lang="en-US" dirty="0"/>
            </a:b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hlinkClick r:id="rId3"/>
              </a:rPr>
              <a:t>Why http</a:t>
            </a:r>
            <a:r>
              <a:rPr lang="en-US" dirty="0">
                <a:hlinkClick r:id="rId3"/>
              </a:rPr>
              <a:t>://</a:t>
            </a:r>
            <a:r>
              <a:rPr lang="en-US" dirty="0" err="1" smtClean="0">
                <a:hlinkClick r:id="rId3"/>
              </a:rPr>
              <a:t>www.loc.gov</a:t>
            </a:r>
            <a:r>
              <a:rPr lang="en-US" dirty="0" smtClean="0">
                <a:hlinkClick r:id="rId3"/>
              </a:rPr>
              <a:t>/teachers/</a:t>
            </a:r>
            <a:r>
              <a:rPr lang="en-US" dirty="0" err="1" smtClean="0">
                <a:hlinkClick r:id="rId3"/>
              </a:rPr>
              <a:t>usingprimarysources</a:t>
            </a:r>
            <a:r>
              <a:rPr lang="en-US" dirty="0" smtClean="0">
                <a:hlinkClick r:id="rId3"/>
              </a:rPr>
              <a:t>/</a:t>
            </a:r>
            <a:r>
              <a:rPr lang="en-US" dirty="0" err="1" smtClean="0">
                <a:hlinkClick r:id="rId3"/>
              </a:rPr>
              <a:t>whyuse.html</a:t>
            </a:r>
            <a:endParaRPr lang="en-US" dirty="0" smtClean="0"/>
          </a:p>
          <a:p>
            <a:r>
              <a:rPr lang="en-US" dirty="0"/>
              <a:t>The “rawness” allows for unique connections. in one primary source case study titled “Growing-Up before they had to: Children of the Civil War”, students analyze primary sources </a:t>
            </a:r>
            <a:r>
              <a:rPr lang="en-US" dirty="0" smtClean="0"/>
              <a:t>and </a:t>
            </a:r>
            <a:r>
              <a:rPr lang="en-US" dirty="0"/>
              <a:t>then answer the following </a:t>
            </a:r>
            <a:r>
              <a:rPr lang="en-US" dirty="0" smtClean="0"/>
              <a:t>question: </a:t>
            </a:r>
            <a:endParaRPr lang="en-US" dirty="0"/>
          </a:p>
          <a:p>
            <a:pPr marL="914400" indent="0" algn="just">
              <a:buNone/>
              <a:tabLst>
                <a:tab pos="8001000" algn="l"/>
                <a:tab pos="8172450" algn="l"/>
              </a:tabLst>
            </a:pPr>
            <a:r>
              <a:rPr lang="en-US" dirty="0"/>
              <a:t>Through the eyes of the children, what aspects of living through the Civil War would have been most difficult? You must cite evidence to support your answer. Please indicate whether you were satisfied with the evidence and list any additional questions that have been left unanswered through your investigation. </a:t>
            </a:r>
            <a:endParaRPr lang="en-US" dirty="0" smtClean="0"/>
          </a:p>
          <a:p>
            <a:pPr algn="just">
              <a:tabLst>
                <a:tab pos="8001000" algn="l"/>
                <a:tab pos="8172450" algn="l"/>
              </a:tabLst>
            </a:pPr>
            <a:r>
              <a:rPr lang="en-US" dirty="0" smtClean="0"/>
              <a:t>Connection </a:t>
            </a:r>
            <a:r>
              <a:rPr lang="en-US" dirty="0" smtClean="0"/>
              <a:t>to scientists </a:t>
            </a:r>
            <a:r>
              <a:rPr lang="en-US" dirty="0"/>
              <a:t>and their work: </a:t>
            </a:r>
            <a:r>
              <a:rPr lang="en-US" dirty="0">
                <a:hlinkClick r:id="rId4"/>
              </a:rPr>
              <a:t>https://</a:t>
            </a:r>
            <a:r>
              <a:rPr lang="en-US" dirty="0" err="1">
                <a:hlinkClick r:id="rId4"/>
              </a:rPr>
              <a:t>www.loc.gov</a:t>
            </a:r>
            <a:r>
              <a:rPr lang="en-US" dirty="0">
                <a:hlinkClick r:id="rId4"/>
              </a:rPr>
              <a:t>/resource/</a:t>
            </a:r>
            <a:r>
              <a:rPr lang="en-US" dirty="0" err="1">
                <a:hlinkClick r:id="rId4"/>
              </a:rPr>
              <a:t>magbell.25300201</a:t>
            </a:r>
            <a:r>
              <a:rPr lang="en-US" dirty="0">
                <a:hlinkClick r:id="rId4"/>
              </a:rPr>
              <a:t>/?</a:t>
            </a:r>
            <a:r>
              <a:rPr lang="en-US" dirty="0" err="1" smtClean="0">
                <a:hlinkClick r:id="rId4"/>
              </a:rPr>
              <a:t>sp</a:t>
            </a:r>
            <a:r>
              <a:rPr lang="en-US" dirty="0" smtClean="0">
                <a:hlinkClick r:id="rId4"/>
              </a:rPr>
              <a:t>=22</a:t>
            </a:r>
            <a:r>
              <a:rPr lang="en-US" dirty="0" smtClean="0"/>
              <a:t> </a:t>
            </a:r>
            <a:endParaRPr lang="en-US" dirty="0" smtClean="0"/>
          </a:p>
          <a:p>
            <a:pPr algn="just">
              <a:tabLst>
                <a:tab pos="8001000" algn="l"/>
                <a:tab pos="8172450" algn="l"/>
              </a:tabLst>
            </a:pPr>
            <a:r>
              <a:rPr lang="en-US" dirty="0"/>
              <a:t>STEM and primary sources make natural partners in teaching and learning because they both have an interdisciplinary nature and tend be applied to real world situations.  </a:t>
            </a:r>
          </a:p>
          <a:p>
            <a:pPr algn="just">
              <a:tabLst>
                <a:tab pos="8001000" algn="l"/>
                <a:tab pos="8172450" algn="l"/>
              </a:tabLst>
            </a:pPr>
            <a:endParaRPr lang="en-US" dirty="0" smtClean="0"/>
          </a:p>
          <a:p>
            <a:pPr algn="just">
              <a:tabLst>
                <a:tab pos="8001000" algn="l"/>
                <a:tab pos="8172450" algn="l"/>
              </a:tabLst>
            </a:pPr>
            <a:endParaRPr lang="en-US" dirty="0" smtClean="0"/>
          </a:p>
          <a:p>
            <a:endParaRPr lang="en-US" dirty="0"/>
          </a:p>
        </p:txBody>
      </p:sp>
    </p:spTree>
    <p:extLst>
      <p:ext uri="{BB962C8B-B14F-4D97-AF65-F5344CB8AC3E}">
        <p14:creationId xmlns:p14="http://schemas.microsoft.com/office/powerpoint/2010/main" val="253357507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Primary Source Resources available via the LoC</a:t>
            </a:r>
            <a:br>
              <a:rPr lang="en-US" dirty="0"/>
            </a:br>
            <a:endParaRPr lang="en-US" dirty="0"/>
          </a:p>
        </p:txBody>
      </p:sp>
      <p:sp>
        <p:nvSpPr>
          <p:cNvPr id="3" name="Content Placeholder 2"/>
          <p:cNvSpPr>
            <a:spLocks noGrp="1"/>
          </p:cNvSpPr>
          <p:nvPr>
            <p:ph idx="1"/>
          </p:nvPr>
        </p:nvSpPr>
        <p:spPr/>
        <p:txBody>
          <a:bodyPr/>
          <a:lstStyle/>
          <a:p>
            <a:r>
              <a:rPr lang="en-US" dirty="0">
                <a:hlinkClick r:id="rId2"/>
              </a:rPr>
              <a:t>http://</a:t>
            </a:r>
            <a:r>
              <a:rPr lang="en-US" dirty="0" err="1">
                <a:hlinkClick r:id="rId2"/>
              </a:rPr>
              <a:t>www.loc.gov</a:t>
            </a:r>
            <a:r>
              <a:rPr lang="en-US" dirty="0">
                <a:hlinkClick r:id="rId2"/>
              </a:rPr>
              <a:t>/teachers/</a:t>
            </a:r>
            <a:r>
              <a:rPr lang="en-US" dirty="0" err="1">
                <a:hlinkClick r:id="rId2"/>
              </a:rPr>
              <a:t>classroommaterials</a:t>
            </a:r>
            <a:r>
              <a:rPr lang="en-US" dirty="0" smtClean="0">
                <a:hlinkClick r:id="rId2"/>
              </a:rPr>
              <a:t>/</a:t>
            </a:r>
            <a:r>
              <a:rPr lang="en-US" dirty="0" smtClean="0"/>
              <a:t> </a:t>
            </a:r>
          </a:p>
          <a:p>
            <a:r>
              <a:rPr lang="en-US" dirty="0" smtClean="0"/>
              <a:t>Lesson Plans: Look at Edison under the </a:t>
            </a:r>
            <a:r>
              <a:rPr lang="en-US" b="1" dirty="0"/>
              <a:t>Science, Technology &amp; Business</a:t>
            </a:r>
          </a:p>
          <a:p>
            <a:pPr marL="0" indent="0">
              <a:buNone/>
            </a:pPr>
            <a:r>
              <a:rPr lang="en-US" dirty="0" smtClean="0"/>
              <a:t>Group. </a:t>
            </a:r>
          </a:p>
          <a:p>
            <a:r>
              <a:rPr lang="en-US" dirty="0" smtClean="0"/>
              <a:t>Primary </a:t>
            </a:r>
            <a:r>
              <a:rPr lang="en-US" dirty="0"/>
              <a:t>Source Sets: Look at </a:t>
            </a:r>
            <a:r>
              <a:rPr lang="en-US" dirty="0" smtClean="0"/>
              <a:t>Inventive Wright Brothers under </a:t>
            </a:r>
            <a:r>
              <a:rPr lang="en-US" dirty="0" smtClean="0">
                <a:hlinkClick r:id="rId3"/>
              </a:rPr>
              <a:t>http</a:t>
            </a:r>
            <a:r>
              <a:rPr lang="en-US" dirty="0">
                <a:hlinkClick r:id="rId3"/>
              </a:rPr>
              <a:t>://</a:t>
            </a:r>
            <a:r>
              <a:rPr lang="en-US" dirty="0" err="1">
                <a:hlinkClick r:id="rId3"/>
              </a:rPr>
              <a:t>www.loc.gov</a:t>
            </a:r>
            <a:r>
              <a:rPr lang="en-US" dirty="0">
                <a:hlinkClick r:id="rId3"/>
              </a:rPr>
              <a:t>/teachers/</a:t>
            </a:r>
            <a:r>
              <a:rPr lang="en-US" dirty="0" err="1">
                <a:hlinkClick r:id="rId3"/>
              </a:rPr>
              <a:t>classroommaterials</a:t>
            </a:r>
            <a:r>
              <a:rPr lang="en-US" dirty="0">
                <a:hlinkClick r:id="rId3"/>
              </a:rPr>
              <a:t>/</a:t>
            </a:r>
            <a:r>
              <a:rPr lang="en-US" dirty="0" err="1">
                <a:hlinkClick r:id="rId3"/>
              </a:rPr>
              <a:t>primarysourcesets</a:t>
            </a:r>
            <a:r>
              <a:rPr lang="en-US" dirty="0">
                <a:hlinkClick r:id="rId3"/>
              </a:rPr>
              <a:t>/flight</a:t>
            </a:r>
            <a:r>
              <a:rPr lang="en-US" dirty="0" smtClean="0">
                <a:hlinkClick r:id="rId3"/>
              </a:rPr>
              <a:t>/</a:t>
            </a:r>
            <a:r>
              <a:rPr lang="en-US" dirty="0" smtClean="0"/>
              <a:t> </a:t>
            </a:r>
          </a:p>
          <a:p>
            <a:pPr marL="0" indent="0">
              <a:buNone/>
            </a:pPr>
            <a:r>
              <a:rPr lang="en-US" dirty="0" smtClean="0"/>
              <a:t> </a:t>
            </a:r>
          </a:p>
          <a:p>
            <a:endParaRPr lang="en-US" dirty="0"/>
          </a:p>
        </p:txBody>
      </p:sp>
    </p:spTree>
    <p:extLst>
      <p:ext uri="{BB962C8B-B14F-4D97-AF65-F5344CB8AC3E}">
        <p14:creationId xmlns:p14="http://schemas.microsoft.com/office/powerpoint/2010/main" val="251300093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Primary Source Analysis Activity </a:t>
            </a:r>
            <a:br>
              <a:rPr lang="en-US" dirty="0"/>
            </a:br>
            <a:endParaRPr lang="en-US" dirty="0"/>
          </a:p>
        </p:txBody>
      </p:sp>
      <p:sp>
        <p:nvSpPr>
          <p:cNvPr id="3" name="Content Placeholder 2"/>
          <p:cNvSpPr>
            <a:spLocks noGrp="1"/>
          </p:cNvSpPr>
          <p:nvPr>
            <p:ph idx="1"/>
          </p:nvPr>
        </p:nvSpPr>
        <p:spPr/>
        <p:txBody>
          <a:bodyPr/>
          <a:lstStyle/>
          <a:p>
            <a:r>
              <a:rPr lang="en-US" dirty="0" smtClean="0"/>
              <a:t>Form groups of three-four. Each person will analyze their own primary source that focuses on military amputees from WWI. The analysis will be conducted using the </a:t>
            </a:r>
            <a:r>
              <a:rPr lang="en-US" dirty="0"/>
              <a:t>Analyzing Photographs &amp; </a:t>
            </a:r>
            <a:r>
              <a:rPr lang="en-US" dirty="0" smtClean="0"/>
              <a:t>Prints tool. </a:t>
            </a:r>
          </a:p>
          <a:p>
            <a:r>
              <a:rPr lang="en-US" dirty="0" smtClean="0"/>
              <a:t>After individual analysis, share discoveries, thinking, etc. with group members. </a:t>
            </a:r>
            <a:endParaRPr lang="en-US" dirty="0"/>
          </a:p>
        </p:txBody>
      </p:sp>
    </p:spTree>
    <p:extLst>
      <p:ext uri="{BB962C8B-B14F-4D97-AF65-F5344CB8AC3E}">
        <p14:creationId xmlns:p14="http://schemas.microsoft.com/office/powerpoint/2010/main" val="293631627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Prosthetic Arm Activity </a:t>
            </a:r>
            <a:br>
              <a:rPr lang="en-US" dirty="0"/>
            </a:br>
            <a:endParaRPr lang="en-US" dirty="0"/>
          </a:p>
        </p:txBody>
      </p:sp>
      <p:sp>
        <p:nvSpPr>
          <p:cNvPr id="3" name="Content Placeholder 2"/>
          <p:cNvSpPr>
            <a:spLocks noGrp="1"/>
          </p:cNvSpPr>
          <p:nvPr>
            <p:ph idx="1"/>
          </p:nvPr>
        </p:nvSpPr>
        <p:spPr/>
        <p:txBody>
          <a:bodyPr/>
          <a:lstStyle/>
          <a:p>
            <a:r>
              <a:rPr lang="en-US" b="1" dirty="0" smtClean="0"/>
              <a:t>Challenge</a:t>
            </a:r>
            <a:r>
              <a:rPr lang="en-US" dirty="0"/>
              <a:t>: You are a member of a team of three or four students, all working together to design and build a prosthetic arm </a:t>
            </a:r>
            <a:r>
              <a:rPr lang="en-US" dirty="0" smtClean="0"/>
              <a:t>in a method honoring the Maker Culture. </a:t>
            </a:r>
            <a:r>
              <a:rPr lang="en-US" dirty="0"/>
              <a:t>The arm must be at least 18 inches in length and be able to pick up </a:t>
            </a:r>
            <a:r>
              <a:rPr lang="en-US" dirty="0" smtClean="0"/>
              <a:t>an upright Solo party cup </a:t>
            </a:r>
            <a:r>
              <a:rPr lang="en-US" dirty="0"/>
              <a:t>containing a golf ball and release it upright onto a table without spilling the ball. </a:t>
            </a:r>
            <a:r>
              <a:rPr lang="en-US" dirty="0" smtClean="0"/>
              <a:t>Extra credit will be awarded to teams that can incorporate a 90 degree “elbow” into the arm. </a:t>
            </a:r>
          </a:p>
          <a:p>
            <a:r>
              <a:rPr lang="en-US" dirty="0" smtClean="0"/>
              <a:t>Establishing </a:t>
            </a:r>
            <a:r>
              <a:rPr lang="en-US" dirty="0"/>
              <a:t>a Maker </a:t>
            </a:r>
            <a:r>
              <a:rPr lang="en-US" dirty="0" smtClean="0"/>
              <a:t>Culture means “teaching </a:t>
            </a:r>
            <a:r>
              <a:rPr lang="en-US" dirty="0"/>
              <a:t>kids that it's okay to tinker and play and to problem solve, and to build those other skills of collaboration and communication and critical thinking</a:t>
            </a:r>
            <a:r>
              <a:rPr lang="en-US" dirty="0" smtClean="0"/>
              <a:t>,"</a:t>
            </a:r>
            <a:endParaRPr lang="en-US" dirty="0"/>
          </a:p>
        </p:txBody>
      </p:sp>
    </p:spTree>
    <p:extLst>
      <p:ext uri="{BB962C8B-B14F-4D97-AF65-F5344CB8AC3E}">
        <p14:creationId xmlns:p14="http://schemas.microsoft.com/office/powerpoint/2010/main" val="120261264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Thanks</a:t>
            </a:r>
            <a:endParaRPr lang="en-US" dirty="0"/>
          </a:p>
        </p:txBody>
      </p:sp>
      <p:sp>
        <p:nvSpPr>
          <p:cNvPr id="3" name="Content Placeholder 2"/>
          <p:cNvSpPr>
            <a:spLocks noGrp="1"/>
          </p:cNvSpPr>
          <p:nvPr>
            <p:ph idx="1"/>
          </p:nvPr>
        </p:nvSpPr>
        <p:spPr>
          <a:xfrm>
            <a:off x="677333" y="2160589"/>
            <a:ext cx="9080815" cy="3880773"/>
          </a:xfrm>
        </p:spPr>
        <p:txBody>
          <a:bodyPr numCol="2"/>
          <a:lstStyle/>
          <a:p>
            <a:pPr marL="0" indent="0">
              <a:buNone/>
            </a:pPr>
            <a:r>
              <a:rPr lang="en-US" dirty="0" smtClean="0"/>
              <a:t>Questions/Comments?</a:t>
            </a:r>
          </a:p>
          <a:p>
            <a:pPr marL="0" indent="0">
              <a:buNone/>
            </a:pPr>
            <a:endParaRPr lang="en-US" dirty="0"/>
          </a:p>
        </p:txBody>
      </p:sp>
    </p:spTree>
    <p:extLst>
      <p:ext uri="{BB962C8B-B14F-4D97-AF65-F5344CB8AC3E}">
        <p14:creationId xmlns:p14="http://schemas.microsoft.com/office/powerpoint/2010/main" val="3134918429"/>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918</TotalTime>
  <Words>563</Words>
  <Application>Microsoft Office PowerPoint</Application>
  <PresentationFormat>Widescreen</PresentationFormat>
  <Paragraphs>43</Paragraphs>
  <Slides>9</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9</vt:i4>
      </vt:variant>
    </vt:vector>
  </HeadingPairs>
  <TitlesOfParts>
    <vt:vector size="14" baseType="lpstr">
      <vt:lpstr>Arial</vt:lpstr>
      <vt:lpstr>Calibri</vt:lpstr>
      <vt:lpstr>Trebuchet MS</vt:lpstr>
      <vt:lpstr>Wingdings 3</vt:lpstr>
      <vt:lpstr>Facet</vt:lpstr>
      <vt:lpstr>Primary Source Use in STEM Education: Prosthetic Limbs </vt:lpstr>
      <vt:lpstr>Plan</vt:lpstr>
      <vt:lpstr>Background </vt:lpstr>
      <vt:lpstr>What Are Primary Sources?  </vt:lpstr>
      <vt:lpstr>Why Primary Sources and why in STEM? </vt:lpstr>
      <vt:lpstr>Primary Source Resources available via the LoC </vt:lpstr>
      <vt:lpstr>Primary Source Analysis Activity  </vt:lpstr>
      <vt:lpstr>Prosthetic Arm Activity  </vt:lpstr>
      <vt:lpstr>Thanks</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Joshua R. Pfiester</dc:creator>
  <cp:lastModifiedBy>Josh Pfiester</cp:lastModifiedBy>
  <cp:revision>45</cp:revision>
  <dcterms:created xsi:type="dcterms:W3CDTF">2015-05-14T17:18:22Z</dcterms:created>
  <dcterms:modified xsi:type="dcterms:W3CDTF">2017-03-03T13:18:40Z</dcterms:modified>
</cp:coreProperties>
</file>

<file path=docProps/thumbnail.jpeg>
</file>