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49"/>
  </p:handoutMasterIdLst>
  <p:sldIdLst>
    <p:sldId id="256" r:id="rId2"/>
    <p:sldId id="273" r:id="rId3"/>
    <p:sldId id="257" r:id="rId4"/>
    <p:sldId id="258" r:id="rId5"/>
    <p:sldId id="259" r:id="rId6"/>
    <p:sldId id="260" r:id="rId7"/>
    <p:sldId id="262" r:id="rId8"/>
    <p:sldId id="263" r:id="rId9"/>
    <p:sldId id="264" r:id="rId10"/>
    <p:sldId id="265" r:id="rId11"/>
    <p:sldId id="266" r:id="rId12"/>
    <p:sldId id="272" r:id="rId13"/>
    <p:sldId id="275" r:id="rId14"/>
    <p:sldId id="276" r:id="rId15"/>
    <p:sldId id="271" r:id="rId16"/>
    <p:sldId id="274" r:id="rId17"/>
    <p:sldId id="277" r:id="rId18"/>
    <p:sldId id="278" r:id="rId19"/>
    <p:sldId id="279" r:id="rId20"/>
    <p:sldId id="280" r:id="rId21"/>
    <p:sldId id="281" r:id="rId22"/>
    <p:sldId id="282" r:id="rId23"/>
    <p:sldId id="286" r:id="rId24"/>
    <p:sldId id="296" r:id="rId25"/>
    <p:sldId id="297" r:id="rId26"/>
    <p:sldId id="298" r:id="rId27"/>
    <p:sldId id="299" r:id="rId28"/>
    <p:sldId id="283" r:id="rId29"/>
    <p:sldId id="285" r:id="rId30"/>
    <p:sldId id="287" r:id="rId31"/>
    <p:sldId id="288" r:id="rId32"/>
    <p:sldId id="293" r:id="rId33"/>
    <p:sldId id="294" r:id="rId34"/>
    <p:sldId id="289" r:id="rId35"/>
    <p:sldId id="290" r:id="rId36"/>
    <p:sldId id="291" r:id="rId37"/>
    <p:sldId id="292" r:id="rId38"/>
    <p:sldId id="295" r:id="rId39"/>
    <p:sldId id="267" r:id="rId40"/>
    <p:sldId id="305" r:id="rId41"/>
    <p:sldId id="306" r:id="rId42"/>
    <p:sldId id="268" r:id="rId43"/>
    <p:sldId id="300" r:id="rId44"/>
    <p:sldId id="301" r:id="rId45"/>
    <p:sldId id="302" r:id="rId46"/>
    <p:sldId id="303" r:id="rId47"/>
    <p:sldId id="304" r:id="rId4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9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862" b="0" i="0" u="none" strike="noStrike" kern="1200" spc="0" baseline="0">
                <a:solidFill>
                  <a:schemeClr val="tx1">
                    <a:lumMod val="65000"/>
                    <a:lumOff val="35000"/>
                  </a:schemeClr>
                </a:solidFill>
                <a:latin typeface="+mn-lt"/>
                <a:ea typeface="+mn-ea"/>
                <a:cs typeface="+mn-cs"/>
              </a:defRPr>
            </a:pPr>
            <a:r>
              <a:rPr lang="en-US" dirty="0" smtClean="0"/>
              <a:t>                        Distribution of Tiers</a:t>
            </a:r>
            <a:r>
              <a:rPr lang="en-US" baseline="0" dirty="0" smtClean="0"/>
              <a:t> at The Academy For Urban Scholars</a:t>
            </a:r>
            <a:endParaRPr lang="en-US" sz="1600" baseline="0" dirty="0" smtClean="0"/>
          </a:p>
          <a:p>
            <a:pPr algn="ctr">
              <a:defRPr/>
            </a:pPr>
            <a:endParaRPr lang="en-US" dirty="0"/>
          </a:p>
        </c:rich>
      </c:tx>
      <c:layout>
        <c:manualLayout>
          <c:xMode val="edge"/>
          <c:yMode val="edge"/>
          <c:x val="3.8963578135170658E-2"/>
          <c:y val="0"/>
        </c:manualLayout>
      </c:layout>
      <c:overlay val="0"/>
      <c:spPr>
        <a:noFill/>
        <a:ln>
          <a:noFill/>
        </a:ln>
        <a:effectLst/>
      </c:spPr>
      <c:txPr>
        <a:bodyPr rot="0" spcFirstLastPara="1" vertOverflow="ellipsis" vert="horz" wrap="square" anchor="ctr" anchorCtr="1"/>
        <a:lstStyle/>
        <a:p>
          <a:pPr algn="ct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8444880979814557E-2"/>
          <c:y val="0.21197318736644907"/>
          <c:w val="0.84311023804037089"/>
          <c:h val="0.60472499487749909"/>
        </c:manualLayout>
      </c:layout>
      <c:pie3DChart>
        <c:varyColors val="1"/>
        <c:ser>
          <c:idx val="0"/>
          <c:order val="0"/>
          <c:tx>
            <c:strRef>
              <c:f>Sheet1!$B$1</c:f>
              <c:strCache>
                <c:ptCount val="1"/>
                <c:pt idx="0">
                  <c:v>Distribution of Tier Levels at AUS</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0299-4F9F-B6B9-BD107FC3B34C}"/>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1-339C-4610-8714-F1DD7533F1EE}"/>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0299-4F9F-B6B9-BD107FC3B34C}"/>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0299-4F9F-B6B9-BD107FC3B34C}"/>
              </c:ext>
            </c:extLst>
          </c:dPt>
          <c:dLbls>
            <c:dLbl>
              <c:idx val="1"/>
              <c:layout>
                <c:manualLayout>
                  <c:x val="-5.5499609480799503E-2"/>
                  <c:y val="-0.3187026900447853"/>
                </c:manualLayout>
              </c:layout>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339C-4610-8714-F1DD7533F1E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3"/>
                <c:pt idx="0">
                  <c:v>Tier 1</c:v>
                </c:pt>
                <c:pt idx="1">
                  <c:v>Tier 2</c:v>
                </c:pt>
                <c:pt idx="2">
                  <c:v>Tier 3</c:v>
                </c:pt>
              </c:strCache>
            </c:strRef>
          </c:cat>
          <c:val>
            <c:numRef>
              <c:f>Sheet1!$B$2:$B$5</c:f>
              <c:numCache>
                <c:formatCode>0%</c:formatCode>
                <c:ptCount val="4"/>
                <c:pt idx="0">
                  <c:v>0.27</c:v>
                </c:pt>
                <c:pt idx="1">
                  <c:v>0.41</c:v>
                </c:pt>
                <c:pt idx="2">
                  <c:v>0.32</c:v>
                </c:pt>
              </c:numCache>
            </c:numRef>
          </c:val>
          <c:extLst>
            <c:ext xmlns:c16="http://schemas.microsoft.com/office/drawing/2014/chart" uri="{C3380CC4-5D6E-409C-BE32-E72D297353CC}">
              <c16:uniqueId val="{00000000-339C-4610-8714-F1DD7533F1EE}"/>
            </c:ext>
          </c:extLst>
        </c:ser>
        <c:dLbls>
          <c:dLblPos val="bestFit"/>
          <c:showLegendKey val="0"/>
          <c:showVal val="1"/>
          <c:showCatName val="0"/>
          <c:showSerName val="0"/>
          <c:showPercent val="0"/>
          <c:showBubbleSize val="0"/>
          <c:showLeaderLines val="1"/>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lvl="0">
              <a:defRPr sz="1600" b="1">
                <a:solidFill>
                  <a:srgbClr val="000000"/>
                </a:solidFill>
              </a:defRPr>
            </a:pPr>
            <a:r>
              <a:rPr lang="en-US"/>
              <a:t>MAP Reading - Fall 2016 and Spring 2017</a:t>
            </a:r>
          </a:p>
        </c:rich>
      </c:tx>
      <c:layout/>
      <c:overlay val="0"/>
    </c:title>
    <c:autoTitleDeleted val="0"/>
    <c:plotArea>
      <c:layout>
        <c:manualLayout>
          <c:xMode val="edge"/>
          <c:yMode val="edge"/>
          <c:x val="9.8040000000000002E-2"/>
          <c:y val="0.19367999999999999"/>
          <c:w val="0.878"/>
          <c:h val="0.61659999999999993"/>
        </c:manualLayout>
      </c:layout>
      <c:barChart>
        <c:barDir val="bar"/>
        <c:grouping val="clustered"/>
        <c:varyColors val="1"/>
        <c:ser>
          <c:idx val="0"/>
          <c:order val="0"/>
          <c:tx>
            <c:strRef>
              <c:f>'Spring 17'!$AS$7</c:f>
              <c:strCache>
                <c:ptCount val="1"/>
                <c:pt idx="0">
                  <c:v>Fall 2016 Reading</c:v>
                </c:pt>
              </c:strCache>
            </c:strRef>
          </c:tx>
          <c:spPr>
            <a:solidFill>
              <a:srgbClr val="3366CC"/>
            </a:solidFill>
          </c:spPr>
          <c:invertIfNegative val="1"/>
          <c:cat>
            <c:strRef>
              <c:f>'Spring 17'!$AR$8:$AR$20</c:f>
              <c:strCache>
                <c:ptCount val="13"/>
                <c:pt idx="0">
                  <c:v>K</c:v>
                </c:pt>
                <c:pt idx="1">
                  <c:v>1st</c:v>
                </c:pt>
                <c:pt idx="2">
                  <c:v>2nd</c:v>
                </c:pt>
                <c:pt idx="3">
                  <c:v>3rd</c:v>
                </c:pt>
                <c:pt idx="4">
                  <c:v>4th</c:v>
                </c:pt>
                <c:pt idx="5">
                  <c:v>5th</c:v>
                </c:pt>
                <c:pt idx="6">
                  <c:v>6th</c:v>
                </c:pt>
                <c:pt idx="7">
                  <c:v>7th</c:v>
                </c:pt>
                <c:pt idx="8">
                  <c:v>8th</c:v>
                </c:pt>
                <c:pt idx="9">
                  <c:v>9th</c:v>
                </c:pt>
                <c:pt idx="10">
                  <c:v>10th</c:v>
                </c:pt>
                <c:pt idx="11">
                  <c:v>11th</c:v>
                </c:pt>
                <c:pt idx="12">
                  <c:v>12th</c:v>
                </c:pt>
              </c:strCache>
            </c:strRef>
          </c:cat>
          <c:val>
            <c:numRef>
              <c:f>'Spring 17'!$AS$8:$AS$20</c:f>
              <c:numCache>
                <c:formatCode>0%</c:formatCode>
                <c:ptCount val="13"/>
                <c:pt idx="0">
                  <c:v>6.4377682403433473E-2</c:v>
                </c:pt>
                <c:pt idx="1">
                  <c:v>7.7253218884120178E-2</c:v>
                </c:pt>
                <c:pt idx="2">
                  <c:v>0.1630901287553648</c:v>
                </c:pt>
                <c:pt idx="3">
                  <c:v>0.17596566523605151</c:v>
                </c:pt>
                <c:pt idx="4">
                  <c:v>0.17596566523605151</c:v>
                </c:pt>
                <c:pt idx="5">
                  <c:v>0.1072961373390558</c:v>
                </c:pt>
                <c:pt idx="6">
                  <c:v>0.1072961373390558</c:v>
                </c:pt>
                <c:pt idx="7">
                  <c:v>7.2961373390557943E-2</c:v>
                </c:pt>
                <c:pt idx="8">
                  <c:v>3.0042918454935622E-2</c:v>
                </c:pt>
                <c:pt idx="9">
                  <c:v>1.7167381974248927E-2</c:v>
                </c:pt>
                <c:pt idx="10">
                  <c:v>4.2918454935622317E-3</c:v>
                </c:pt>
                <c:pt idx="11">
                  <c:v>0</c:v>
                </c:pt>
                <c:pt idx="12">
                  <c:v>4.2918454935622317E-3</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00-CC04-4050-A5DF-2B573784A400}"/>
            </c:ext>
          </c:extLst>
        </c:ser>
        <c:ser>
          <c:idx val="1"/>
          <c:order val="1"/>
          <c:tx>
            <c:strRef>
              <c:f>'Spring 17'!$AT$7</c:f>
              <c:strCache>
                <c:ptCount val="1"/>
                <c:pt idx="0">
                  <c:v>Spring 2017 Reading</c:v>
                </c:pt>
              </c:strCache>
            </c:strRef>
          </c:tx>
          <c:spPr>
            <a:solidFill>
              <a:srgbClr val="FF9900"/>
            </a:solidFill>
          </c:spPr>
          <c:invertIfNegative val="1"/>
          <c:cat>
            <c:strRef>
              <c:f>'Spring 17'!$AR$8:$AR$20</c:f>
              <c:strCache>
                <c:ptCount val="13"/>
                <c:pt idx="0">
                  <c:v>K</c:v>
                </c:pt>
                <c:pt idx="1">
                  <c:v>1st</c:v>
                </c:pt>
                <c:pt idx="2">
                  <c:v>2nd</c:v>
                </c:pt>
                <c:pt idx="3">
                  <c:v>3rd</c:v>
                </c:pt>
                <c:pt idx="4">
                  <c:v>4th</c:v>
                </c:pt>
                <c:pt idx="5">
                  <c:v>5th</c:v>
                </c:pt>
                <c:pt idx="6">
                  <c:v>6th</c:v>
                </c:pt>
                <c:pt idx="7">
                  <c:v>7th</c:v>
                </c:pt>
                <c:pt idx="8">
                  <c:v>8th</c:v>
                </c:pt>
                <c:pt idx="9">
                  <c:v>9th</c:v>
                </c:pt>
                <c:pt idx="10">
                  <c:v>10th</c:v>
                </c:pt>
                <c:pt idx="11">
                  <c:v>11th</c:v>
                </c:pt>
                <c:pt idx="12">
                  <c:v>12th</c:v>
                </c:pt>
              </c:strCache>
            </c:strRef>
          </c:cat>
          <c:val>
            <c:numRef>
              <c:f>'Spring 17'!$AT$8:$AT$20</c:f>
              <c:numCache>
                <c:formatCode>0%</c:formatCode>
                <c:ptCount val="13"/>
                <c:pt idx="0">
                  <c:v>1.6597510373443983E-2</c:v>
                </c:pt>
                <c:pt idx="1">
                  <c:v>4.1493775933609957E-2</c:v>
                </c:pt>
                <c:pt idx="2">
                  <c:v>5.3941908713692949E-2</c:v>
                </c:pt>
                <c:pt idx="3">
                  <c:v>0.11203319502074689</c:v>
                </c:pt>
                <c:pt idx="4">
                  <c:v>0.26141078838174275</c:v>
                </c:pt>
                <c:pt idx="5">
                  <c:v>0.13278008298755187</c:v>
                </c:pt>
                <c:pt idx="6">
                  <c:v>0.12448132780082988</c:v>
                </c:pt>
                <c:pt idx="7">
                  <c:v>0.14522821576763487</c:v>
                </c:pt>
                <c:pt idx="8">
                  <c:v>5.3941908713692949E-2</c:v>
                </c:pt>
                <c:pt idx="9">
                  <c:v>2.9045643153526972E-2</c:v>
                </c:pt>
                <c:pt idx="10">
                  <c:v>2.0746887966804978E-2</c:v>
                </c:pt>
                <c:pt idx="11">
                  <c:v>8.2987551867219917E-3</c:v>
                </c:pt>
                <c:pt idx="12">
                  <c:v>0</c:v>
                </c:pt>
              </c:numCache>
            </c:numRef>
          </c:val>
          <c:extLst>
            <c:ext xmlns:c14="http://schemas.microsoft.com/office/drawing/2007/8/2/chart" uri="{6F2FDCE9-48DA-4B69-8628-5D25D57E5C99}">
              <c14:invertSolidFillFmt>
                <c14:spPr xmlns:c14="http://schemas.microsoft.com/office/drawing/2007/8/2/chart">
                  <a:solidFill>
                    <a:srgbClr val="FFFFFF"/>
                  </a:solidFill>
                </c14:spPr>
              </c14:invertSolidFillFmt>
            </c:ext>
            <c:ext xmlns:c16="http://schemas.microsoft.com/office/drawing/2014/chart" uri="{C3380CC4-5D6E-409C-BE32-E72D297353CC}">
              <c16:uniqueId val="{00000001-CC04-4050-A5DF-2B573784A400}"/>
            </c:ext>
          </c:extLst>
        </c:ser>
        <c:dLbls>
          <c:showLegendKey val="0"/>
          <c:showVal val="0"/>
          <c:showCatName val="0"/>
          <c:showSerName val="0"/>
          <c:showPercent val="0"/>
          <c:showBubbleSize val="0"/>
        </c:dLbls>
        <c:gapWidth val="150"/>
        <c:axId val="-1647407552"/>
        <c:axId val="-1647402112"/>
      </c:barChart>
      <c:catAx>
        <c:axId val="-1647407552"/>
        <c:scaling>
          <c:orientation val="maxMin"/>
        </c:scaling>
        <c:delete val="0"/>
        <c:axPos val="l"/>
        <c:title>
          <c:tx>
            <c:rich>
              <a:bodyPr/>
              <a:lstStyle/>
              <a:p>
                <a:pPr lvl="0">
                  <a:defRPr/>
                </a:pPr>
                <a:r>
                  <a:rPr lang="en-US"/>
                  <a:t>Grade</a:t>
                </a:r>
              </a:p>
            </c:rich>
          </c:tx>
          <c:layout/>
          <c:overlay val="0"/>
        </c:title>
        <c:numFmt formatCode="General" sourceLinked="1"/>
        <c:majorTickMark val="cross"/>
        <c:minorTickMark val="cross"/>
        <c:tickLblPos val="nextTo"/>
        <c:txPr>
          <a:bodyPr/>
          <a:lstStyle/>
          <a:p>
            <a:pPr lvl="0">
              <a:defRPr/>
            </a:pPr>
            <a:endParaRPr lang="en-US"/>
          </a:p>
        </c:txPr>
        <c:crossAx val="-1647402112"/>
        <c:crosses val="autoZero"/>
        <c:auto val="1"/>
        <c:lblAlgn val="ctr"/>
        <c:lblOffset val="100"/>
        <c:noMultiLvlLbl val="1"/>
      </c:catAx>
      <c:valAx>
        <c:axId val="-1647402112"/>
        <c:scaling>
          <c:orientation val="minMax"/>
          <c:max val="0.26"/>
        </c:scaling>
        <c:delete val="0"/>
        <c:axPos val="b"/>
        <c:majorGridlines>
          <c:spPr>
            <a:ln>
              <a:solidFill>
                <a:srgbClr val="B7B7B7"/>
              </a:solidFill>
            </a:ln>
          </c:spPr>
        </c:majorGridlines>
        <c:numFmt formatCode="0%" sourceLinked="1"/>
        <c:majorTickMark val="cross"/>
        <c:minorTickMark val="cross"/>
        <c:tickLblPos val="nextTo"/>
        <c:spPr>
          <a:ln w="47625">
            <a:noFill/>
          </a:ln>
        </c:spPr>
        <c:txPr>
          <a:bodyPr/>
          <a:lstStyle/>
          <a:p>
            <a:pPr lvl="0">
              <a:defRPr/>
            </a:pPr>
            <a:endParaRPr lang="en-US"/>
          </a:p>
        </c:txPr>
        <c:crossAx val="-1647407552"/>
        <c:crosses val="max"/>
        <c:crossBetween val="between"/>
      </c:valAx>
    </c:plotArea>
    <c:legend>
      <c:legendPos val="b"/>
      <c:layout/>
      <c:overlay val="0"/>
    </c:legend>
    <c:plotVisOnly val="1"/>
    <c:dispBlanksAs val="zero"/>
    <c:showDLblsOverMax val="1"/>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MAP Math - Fall 2016 and Spring 2017</a:t>
            </a:r>
          </a:p>
        </c:rich>
      </c:tx>
      <c:layout/>
      <c:overlay val="0"/>
    </c:title>
    <c:autoTitleDeleted val="0"/>
    <c:plotArea>
      <c:layout>
        <c:manualLayout>
          <c:xMode val="edge"/>
          <c:yMode val="edge"/>
          <c:x val="9.8040000000000002E-2"/>
          <c:y val="0.19367999999999999"/>
          <c:w val="0.878"/>
          <c:h val="0.61659999999999993"/>
        </c:manualLayout>
      </c:layout>
      <c:barChart>
        <c:barDir val="bar"/>
        <c:grouping val="clustered"/>
        <c:varyColors val="1"/>
        <c:ser>
          <c:idx val="0"/>
          <c:order val="0"/>
          <c:tx>
            <c:strRef>
              <c:f>'Spring 17'!$AS$23</c:f>
              <c:strCache>
                <c:ptCount val="1"/>
                <c:pt idx="0">
                  <c:v>Fall 2016 Reading</c:v>
                </c:pt>
              </c:strCache>
            </c:strRef>
          </c:tx>
          <c:invertIfNegative val="1"/>
          <c:cat>
            <c:strRef>
              <c:f>'Spring 17'!$AR$24:$AR$36</c:f>
              <c:strCache>
                <c:ptCount val="13"/>
                <c:pt idx="0">
                  <c:v>K</c:v>
                </c:pt>
                <c:pt idx="1">
                  <c:v>1st</c:v>
                </c:pt>
                <c:pt idx="2">
                  <c:v>2nd</c:v>
                </c:pt>
                <c:pt idx="3">
                  <c:v>3rd</c:v>
                </c:pt>
                <c:pt idx="4">
                  <c:v>4th</c:v>
                </c:pt>
                <c:pt idx="5">
                  <c:v>5th</c:v>
                </c:pt>
                <c:pt idx="6">
                  <c:v>6th</c:v>
                </c:pt>
                <c:pt idx="7">
                  <c:v>7th</c:v>
                </c:pt>
                <c:pt idx="8">
                  <c:v>8th</c:v>
                </c:pt>
                <c:pt idx="9">
                  <c:v>9th</c:v>
                </c:pt>
                <c:pt idx="10">
                  <c:v>10th</c:v>
                </c:pt>
                <c:pt idx="11">
                  <c:v>11th</c:v>
                </c:pt>
                <c:pt idx="12">
                  <c:v>12th</c:v>
                </c:pt>
              </c:strCache>
            </c:strRef>
          </c:cat>
          <c:val>
            <c:numRef>
              <c:f>'Spring 17'!$AS$24:$AS$36</c:f>
              <c:numCache>
                <c:formatCode>0%</c:formatCode>
                <c:ptCount val="13"/>
                <c:pt idx="0">
                  <c:v>3.4334763948497854E-2</c:v>
                </c:pt>
                <c:pt idx="1">
                  <c:v>5.1502145922746781E-2</c:v>
                </c:pt>
                <c:pt idx="2">
                  <c:v>0.20171673819742489</c:v>
                </c:pt>
                <c:pt idx="3">
                  <c:v>0.16738197424892703</c:v>
                </c:pt>
                <c:pt idx="4">
                  <c:v>0.16738197424892703</c:v>
                </c:pt>
                <c:pt idx="5">
                  <c:v>0.12446351931330472</c:v>
                </c:pt>
                <c:pt idx="6">
                  <c:v>6.8669527896995708E-2</c:v>
                </c:pt>
                <c:pt idx="7">
                  <c:v>6.0085836909871244E-2</c:v>
                </c:pt>
                <c:pt idx="8">
                  <c:v>6.0085836909871244E-2</c:v>
                </c:pt>
                <c:pt idx="9">
                  <c:v>2.575107296137339E-2</c:v>
                </c:pt>
                <c:pt idx="10">
                  <c:v>1.2875536480686695E-2</c:v>
                </c:pt>
                <c:pt idx="11">
                  <c:v>2.1459227467811159E-2</c:v>
                </c:pt>
                <c:pt idx="12">
                  <c:v>4.2918454935622317E-3</c:v>
                </c:pt>
              </c:numCache>
            </c:numRef>
          </c:val>
          <c:extLst>
            <c:ext xmlns:c16="http://schemas.microsoft.com/office/drawing/2014/chart" uri="{C3380CC4-5D6E-409C-BE32-E72D297353CC}">
              <c16:uniqueId val="{00000000-C52B-4229-A581-97123622D751}"/>
            </c:ext>
          </c:extLst>
        </c:ser>
        <c:ser>
          <c:idx val="1"/>
          <c:order val="1"/>
          <c:tx>
            <c:strRef>
              <c:f>'Spring 17'!$AT$23</c:f>
              <c:strCache>
                <c:ptCount val="1"/>
                <c:pt idx="0">
                  <c:v>Spring 2017 Reading</c:v>
                </c:pt>
              </c:strCache>
            </c:strRef>
          </c:tx>
          <c:invertIfNegative val="1"/>
          <c:cat>
            <c:strRef>
              <c:f>'Spring 17'!$AR$24:$AR$36</c:f>
              <c:strCache>
                <c:ptCount val="13"/>
                <c:pt idx="0">
                  <c:v>K</c:v>
                </c:pt>
                <c:pt idx="1">
                  <c:v>1st</c:v>
                </c:pt>
                <c:pt idx="2">
                  <c:v>2nd</c:v>
                </c:pt>
                <c:pt idx="3">
                  <c:v>3rd</c:v>
                </c:pt>
                <c:pt idx="4">
                  <c:v>4th</c:v>
                </c:pt>
                <c:pt idx="5">
                  <c:v>5th</c:v>
                </c:pt>
                <c:pt idx="6">
                  <c:v>6th</c:v>
                </c:pt>
                <c:pt idx="7">
                  <c:v>7th</c:v>
                </c:pt>
                <c:pt idx="8">
                  <c:v>8th</c:v>
                </c:pt>
                <c:pt idx="9">
                  <c:v>9th</c:v>
                </c:pt>
                <c:pt idx="10">
                  <c:v>10th</c:v>
                </c:pt>
                <c:pt idx="11">
                  <c:v>11th</c:v>
                </c:pt>
                <c:pt idx="12">
                  <c:v>12th</c:v>
                </c:pt>
              </c:strCache>
            </c:strRef>
          </c:cat>
          <c:val>
            <c:numRef>
              <c:f>'Spring 17'!$AT$24:$AT$36</c:f>
              <c:numCache>
                <c:formatCode>0%</c:formatCode>
                <c:ptCount val="13"/>
                <c:pt idx="0">
                  <c:v>1.2448132780082987E-2</c:v>
                </c:pt>
                <c:pt idx="1">
                  <c:v>2.4896265560165973E-2</c:v>
                </c:pt>
                <c:pt idx="2">
                  <c:v>6.6390041493775934E-2</c:v>
                </c:pt>
                <c:pt idx="3">
                  <c:v>0.12033195020746888</c:v>
                </c:pt>
                <c:pt idx="4">
                  <c:v>0.18672199170124482</c:v>
                </c:pt>
                <c:pt idx="5">
                  <c:v>7.8838174273858919E-2</c:v>
                </c:pt>
                <c:pt idx="6">
                  <c:v>0.12033195020746888</c:v>
                </c:pt>
                <c:pt idx="7">
                  <c:v>0.13692946058091288</c:v>
                </c:pt>
                <c:pt idx="8">
                  <c:v>0.1078838174273859</c:v>
                </c:pt>
                <c:pt idx="9">
                  <c:v>6.6390041493775934E-2</c:v>
                </c:pt>
                <c:pt idx="10">
                  <c:v>4.1493775933609957E-2</c:v>
                </c:pt>
                <c:pt idx="11">
                  <c:v>2.0746887966804978E-2</c:v>
                </c:pt>
                <c:pt idx="12">
                  <c:v>1.6597510373443983E-2</c:v>
                </c:pt>
              </c:numCache>
            </c:numRef>
          </c:val>
          <c:extLst>
            <c:ext xmlns:c16="http://schemas.microsoft.com/office/drawing/2014/chart" uri="{C3380CC4-5D6E-409C-BE32-E72D297353CC}">
              <c16:uniqueId val="{00000001-C52B-4229-A581-97123622D751}"/>
            </c:ext>
          </c:extLst>
        </c:ser>
        <c:dLbls>
          <c:showLegendKey val="0"/>
          <c:showVal val="0"/>
          <c:showCatName val="0"/>
          <c:showSerName val="0"/>
          <c:showPercent val="0"/>
          <c:showBubbleSize val="0"/>
        </c:dLbls>
        <c:gapWidth val="150"/>
        <c:axId val="-1647398848"/>
        <c:axId val="-1647398304"/>
      </c:barChart>
      <c:catAx>
        <c:axId val="-1647398848"/>
        <c:scaling>
          <c:orientation val="maxMin"/>
        </c:scaling>
        <c:delete val="0"/>
        <c:axPos val="l"/>
        <c:title>
          <c:tx>
            <c:rich>
              <a:bodyPr/>
              <a:lstStyle/>
              <a:p>
                <a:pPr>
                  <a:defRPr/>
                </a:pPr>
                <a:r>
                  <a:rPr lang="en-US"/>
                  <a:t>Grade</a:t>
                </a:r>
              </a:p>
            </c:rich>
          </c:tx>
          <c:layout/>
          <c:overlay val="0"/>
        </c:title>
        <c:numFmt formatCode="General" sourceLinked="1"/>
        <c:majorTickMark val="cross"/>
        <c:minorTickMark val="cross"/>
        <c:tickLblPos val="nextTo"/>
        <c:crossAx val="-1647398304"/>
        <c:crosses val="autoZero"/>
        <c:auto val="1"/>
        <c:lblAlgn val="ctr"/>
        <c:lblOffset val="100"/>
        <c:noMultiLvlLbl val="1"/>
      </c:catAx>
      <c:valAx>
        <c:axId val="-1647398304"/>
        <c:scaling>
          <c:orientation val="minMax"/>
          <c:max val="0.26"/>
        </c:scaling>
        <c:delete val="0"/>
        <c:axPos val="b"/>
        <c:majorGridlines/>
        <c:numFmt formatCode="0%" sourceLinked="1"/>
        <c:majorTickMark val="cross"/>
        <c:minorTickMark val="cross"/>
        <c:tickLblPos val="nextTo"/>
        <c:crossAx val="-1647398848"/>
        <c:crosses val="max"/>
        <c:crossBetween val="between"/>
      </c:valAx>
    </c:plotArea>
    <c:legend>
      <c:legendPos val="b"/>
      <c:layout>
        <c:manualLayout>
          <c:xMode val="edge"/>
          <c:yMode val="edge"/>
          <c:x val="0.32374960522920221"/>
          <c:y val="0.92271053478909915"/>
          <c:w val="0.41193184250074727"/>
          <c:h val="6.6137048854023356E-2"/>
        </c:manualLayout>
      </c:layout>
      <c:overlay val="0"/>
    </c:legend>
    <c:plotVisOnly val="1"/>
    <c:dispBlanksAs val="zero"/>
    <c:showDLblsOverMax val="1"/>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01791D-4378-49BB-A7B9-710C6A3CAB3B}" type="doc">
      <dgm:prSet loTypeId="urn:microsoft.com/office/officeart/2005/8/layout/lProcess3" loCatId="process" qsTypeId="urn:microsoft.com/office/officeart/2005/8/quickstyle/simple1" qsCatId="simple" csTypeId="urn:microsoft.com/office/officeart/2005/8/colors/colorful3" csCatId="colorful" phldr="1"/>
      <dgm:spPr/>
      <dgm:t>
        <a:bodyPr/>
        <a:lstStyle/>
        <a:p>
          <a:endParaRPr lang="en-US"/>
        </a:p>
      </dgm:t>
    </dgm:pt>
    <dgm:pt modelId="{2D897B98-F226-41A0-9B64-8D6F633BE1E5}">
      <dgm:prSet phldrT="[Text]" custT="1"/>
      <dgm:spPr/>
      <dgm:t>
        <a:bodyPr/>
        <a:lstStyle/>
        <a:p>
          <a:r>
            <a:rPr lang="en-US" sz="1200" dirty="0" smtClean="0"/>
            <a:t>Focus on Leadership</a:t>
          </a:r>
          <a:endParaRPr lang="en-US" sz="1200" dirty="0"/>
        </a:p>
      </dgm:t>
    </dgm:pt>
    <dgm:pt modelId="{CB91D342-9F48-478A-8CDD-39E0A9C8D141}" type="parTrans" cxnId="{34306004-1D7D-4182-AFD5-7BA638BB959B}">
      <dgm:prSet/>
      <dgm:spPr/>
      <dgm:t>
        <a:bodyPr/>
        <a:lstStyle/>
        <a:p>
          <a:endParaRPr lang="en-US"/>
        </a:p>
      </dgm:t>
    </dgm:pt>
    <dgm:pt modelId="{7CED5CD0-A988-4BC0-A02A-B25331B47103}" type="sibTrans" cxnId="{34306004-1D7D-4182-AFD5-7BA638BB959B}">
      <dgm:prSet/>
      <dgm:spPr/>
      <dgm:t>
        <a:bodyPr/>
        <a:lstStyle/>
        <a:p>
          <a:endParaRPr lang="en-US"/>
        </a:p>
      </dgm:t>
    </dgm:pt>
    <dgm:pt modelId="{35ACB899-22FD-4DAB-9DE4-374503868BAE}">
      <dgm:prSet phldrT="[Text]" custT="1"/>
      <dgm:spPr/>
      <dgm:t>
        <a:bodyPr/>
        <a:lstStyle/>
        <a:p>
          <a:r>
            <a:rPr lang="en-US" sz="1200" dirty="0" smtClean="0"/>
            <a:t>Allocate</a:t>
          </a:r>
          <a:r>
            <a:rPr lang="en-US" sz="1200" baseline="0" dirty="0" smtClean="0"/>
            <a:t> Resources</a:t>
          </a:r>
          <a:endParaRPr lang="en-US" sz="1200" dirty="0"/>
        </a:p>
      </dgm:t>
    </dgm:pt>
    <dgm:pt modelId="{C3EEB69B-7E7B-4280-9602-27784709D119}" type="parTrans" cxnId="{4A3C2AD1-D2C6-4352-9913-5F0CBA6C6248}">
      <dgm:prSet/>
      <dgm:spPr/>
      <dgm:t>
        <a:bodyPr/>
        <a:lstStyle/>
        <a:p>
          <a:endParaRPr lang="en-US"/>
        </a:p>
      </dgm:t>
    </dgm:pt>
    <dgm:pt modelId="{3E2D2285-02D8-4C74-B3E2-CD78ADCA16EF}" type="sibTrans" cxnId="{4A3C2AD1-D2C6-4352-9913-5F0CBA6C6248}">
      <dgm:prSet/>
      <dgm:spPr/>
      <dgm:t>
        <a:bodyPr/>
        <a:lstStyle/>
        <a:p>
          <a:endParaRPr lang="en-US"/>
        </a:p>
      </dgm:t>
    </dgm:pt>
    <dgm:pt modelId="{951E3018-E15A-4F85-A7E5-C97A3BAD078A}">
      <dgm:prSet phldrT="[Text]" custT="1"/>
      <dgm:spPr/>
      <dgm:t>
        <a:bodyPr/>
        <a:lstStyle/>
        <a:p>
          <a:r>
            <a:rPr lang="en-US" sz="1200" dirty="0" smtClean="0"/>
            <a:t>Get Everyone on Board</a:t>
          </a:r>
          <a:endParaRPr lang="en-US" sz="1200" dirty="0"/>
        </a:p>
      </dgm:t>
    </dgm:pt>
    <dgm:pt modelId="{4F0E5DE9-F982-4B72-AFED-6DA0290E8F2A}" type="parTrans" cxnId="{08F0A771-3E6D-4D41-A52B-8A08146776C5}">
      <dgm:prSet/>
      <dgm:spPr/>
      <dgm:t>
        <a:bodyPr/>
        <a:lstStyle/>
        <a:p>
          <a:endParaRPr lang="en-US"/>
        </a:p>
      </dgm:t>
    </dgm:pt>
    <dgm:pt modelId="{277E0426-18B4-47D0-B82D-1D21FB7973C0}" type="sibTrans" cxnId="{08F0A771-3E6D-4D41-A52B-8A08146776C5}">
      <dgm:prSet/>
      <dgm:spPr/>
      <dgm:t>
        <a:bodyPr/>
        <a:lstStyle/>
        <a:p>
          <a:endParaRPr lang="en-US"/>
        </a:p>
      </dgm:t>
    </dgm:pt>
    <dgm:pt modelId="{AB8E2276-B4BC-423D-A65C-BB4778305BC9}">
      <dgm:prSet phldrT="[Text]" custT="1"/>
      <dgm:spPr/>
      <dgm:t>
        <a:bodyPr/>
        <a:lstStyle/>
        <a:p>
          <a:r>
            <a:rPr lang="en-US" sz="1200" dirty="0" smtClean="0"/>
            <a:t>Create an RTI Team	</a:t>
          </a:r>
          <a:endParaRPr lang="en-US" sz="1200" dirty="0"/>
        </a:p>
      </dgm:t>
    </dgm:pt>
    <dgm:pt modelId="{781D8499-8E5F-4557-8B08-C56C5909B921}" type="parTrans" cxnId="{0AE9A9D8-2B1A-40CC-BDDD-C8574B81C949}">
      <dgm:prSet/>
      <dgm:spPr/>
      <dgm:t>
        <a:bodyPr/>
        <a:lstStyle/>
        <a:p>
          <a:endParaRPr lang="en-US"/>
        </a:p>
      </dgm:t>
    </dgm:pt>
    <dgm:pt modelId="{76D6A10B-A711-49AF-BFE3-154D56B147B3}" type="sibTrans" cxnId="{0AE9A9D8-2B1A-40CC-BDDD-C8574B81C949}">
      <dgm:prSet/>
      <dgm:spPr/>
      <dgm:t>
        <a:bodyPr/>
        <a:lstStyle/>
        <a:p>
          <a:endParaRPr lang="en-US"/>
        </a:p>
      </dgm:t>
    </dgm:pt>
    <dgm:pt modelId="{478A88C9-4630-495F-88F7-2AD2F8B89CC6}">
      <dgm:prSet phldrT="[Text]" custT="1"/>
      <dgm:spPr/>
      <dgm:t>
        <a:bodyPr/>
        <a:lstStyle/>
        <a:p>
          <a:r>
            <a:rPr lang="en-US" sz="1200" dirty="0" smtClean="0"/>
            <a:t>Choose your Data Sources</a:t>
          </a:r>
          <a:endParaRPr lang="en-US" sz="1200" dirty="0"/>
        </a:p>
      </dgm:t>
    </dgm:pt>
    <dgm:pt modelId="{19628189-7F95-40D7-942E-E6C3801D4460}" type="parTrans" cxnId="{B9605A1E-3E10-4D74-BD7F-1B7BB6730092}">
      <dgm:prSet/>
      <dgm:spPr/>
      <dgm:t>
        <a:bodyPr/>
        <a:lstStyle/>
        <a:p>
          <a:endParaRPr lang="en-US"/>
        </a:p>
      </dgm:t>
    </dgm:pt>
    <dgm:pt modelId="{A344EF47-250A-40D0-BD1C-2CA6DEA9CB39}" type="sibTrans" cxnId="{B9605A1E-3E10-4D74-BD7F-1B7BB6730092}">
      <dgm:prSet/>
      <dgm:spPr/>
      <dgm:t>
        <a:bodyPr/>
        <a:lstStyle/>
        <a:p>
          <a:endParaRPr lang="en-US"/>
        </a:p>
      </dgm:t>
    </dgm:pt>
    <dgm:pt modelId="{2050C889-8034-46C3-97DF-1D6927D6046F}">
      <dgm:prSet phldrT="[Text]" custT="1"/>
      <dgm:spPr/>
      <dgm:t>
        <a:bodyPr/>
        <a:lstStyle/>
        <a:p>
          <a:r>
            <a:rPr lang="en-US" sz="1200" dirty="0" smtClean="0"/>
            <a:t>Determine which students are at-risk</a:t>
          </a:r>
          <a:endParaRPr lang="en-US" sz="1200" dirty="0"/>
        </a:p>
      </dgm:t>
    </dgm:pt>
    <dgm:pt modelId="{95F23B6B-46E0-4A88-93B7-80FB6CFCA085}" type="parTrans" cxnId="{BBB933A3-87D5-4F91-A705-D053DB279F08}">
      <dgm:prSet/>
      <dgm:spPr/>
      <dgm:t>
        <a:bodyPr/>
        <a:lstStyle/>
        <a:p>
          <a:endParaRPr lang="en-US"/>
        </a:p>
      </dgm:t>
    </dgm:pt>
    <dgm:pt modelId="{22B742C3-81C8-4B7D-9815-EE998E61AD44}" type="sibTrans" cxnId="{BBB933A3-87D5-4F91-A705-D053DB279F08}">
      <dgm:prSet/>
      <dgm:spPr/>
      <dgm:t>
        <a:bodyPr/>
        <a:lstStyle/>
        <a:p>
          <a:endParaRPr lang="en-US"/>
        </a:p>
      </dgm:t>
    </dgm:pt>
    <dgm:pt modelId="{6870C69B-17AF-4664-A0C9-8CE6D0A943C8}">
      <dgm:prSet phldrT="[Text]" custT="1"/>
      <dgm:spPr/>
      <dgm:t>
        <a:bodyPr/>
        <a:lstStyle/>
        <a:p>
          <a:r>
            <a:rPr lang="en-US" sz="1200" dirty="0" smtClean="0"/>
            <a:t>Implement Interventions</a:t>
          </a:r>
          <a:endParaRPr lang="en-US" sz="1200" dirty="0"/>
        </a:p>
      </dgm:t>
    </dgm:pt>
    <dgm:pt modelId="{BBCB9866-E20A-4F97-AF89-9DB24BCFD679}" type="parTrans" cxnId="{1832C173-63D6-40DE-820F-39B2B17D30C6}">
      <dgm:prSet/>
      <dgm:spPr/>
      <dgm:t>
        <a:bodyPr/>
        <a:lstStyle/>
        <a:p>
          <a:endParaRPr lang="en-US"/>
        </a:p>
      </dgm:t>
    </dgm:pt>
    <dgm:pt modelId="{836639B0-63E3-4912-9FBC-3C70A4C77734}" type="sibTrans" cxnId="{1832C173-63D6-40DE-820F-39B2B17D30C6}">
      <dgm:prSet/>
      <dgm:spPr/>
      <dgm:t>
        <a:bodyPr/>
        <a:lstStyle/>
        <a:p>
          <a:endParaRPr lang="en-US"/>
        </a:p>
      </dgm:t>
    </dgm:pt>
    <dgm:pt modelId="{EB6C708D-7544-480E-AD50-D23216DE59A1}">
      <dgm:prSet phldrT="[Text]" custT="1"/>
      <dgm:spPr/>
      <dgm:t>
        <a:bodyPr/>
        <a:lstStyle/>
        <a:p>
          <a:r>
            <a:rPr lang="en-US" sz="1200" dirty="0" smtClean="0"/>
            <a:t>Progress Monitoring</a:t>
          </a:r>
          <a:endParaRPr lang="en-US" sz="1200" dirty="0"/>
        </a:p>
      </dgm:t>
    </dgm:pt>
    <dgm:pt modelId="{9F0EEFED-1DD4-475E-904C-CFBBC2DA7F3D}" type="parTrans" cxnId="{91FEA032-B92B-45A7-9778-C86AC962675F}">
      <dgm:prSet/>
      <dgm:spPr/>
      <dgm:t>
        <a:bodyPr/>
        <a:lstStyle/>
        <a:p>
          <a:endParaRPr lang="en-US"/>
        </a:p>
      </dgm:t>
    </dgm:pt>
    <dgm:pt modelId="{6A978DE8-3227-4903-81DA-57DE2CCD00D5}" type="sibTrans" cxnId="{91FEA032-B92B-45A7-9778-C86AC962675F}">
      <dgm:prSet/>
      <dgm:spPr/>
      <dgm:t>
        <a:bodyPr/>
        <a:lstStyle/>
        <a:p>
          <a:endParaRPr lang="en-US"/>
        </a:p>
      </dgm:t>
    </dgm:pt>
    <dgm:pt modelId="{ECDB87EB-3F59-4F75-BDF0-B514185B2351}">
      <dgm:prSet phldrT="[Text]" custT="1"/>
      <dgm:spPr/>
      <dgm:t>
        <a:bodyPr/>
        <a:lstStyle/>
        <a:p>
          <a:r>
            <a:rPr lang="en-US" sz="1200" dirty="0" smtClean="0"/>
            <a:t>Consistent Evaluation</a:t>
          </a:r>
          <a:endParaRPr lang="en-US" sz="1200" dirty="0"/>
        </a:p>
      </dgm:t>
    </dgm:pt>
    <dgm:pt modelId="{050D7537-DFB4-4D13-87B6-EED150C645C8}" type="parTrans" cxnId="{1F820AFA-1BAF-4095-9B70-3610420D1723}">
      <dgm:prSet/>
      <dgm:spPr/>
      <dgm:t>
        <a:bodyPr/>
        <a:lstStyle/>
        <a:p>
          <a:endParaRPr lang="en-US"/>
        </a:p>
      </dgm:t>
    </dgm:pt>
    <dgm:pt modelId="{55E1E002-DEFF-4B87-A8FE-028012BC3C15}" type="sibTrans" cxnId="{1F820AFA-1BAF-4095-9B70-3610420D1723}">
      <dgm:prSet/>
      <dgm:spPr/>
      <dgm:t>
        <a:bodyPr/>
        <a:lstStyle/>
        <a:p>
          <a:endParaRPr lang="en-US"/>
        </a:p>
      </dgm:t>
    </dgm:pt>
    <dgm:pt modelId="{FF559AA2-480D-4811-9040-28E3F927499B}" type="pres">
      <dgm:prSet presAssocID="{2401791D-4378-49BB-A7B9-710C6A3CAB3B}" presName="Name0" presStyleCnt="0">
        <dgm:presLayoutVars>
          <dgm:chPref val="3"/>
          <dgm:dir/>
          <dgm:animLvl val="lvl"/>
          <dgm:resizeHandles/>
        </dgm:presLayoutVars>
      </dgm:prSet>
      <dgm:spPr/>
      <dgm:t>
        <a:bodyPr/>
        <a:lstStyle/>
        <a:p>
          <a:endParaRPr lang="en-US"/>
        </a:p>
      </dgm:t>
    </dgm:pt>
    <dgm:pt modelId="{5F5BE15E-F0EA-4113-B191-F29E996683FD}" type="pres">
      <dgm:prSet presAssocID="{2D897B98-F226-41A0-9B64-8D6F633BE1E5}" presName="horFlow" presStyleCnt="0"/>
      <dgm:spPr/>
    </dgm:pt>
    <dgm:pt modelId="{8AC92A18-CD09-4883-A483-14A141FF732F}" type="pres">
      <dgm:prSet presAssocID="{2D897B98-F226-41A0-9B64-8D6F633BE1E5}" presName="bigChev" presStyleLbl="node1" presStyleIdx="0" presStyleCnt="3" custLinFactNeighborY="-123"/>
      <dgm:spPr/>
      <dgm:t>
        <a:bodyPr/>
        <a:lstStyle/>
        <a:p>
          <a:endParaRPr lang="en-US"/>
        </a:p>
      </dgm:t>
    </dgm:pt>
    <dgm:pt modelId="{7F5646FA-2440-431E-8AC7-9F49C8D32411}" type="pres">
      <dgm:prSet presAssocID="{C3EEB69B-7E7B-4280-9602-27784709D119}" presName="parTrans" presStyleCnt="0"/>
      <dgm:spPr/>
    </dgm:pt>
    <dgm:pt modelId="{EFE404DF-D3B1-4A60-A4C6-61A78A91EA85}" type="pres">
      <dgm:prSet presAssocID="{35ACB899-22FD-4DAB-9DE4-374503868BAE}" presName="node" presStyleLbl="alignAccFollowNode1" presStyleIdx="0" presStyleCnt="6">
        <dgm:presLayoutVars>
          <dgm:bulletEnabled val="1"/>
        </dgm:presLayoutVars>
      </dgm:prSet>
      <dgm:spPr/>
      <dgm:t>
        <a:bodyPr/>
        <a:lstStyle/>
        <a:p>
          <a:endParaRPr lang="en-US"/>
        </a:p>
      </dgm:t>
    </dgm:pt>
    <dgm:pt modelId="{A1C6C8EF-864F-4CCE-8FB3-6ED1D7855253}" type="pres">
      <dgm:prSet presAssocID="{3E2D2285-02D8-4C74-B3E2-CD78ADCA16EF}" presName="sibTrans" presStyleCnt="0"/>
      <dgm:spPr/>
    </dgm:pt>
    <dgm:pt modelId="{20ABAC99-1B1F-444D-A91D-106117805AA8}" type="pres">
      <dgm:prSet presAssocID="{951E3018-E15A-4F85-A7E5-C97A3BAD078A}" presName="node" presStyleLbl="alignAccFollowNode1" presStyleIdx="1" presStyleCnt="6">
        <dgm:presLayoutVars>
          <dgm:bulletEnabled val="1"/>
        </dgm:presLayoutVars>
      </dgm:prSet>
      <dgm:spPr/>
      <dgm:t>
        <a:bodyPr/>
        <a:lstStyle/>
        <a:p>
          <a:endParaRPr lang="en-US"/>
        </a:p>
      </dgm:t>
    </dgm:pt>
    <dgm:pt modelId="{6966B5FD-DE42-499E-941A-81BC1D4DD841}" type="pres">
      <dgm:prSet presAssocID="{2D897B98-F226-41A0-9B64-8D6F633BE1E5}" presName="vSp" presStyleCnt="0"/>
      <dgm:spPr/>
    </dgm:pt>
    <dgm:pt modelId="{ACF79641-A8CD-44A8-96D1-ADC9226C3E6F}" type="pres">
      <dgm:prSet presAssocID="{AB8E2276-B4BC-423D-A65C-BB4778305BC9}" presName="horFlow" presStyleCnt="0"/>
      <dgm:spPr/>
    </dgm:pt>
    <dgm:pt modelId="{6C5A4E00-FD64-41EB-8619-816D0CB98217}" type="pres">
      <dgm:prSet presAssocID="{AB8E2276-B4BC-423D-A65C-BB4778305BC9}" presName="bigChev" presStyleLbl="node1" presStyleIdx="1" presStyleCnt="3"/>
      <dgm:spPr/>
      <dgm:t>
        <a:bodyPr/>
        <a:lstStyle/>
        <a:p>
          <a:endParaRPr lang="en-US"/>
        </a:p>
      </dgm:t>
    </dgm:pt>
    <dgm:pt modelId="{997D958E-3232-493C-B5E6-3BC4AF86B06A}" type="pres">
      <dgm:prSet presAssocID="{19628189-7F95-40D7-942E-E6C3801D4460}" presName="parTrans" presStyleCnt="0"/>
      <dgm:spPr/>
    </dgm:pt>
    <dgm:pt modelId="{B554E68A-6BCF-4D04-978D-7F3A5F2487AC}" type="pres">
      <dgm:prSet presAssocID="{478A88C9-4630-495F-88F7-2AD2F8B89CC6}" presName="node" presStyleLbl="alignAccFollowNode1" presStyleIdx="2" presStyleCnt="6">
        <dgm:presLayoutVars>
          <dgm:bulletEnabled val="1"/>
        </dgm:presLayoutVars>
      </dgm:prSet>
      <dgm:spPr/>
      <dgm:t>
        <a:bodyPr/>
        <a:lstStyle/>
        <a:p>
          <a:endParaRPr lang="en-US"/>
        </a:p>
      </dgm:t>
    </dgm:pt>
    <dgm:pt modelId="{037CA245-231E-4C6D-997D-CCF7BE19A205}" type="pres">
      <dgm:prSet presAssocID="{A344EF47-250A-40D0-BD1C-2CA6DEA9CB39}" presName="sibTrans" presStyleCnt="0"/>
      <dgm:spPr/>
    </dgm:pt>
    <dgm:pt modelId="{9B317FD6-A9CE-4542-8BE6-156368900A97}" type="pres">
      <dgm:prSet presAssocID="{2050C889-8034-46C3-97DF-1D6927D6046F}" presName="node" presStyleLbl="alignAccFollowNode1" presStyleIdx="3" presStyleCnt="6">
        <dgm:presLayoutVars>
          <dgm:bulletEnabled val="1"/>
        </dgm:presLayoutVars>
      </dgm:prSet>
      <dgm:spPr/>
      <dgm:t>
        <a:bodyPr/>
        <a:lstStyle/>
        <a:p>
          <a:endParaRPr lang="en-US"/>
        </a:p>
      </dgm:t>
    </dgm:pt>
    <dgm:pt modelId="{2EC237B7-CB69-4539-9223-926DAF0FC5D6}" type="pres">
      <dgm:prSet presAssocID="{AB8E2276-B4BC-423D-A65C-BB4778305BC9}" presName="vSp" presStyleCnt="0"/>
      <dgm:spPr/>
    </dgm:pt>
    <dgm:pt modelId="{E66571CC-DEF7-43B3-A92F-0DC87D6E0E1A}" type="pres">
      <dgm:prSet presAssocID="{6870C69B-17AF-4664-A0C9-8CE6D0A943C8}" presName="horFlow" presStyleCnt="0"/>
      <dgm:spPr/>
    </dgm:pt>
    <dgm:pt modelId="{53D00428-01EB-4B72-B4E5-934193B29B9E}" type="pres">
      <dgm:prSet presAssocID="{6870C69B-17AF-4664-A0C9-8CE6D0A943C8}" presName="bigChev" presStyleLbl="node1" presStyleIdx="2" presStyleCnt="3"/>
      <dgm:spPr/>
      <dgm:t>
        <a:bodyPr/>
        <a:lstStyle/>
        <a:p>
          <a:endParaRPr lang="en-US"/>
        </a:p>
      </dgm:t>
    </dgm:pt>
    <dgm:pt modelId="{D66C6AF8-87E3-4FD3-8D29-66FC23029067}" type="pres">
      <dgm:prSet presAssocID="{9F0EEFED-1DD4-475E-904C-CFBBC2DA7F3D}" presName="parTrans" presStyleCnt="0"/>
      <dgm:spPr/>
    </dgm:pt>
    <dgm:pt modelId="{226F418E-7A0A-45E1-9D87-FD53F95CE158}" type="pres">
      <dgm:prSet presAssocID="{EB6C708D-7544-480E-AD50-D23216DE59A1}" presName="node" presStyleLbl="alignAccFollowNode1" presStyleIdx="4" presStyleCnt="6">
        <dgm:presLayoutVars>
          <dgm:bulletEnabled val="1"/>
        </dgm:presLayoutVars>
      </dgm:prSet>
      <dgm:spPr/>
      <dgm:t>
        <a:bodyPr/>
        <a:lstStyle/>
        <a:p>
          <a:endParaRPr lang="en-US"/>
        </a:p>
      </dgm:t>
    </dgm:pt>
    <dgm:pt modelId="{9D448161-0571-460F-8F86-BF0FBAC57BAD}" type="pres">
      <dgm:prSet presAssocID="{6A978DE8-3227-4903-81DA-57DE2CCD00D5}" presName="sibTrans" presStyleCnt="0"/>
      <dgm:spPr/>
    </dgm:pt>
    <dgm:pt modelId="{F75DF855-9D8C-4101-B11D-5FCEE7EEB0C4}" type="pres">
      <dgm:prSet presAssocID="{ECDB87EB-3F59-4F75-BDF0-B514185B2351}" presName="node" presStyleLbl="alignAccFollowNode1" presStyleIdx="5" presStyleCnt="6">
        <dgm:presLayoutVars>
          <dgm:bulletEnabled val="1"/>
        </dgm:presLayoutVars>
      </dgm:prSet>
      <dgm:spPr/>
      <dgm:t>
        <a:bodyPr/>
        <a:lstStyle/>
        <a:p>
          <a:endParaRPr lang="en-US"/>
        </a:p>
      </dgm:t>
    </dgm:pt>
  </dgm:ptLst>
  <dgm:cxnLst>
    <dgm:cxn modelId="{2BEBD2FF-9775-4581-AD46-3F902793E41A}" type="presOf" srcId="{EB6C708D-7544-480E-AD50-D23216DE59A1}" destId="{226F418E-7A0A-45E1-9D87-FD53F95CE158}" srcOrd="0" destOrd="0" presId="urn:microsoft.com/office/officeart/2005/8/layout/lProcess3"/>
    <dgm:cxn modelId="{B9605A1E-3E10-4D74-BD7F-1B7BB6730092}" srcId="{AB8E2276-B4BC-423D-A65C-BB4778305BC9}" destId="{478A88C9-4630-495F-88F7-2AD2F8B89CC6}" srcOrd="0" destOrd="0" parTransId="{19628189-7F95-40D7-942E-E6C3801D4460}" sibTransId="{A344EF47-250A-40D0-BD1C-2CA6DEA9CB39}"/>
    <dgm:cxn modelId="{72039ADE-DF42-4AFA-A5D7-631442598E00}" type="presOf" srcId="{AB8E2276-B4BC-423D-A65C-BB4778305BC9}" destId="{6C5A4E00-FD64-41EB-8619-816D0CB98217}" srcOrd="0" destOrd="0" presId="urn:microsoft.com/office/officeart/2005/8/layout/lProcess3"/>
    <dgm:cxn modelId="{E43DD371-0469-426C-B679-A9BF2735824A}" type="presOf" srcId="{ECDB87EB-3F59-4F75-BDF0-B514185B2351}" destId="{F75DF855-9D8C-4101-B11D-5FCEE7EEB0C4}" srcOrd="0" destOrd="0" presId="urn:microsoft.com/office/officeart/2005/8/layout/lProcess3"/>
    <dgm:cxn modelId="{362762DE-C09A-4F5E-B430-845F868CE22E}" type="presOf" srcId="{35ACB899-22FD-4DAB-9DE4-374503868BAE}" destId="{EFE404DF-D3B1-4A60-A4C6-61A78A91EA85}" srcOrd="0" destOrd="0" presId="urn:microsoft.com/office/officeart/2005/8/layout/lProcess3"/>
    <dgm:cxn modelId="{A76A28E8-8A49-477D-BA61-23E1D20C19FE}" type="presOf" srcId="{2050C889-8034-46C3-97DF-1D6927D6046F}" destId="{9B317FD6-A9CE-4542-8BE6-156368900A97}" srcOrd="0" destOrd="0" presId="urn:microsoft.com/office/officeart/2005/8/layout/lProcess3"/>
    <dgm:cxn modelId="{91FEA032-B92B-45A7-9778-C86AC962675F}" srcId="{6870C69B-17AF-4664-A0C9-8CE6D0A943C8}" destId="{EB6C708D-7544-480E-AD50-D23216DE59A1}" srcOrd="0" destOrd="0" parTransId="{9F0EEFED-1DD4-475E-904C-CFBBC2DA7F3D}" sibTransId="{6A978DE8-3227-4903-81DA-57DE2CCD00D5}"/>
    <dgm:cxn modelId="{03E17E52-E9EE-4FAD-92D5-87B6E999A578}" type="presOf" srcId="{6870C69B-17AF-4664-A0C9-8CE6D0A943C8}" destId="{53D00428-01EB-4B72-B4E5-934193B29B9E}" srcOrd="0" destOrd="0" presId="urn:microsoft.com/office/officeart/2005/8/layout/lProcess3"/>
    <dgm:cxn modelId="{34306004-1D7D-4182-AFD5-7BA638BB959B}" srcId="{2401791D-4378-49BB-A7B9-710C6A3CAB3B}" destId="{2D897B98-F226-41A0-9B64-8D6F633BE1E5}" srcOrd="0" destOrd="0" parTransId="{CB91D342-9F48-478A-8CDD-39E0A9C8D141}" sibTransId="{7CED5CD0-A988-4BC0-A02A-B25331B47103}"/>
    <dgm:cxn modelId="{5B0A32D1-FF20-4A8F-BA1B-AA63790C2822}" type="presOf" srcId="{951E3018-E15A-4F85-A7E5-C97A3BAD078A}" destId="{20ABAC99-1B1F-444D-A91D-106117805AA8}" srcOrd="0" destOrd="0" presId="urn:microsoft.com/office/officeart/2005/8/layout/lProcess3"/>
    <dgm:cxn modelId="{1F820AFA-1BAF-4095-9B70-3610420D1723}" srcId="{6870C69B-17AF-4664-A0C9-8CE6D0A943C8}" destId="{ECDB87EB-3F59-4F75-BDF0-B514185B2351}" srcOrd="1" destOrd="0" parTransId="{050D7537-DFB4-4D13-87B6-EED150C645C8}" sibTransId="{55E1E002-DEFF-4B87-A8FE-028012BC3C15}"/>
    <dgm:cxn modelId="{357DD753-16A5-4868-859C-E9A6D15755FE}" type="presOf" srcId="{2D897B98-F226-41A0-9B64-8D6F633BE1E5}" destId="{8AC92A18-CD09-4883-A483-14A141FF732F}" srcOrd="0" destOrd="0" presId="urn:microsoft.com/office/officeart/2005/8/layout/lProcess3"/>
    <dgm:cxn modelId="{08F0A771-3E6D-4D41-A52B-8A08146776C5}" srcId="{2D897B98-F226-41A0-9B64-8D6F633BE1E5}" destId="{951E3018-E15A-4F85-A7E5-C97A3BAD078A}" srcOrd="1" destOrd="0" parTransId="{4F0E5DE9-F982-4B72-AFED-6DA0290E8F2A}" sibTransId="{277E0426-18B4-47D0-B82D-1D21FB7973C0}"/>
    <dgm:cxn modelId="{4A3C2AD1-D2C6-4352-9913-5F0CBA6C6248}" srcId="{2D897B98-F226-41A0-9B64-8D6F633BE1E5}" destId="{35ACB899-22FD-4DAB-9DE4-374503868BAE}" srcOrd="0" destOrd="0" parTransId="{C3EEB69B-7E7B-4280-9602-27784709D119}" sibTransId="{3E2D2285-02D8-4C74-B3E2-CD78ADCA16EF}"/>
    <dgm:cxn modelId="{25B3ECAA-F19E-4BEA-A6B1-20C831433C08}" type="presOf" srcId="{2401791D-4378-49BB-A7B9-710C6A3CAB3B}" destId="{FF559AA2-480D-4811-9040-28E3F927499B}" srcOrd="0" destOrd="0" presId="urn:microsoft.com/office/officeart/2005/8/layout/lProcess3"/>
    <dgm:cxn modelId="{BBB933A3-87D5-4F91-A705-D053DB279F08}" srcId="{AB8E2276-B4BC-423D-A65C-BB4778305BC9}" destId="{2050C889-8034-46C3-97DF-1D6927D6046F}" srcOrd="1" destOrd="0" parTransId="{95F23B6B-46E0-4A88-93B7-80FB6CFCA085}" sibTransId="{22B742C3-81C8-4B7D-9815-EE998E61AD44}"/>
    <dgm:cxn modelId="{58B63246-B958-4B21-B8FC-CC91DF50A113}" type="presOf" srcId="{478A88C9-4630-495F-88F7-2AD2F8B89CC6}" destId="{B554E68A-6BCF-4D04-978D-7F3A5F2487AC}" srcOrd="0" destOrd="0" presId="urn:microsoft.com/office/officeart/2005/8/layout/lProcess3"/>
    <dgm:cxn modelId="{1832C173-63D6-40DE-820F-39B2B17D30C6}" srcId="{2401791D-4378-49BB-A7B9-710C6A3CAB3B}" destId="{6870C69B-17AF-4664-A0C9-8CE6D0A943C8}" srcOrd="2" destOrd="0" parTransId="{BBCB9866-E20A-4F97-AF89-9DB24BCFD679}" sibTransId="{836639B0-63E3-4912-9FBC-3C70A4C77734}"/>
    <dgm:cxn modelId="{0AE9A9D8-2B1A-40CC-BDDD-C8574B81C949}" srcId="{2401791D-4378-49BB-A7B9-710C6A3CAB3B}" destId="{AB8E2276-B4BC-423D-A65C-BB4778305BC9}" srcOrd="1" destOrd="0" parTransId="{781D8499-8E5F-4557-8B08-C56C5909B921}" sibTransId="{76D6A10B-A711-49AF-BFE3-154D56B147B3}"/>
    <dgm:cxn modelId="{F78EA4AD-AC6B-410A-B2E9-9C28CDAAED43}" type="presParOf" srcId="{FF559AA2-480D-4811-9040-28E3F927499B}" destId="{5F5BE15E-F0EA-4113-B191-F29E996683FD}" srcOrd="0" destOrd="0" presId="urn:microsoft.com/office/officeart/2005/8/layout/lProcess3"/>
    <dgm:cxn modelId="{5404CBB7-CFE1-4028-9724-93286EE4E487}" type="presParOf" srcId="{5F5BE15E-F0EA-4113-B191-F29E996683FD}" destId="{8AC92A18-CD09-4883-A483-14A141FF732F}" srcOrd="0" destOrd="0" presId="urn:microsoft.com/office/officeart/2005/8/layout/lProcess3"/>
    <dgm:cxn modelId="{990FD80B-51FE-488F-A687-635FC6D4FB47}" type="presParOf" srcId="{5F5BE15E-F0EA-4113-B191-F29E996683FD}" destId="{7F5646FA-2440-431E-8AC7-9F49C8D32411}" srcOrd="1" destOrd="0" presId="urn:microsoft.com/office/officeart/2005/8/layout/lProcess3"/>
    <dgm:cxn modelId="{73B4F3F9-1D10-4CA9-B411-B5703EC9FFF7}" type="presParOf" srcId="{5F5BE15E-F0EA-4113-B191-F29E996683FD}" destId="{EFE404DF-D3B1-4A60-A4C6-61A78A91EA85}" srcOrd="2" destOrd="0" presId="urn:microsoft.com/office/officeart/2005/8/layout/lProcess3"/>
    <dgm:cxn modelId="{649BBBFA-DDF1-472A-905D-D24891207D3A}" type="presParOf" srcId="{5F5BE15E-F0EA-4113-B191-F29E996683FD}" destId="{A1C6C8EF-864F-4CCE-8FB3-6ED1D7855253}" srcOrd="3" destOrd="0" presId="urn:microsoft.com/office/officeart/2005/8/layout/lProcess3"/>
    <dgm:cxn modelId="{0F06CFBD-F3E9-4819-BD62-ECD1B4076C03}" type="presParOf" srcId="{5F5BE15E-F0EA-4113-B191-F29E996683FD}" destId="{20ABAC99-1B1F-444D-A91D-106117805AA8}" srcOrd="4" destOrd="0" presId="urn:microsoft.com/office/officeart/2005/8/layout/lProcess3"/>
    <dgm:cxn modelId="{37473937-6058-4A44-81AC-8E2337ADAE22}" type="presParOf" srcId="{FF559AA2-480D-4811-9040-28E3F927499B}" destId="{6966B5FD-DE42-499E-941A-81BC1D4DD841}" srcOrd="1" destOrd="0" presId="urn:microsoft.com/office/officeart/2005/8/layout/lProcess3"/>
    <dgm:cxn modelId="{8D196CBD-3854-4BC0-9085-7536323DBEC4}" type="presParOf" srcId="{FF559AA2-480D-4811-9040-28E3F927499B}" destId="{ACF79641-A8CD-44A8-96D1-ADC9226C3E6F}" srcOrd="2" destOrd="0" presId="urn:microsoft.com/office/officeart/2005/8/layout/lProcess3"/>
    <dgm:cxn modelId="{C554C86F-3F10-4435-9F2E-73BEF815D4C7}" type="presParOf" srcId="{ACF79641-A8CD-44A8-96D1-ADC9226C3E6F}" destId="{6C5A4E00-FD64-41EB-8619-816D0CB98217}" srcOrd="0" destOrd="0" presId="urn:microsoft.com/office/officeart/2005/8/layout/lProcess3"/>
    <dgm:cxn modelId="{6706B431-9833-4FE0-A98C-A9ACFAE4FB3D}" type="presParOf" srcId="{ACF79641-A8CD-44A8-96D1-ADC9226C3E6F}" destId="{997D958E-3232-493C-B5E6-3BC4AF86B06A}" srcOrd="1" destOrd="0" presId="urn:microsoft.com/office/officeart/2005/8/layout/lProcess3"/>
    <dgm:cxn modelId="{DF1DD196-38E1-4DCE-A963-687AF4FD573E}" type="presParOf" srcId="{ACF79641-A8CD-44A8-96D1-ADC9226C3E6F}" destId="{B554E68A-6BCF-4D04-978D-7F3A5F2487AC}" srcOrd="2" destOrd="0" presId="urn:microsoft.com/office/officeart/2005/8/layout/lProcess3"/>
    <dgm:cxn modelId="{AB9ED287-E780-471D-9409-B4C4313AFFD2}" type="presParOf" srcId="{ACF79641-A8CD-44A8-96D1-ADC9226C3E6F}" destId="{037CA245-231E-4C6D-997D-CCF7BE19A205}" srcOrd="3" destOrd="0" presId="urn:microsoft.com/office/officeart/2005/8/layout/lProcess3"/>
    <dgm:cxn modelId="{EC02C9A5-237B-4ADD-B8DF-45B5AA4D9239}" type="presParOf" srcId="{ACF79641-A8CD-44A8-96D1-ADC9226C3E6F}" destId="{9B317FD6-A9CE-4542-8BE6-156368900A97}" srcOrd="4" destOrd="0" presId="urn:microsoft.com/office/officeart/2005/8/layout/lProcess3"/>
    <dgm:cxn modelId="{82B9AC99-203E-4884-80D5-3D76CF2D10A8}" type="presParOf" srcId="{FF559AA2-480D-4811-9040-28E3F927499B}" destId="{2EC237B7-CB69-4539-9223-926DAF0FC5D6}" srcOrd="3" destOrd="0" presId="urn:microsoft.com/office/officeart/2005/8/layout/lProcess3"/>
    <dgm:cxn modelId="{EB23426B-0E23-4D90-9269-9D22E3DD2DED}" type="presParOf" srcId="{FF559AA2-480D-4811-9040-28E3F927499B}" destId="{E66571CC-DEF7-43B3-A92F-0DC87D6E0E1A}" srcOrd="4" destOrd="0" presId="urn:microsoft.com/office/officeart/2005/8/layout/lProcess3"/>
    <dgm:cxn modelId="{97C6DC64-292E-4877-A452-E49F2A9011CC}" type="presParOf" srcId="{E66571CC-DEF7-43B3-A92F-0DC87D6E0E1A}" destId="{53D00428-01EB-4B72-B4E5-934193B29B9E}" srcOrd="0" destOrd="0" presId="urn:microsoft.com/office/officeart/2005/8/layout/lProcess3"/>
    <dgm:cxn modelId="{E6DC5F88-C95E-43F3-9D9E-B99259153E29}" type="presParOf" srcId="{E66571CC-DEF7-43B3-A92F-0DC87D6E0E1A}" destId="{D66C6AF8-87E3-4FD3-8D29-66FC23029067}" srcOrd="1" destOrd="0" presId="urn:microsoft.com/office/officeart/2005/8/layout/lProcess3"/>
    <dgm:cxn modelId="{D14E1D7D-A309-4580-A6EE-901C94D5AC3D}" type="presParOf" srcId="{E66571CC-DEF7-43B3-A92F-0DC87D6E0E1A}" destId="{226F418E-7A0A-45E1-9D87-FD53F95CE158}" srcOrd="2" destOrd="0" presId="urn:microsoft.com/office/officeart/2005/8/layout/lProcess3"/>
    <dgm:cxn modelId="{92EBE1B2-E6CD-43CE-85DA-371CAC0FB549}" type="presParOf" srcId="{E66571CC-DEF7-43B3-A92F-0DC87D6E0E1A}" destId="{9D448161-0571-460F-8F86-BF0FBAC57BAD}" srcOrd="3" destOrd="0" presId="urn:microsoft.com/office/officeart/2005/8/layout/lProcess3"/>
    <dgm:cxn modelId="{97027158-FD97-495A-BF97-3786C96C6CFE}" type="presParOf" srcId="{E66571CC-DEF7-43B3-A92F-0DC87D6E0E1A}" destId="{F75DF855-9D8C-4101-B11D-5FCEE7EEB0C4}"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C92A18-CD09-4883-A483-14A141FF732F}">
      <dsp:nvSpPr>
        <dsp:cNvPr id="0" name=""/>
        <dsp:cNvSpPr/>
      </dsp:nvSpPr>
      <dsp:spPr>
        <a:xfrm>
          <a:off x="1648029" y="1673"/>
          <a:ext cx="2415053" cy="966021"/>
        </a:xfrm>
        <a:prstGeom prst="chevron">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Focus on Leadership</a:t>
          </a:r>
          <a:endParaRPr lang="en-US" sz="1200" kern="1200" dirty="0"/>
        </a:p>
      </dsp:txBody>
      <dsp:txXfrm>
        <a:off x="2131040" y="1673"/>
        <a:ext cx="1449032" cy="966021"/>
      </dsp:txXfrm>
    </dsp:sp>
    <dsp:sp modelId="{EFE404DF-D3B1-4A60-A4C6-61A78A91EA85}">
      <dsp:nvSpPr>
        <dsp:cNvPr id="0" name=""/>
        <dsp:cNvSpPr/>
      </dsp:nvSpPr>
      <dsp:spPr>
        <a:xfrm>
          <a:off x="3749126" y="84973"/>
          <a:ext cx="2004494" cy="801797"/>
        </a:xfrm>
        <a:prstGeom prst="chevron">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Allocate</a:t>
          </a:r>
          <a:r>
            <a:rPr lang="en-US" sz="1200" kern="1200" baseline="0" dirty="0" smtClean="0"/>
            <a:t> Resources</a:t>
          </a:r>
          <a:endParaRPr lang="en-US" sz="1200" kern="1200" dirty="0"/>
        </a:p>
      </dsp:txBody>
      <dsp:txXfrm>
        <a:off x="4150025" y="84973"/>
        <a:ext cx="1202697" cy="801797"/>
      </dsp:txXfrm>
    </dsp:sp>
    <dsp:sp modelId="{20ABAC99-1B1F-444D-A91D-106117805AA8}">
      <dsp:nvSpPr>
        <dsp:cNvPr id="0" name=""/>
        <dsp:cNvSpPr/>
      </dsp:nvSpPr>
      <dsp:spPr>
        <a:xfrm>
          <a:off x="5472991" y="84973"/>
          <a:ext cx="2004494" cy="801797"/>
        </a:xfrm>
        <a:prstGeom prst="chevron">
          <a:avLst/>
        </a:prstGeom>
        <a:solidFill>
          <a:schemeClr val="accent3">
            <a:tint val="40000"/>
            <a:alpha val="90000"/>
            <a:hueOff val="2472557"/>
            <a:satOff val="1212"/>
            <a:lumOff val="286"/>
            <a:alphaOff val="0"/>
          </a:schemeClr>
        </a:solidFill>
        <a:ln w="19050" cap="rnd" cmpd="sng" algn="ctr">
          <a:solidFill>
            <a:schemeClr val="accent3">
              <a:tint val="40000"/>
              <a:alpha val="90000"/>
              <a:hueOff val="2472557"/>
              <a:satOff val="1212"/>
              <a:lumOff val="2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Get Everyone on Board</a:t>
          </a:r>
          <a:endParaRPr lang="en-US" sz="1200" kern="1200" dirty="0"/>
        </a:p>
      </dsp:txBody>
      <dsp:txXfrm>
        <a:off x="5873890" y="84973"/>
        <a:ext cx="1202697" cy="801797"/>
      </dsp:txXfrm>
    </dsp:sp>
    <dsp:sp modelId="{6C5A4E00-FD64-41EB-8619-816D0CB98217}">
      <dsp:nvSpPr>
        <dsp:cNvPr id="0" name=""/>
        <dsp:cNvSpPr/>
      </dsp:nvSpPr>
      <dsp:spPr>
        <a:xfrm>
          <a:off x="1648029" y="1104126"/>
          <a:ext cx="2415053" cy="966021"/>
        </a:xfrm>
        <a:prstGeom prst="chevron">
          <a:avLst/>
        </a:prstGeom>
        <a:solidFill>
          <a:schemeClr val="accent3">
            <a:hueOff val="5624522"/>
            <a:satOff val="1095"/>
            <a:lumOff val="5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Create an RTI Team	</a:t>
          </a:r>
          <a:endParaRPr lang="en-US" sz="1200" kern="1200" dirty="0"/>
        </a:p>
      </dsp:txBody>
      <dsp:txXfrm>
        <a:off x="2131040" y="1104126"/>
        <a:ext cx="1449032" cy="966021"/>
      </dsp:txXfrm>
    </dsp:sp>
    <dsp:sp modelId="{B554E68A-6BCF-4D04-978D-7F3A5F2487AC}">
      <dsp:nvSpPr>
        <dsp:cNvPr id="0" name=""/>
        <dsp:cNvSpPr/>
      </dsp:nvSpPr>
      <dsp:spPr>
        <a:xfrm>
          <a:off x="3749126" y="1186238"/>
          <a:ext cx="2004494" cy="801797"/>
        </a:xfrm>
        <a:prstGeom prst="chevron">
          <a:avLst/>
        </a:prstGeom>
        <a:solidFill>
          <a:schemeClr val="accent3">
            <a:tint val="40000"/>
            <a:alpha val="90000"/>
            <a:hueOff val="4945114"/>
            <a:satOff val="2424"/>
            <a:lumOff val="572"/>
            <a:alphaOff val="0"/>
          </a:schemeClr>
        </a:solidFill>
        <a:ln w="19050" cap="rnd" cmpd="sng" algn="ctr">
          <a:solidFill>
            <a:schemeClr val="accent3">
              <a:tint val="40000"/>
              <a:alpha val="90000"/>
              <a:hueOff val="4945114"/>
              <a:satOff val="2424"/>
              <a:lumOff val="57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Choose your Data Sources</a:t>
          </a:r>
          <a:endParaRPr lang="en-US" sz="1200" kern="1200" dirty="0"/>
        </a:p>
      </dsp:txBody>
      <dsp:txXfrm>
        <a:off x="4150025" y="1186238"/>
        <a:ext cx="1202697" cy="801797"/>
      </dsp:txXfrm>
    </dsp:sp>
    <dsp:sp modelId="{9B317FD6-A9CE-4542-8BE6-156368900A97}">
      <dsp:nvSpPr>
        <dsp:cNvPr id="0" name=""/>
        <dsp:cNvSpPr/>
      </dsp:nvSpPr>
      <dsp:spPr>
        <a:xfrm>
          <a:off x="5472991" y="1186238"/>
          <a:ext cx="2004494" cy="801797"/>
        </a:xfrm>
        <a:prstGeom prst="chevron">
          <a:avLst/>
        </a:prstGeom>
        <a:solidFill>
          <a:schemeClr val="accent3">
            <a:tint val="40000"/>
            <a:alpha val="90000"/>
            <a:hueOff val="7417671"/>
            <a:satOff val="3636"/>
            <a:lumOff val="859"/>
            <a:alphaOff val="0"/>
          </a:schemeClr>
        </a:solidFill>
        <a:ln w="19050" cap="rnd" cmpd="sng" algn="ctr">
          <a:solidFill>
            <a:schemeClr val="accent3">
              <a:tint val="40000"/>
              <a:alpha val="90000"/>
              <a:hueOff val="7417671"/>
              <a:satOff val="3636"/>
              <a:lumOff val="8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Determine which students are at-risk</a:t>
          </a:r>
          <a:endParaRPr lang="en-US" sz="1200" kern="1200" dirty="0"/>
        </a:p>
      </dsp:txBody>
      <dsp:txXfrm>
        <a:off x="5873890" y="1186238"/>
        <a:ext cx="1202697" cy="801797"/>
      </dsp:txXfrm>
    </dsp:sp>
    <dsp:sp modelId="{53D00428-01EB-4B72-B4E5-934193B29B9E}">
      <dsp:nvSpPr>
        <dsp:cNvPr id="0" name=""/>
        <dsp:cNvSpPr/>
      </dsp:nvSpPr>
      <dsp:spPr>
        <a:xfrm>
          <a:off x="1648029" y="2205390"/>
          <a:ext cx="2415053" cy="966021"/>
        </a:xfrm>
        <a:prstGeom prst="chevron">
          <a:avLst/>
        </a:prstGeom>
        <a:solidFill>
          <a:schemeClr val="accent3">
            <a:hueOff val="11249043"/>
            <a:satOff val="2189"/>
            <a:lumOff val="117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Implement Interventions</a:t>
          </a:r>
          <a:endParaRPr lang="en-US" sz="1200" kern="1200" dirty="0"/>
        </a:p>
      </dsp:txBody>
      <dsp:txXfrm>
        <a:off x="2131040" y="2205390"/>
        <a:ext cx="1449032" cy="966021"/>
      </dsp:txXfrm>
    </dsp:sp>
    <dsp:sp modelId="{226F418E-7A0A-45E1-9D87-FD53F95CE158}">
      <dsp:nvSpPr>
        <dsp:cNvPr id="0" name=""/>
        <dsp:cNvSpPr/>
      </dsp:nvSpPr>
      <dsp:spPr>
        <a:xfrm>
          <a:off x="3749126" y="2287502"/>
          <a:ext cx="2004494" cy="801797"/>
        </a:xfrm>
        <a:prstGeom prst="chevron">
          <a:avLst/>
        </a:prstGeom>
        <a:solidFill>
          <a:schemeClr val="accent3">
            <a:tint val="40000"/>
            <a:alpha val="90000"/>
            <a:hueOff val="9890228"/>
            <a:satOff val="4848"/>
            <a:lumOff val="1145"/>
            <a:alphaOff val="0"/>
          </a:schemeClr>
        </a:solidFill>
        <a:ln w="19050" cap="rnd" cmpd="sng" algn="ctr">
          <a:solidFill>
            <a:schemeClr val="accent3">
              <a:tint val="40000"/>
              <a:alpha val="90000"/>
              <a:hueOff val="9890228"/>
              <a:satOff val="4848"/>
              <a:lumOff val="11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Progress Monitoring</a:t>
          </a:r>
          <a:endParaRPr lang="en-US" sz="1200" kern="1200" dirty="0"/>
        </a:p>
      </dsp:txBody>
      <dsp:txXfrm>
        <a:off x="4150025" y="2287502"/>
        <a:ext cx="1202697" cy="801797"/>
      </dsp:txXfrm>
    </dsp:sp>
    <dsp:sp modelId="{F75DF855-9D8C-4101-B11D-5FCEE7EEB0C4}">
      <dsp:nvSpPr>
        <dsp:cNvPr id="0" name=""/>
        <dsp:cNvSpPr/>
      </dsp:nvSpPr>
      <dsp:spPr>
        <a:xfrm>
          <a:off x="5472991" y="2287502"/>
          <a:ext cx="2004494" cy="801797"/>
        </a:xfrm>
        <a:prstGeom prst="chevron">
          <a:avLst/>
        </a:prstGeom>
        <a:solidFill>
          <a:schemeClr val="accent3">
            <a:tint val="40000"/>
            <a:alpha val="90000"/>
            <a:hueOff val="12362784"/>
            <a:satOff val="6060"/>
            <a:lumOff val="1431"/>
            <a:alphaOff val="0"/>
          </a:schemeClr>
        </a:solidFill>
        <a:ln w="19050" cap="rnd" cmpd="sng" algn="ctr">
          <a:solidFill>
            <a:schemeClr val="accent3">
              <a:tint val="40000"/>
              <a:alpha val="90000"/>
              <a:hueOff val="12362784"/>
              <a:satOff val="6060"/>
              <a:lumOff val="14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US" sz="1200" kern="1200" dirty="0" smtClean="0"/>
            <a:t>Consistent Evaluation</a:t>
          </a:r>
          <a:endParaRPr lang="en-US" sz="1200" kern="1200" dirty="0"/>
        </a:p>
      </dsp:txBody>
      <dsp:txXfrm>
        <a:off x="5873890" y="2287502"/>
        <a:ext cx="1202697" cy="801797"/>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7A12FE5-9A62-4567-A1E7-42FB6E9170CA}" type="datetimeFigureOut">
              <a:rPr lang="en-US" smtClean="0"/>
              <a:t>10/9/2017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5792EA37-EA93-4A5B-9D53-50650039E6F6}" type="slidenum">
              <a:rPr lang="en-US" smtClean="0"/>
              <a:t>‹#›</a:t>
            </a:fld>
            <a:endParaRPr lang="en-US"/>
          </a:p>
        </p:txBody>
      </p:sp>
    </p:spTree>
    <p:extLst>
      <p:ext uri="{BB962C8B-B14F-4D97-AF65-F5344CB8AC3E}">
        <p14:creationId xmlns:p14="http://schemas.microsoft.com/office/powerpoint/2010/main" val="171756949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1E700B27-DE4C-4B9E-BB11-B9027034A00F}" type="datetimeFigureOut">
              <a:rPr lang="en-US" dirty="0"/>
              <a:pPr/>
              <a:t>10/9/2017</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40F4739-9812-4A9F-890D-2AD6BA5F6EE8}" type="datetimeFigureOut">
              <a:rPr lang="en-US" dirty="0"/>
              <a:t>10/9/2017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8845AC5-A3F8-44AA-BA8F-596CDCC976D3}" type="datetimeFigureOut">
              <a:rPr lang="en-US" dirty="0"/>
              <a:t>10/9/2017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C873B183-A821-4095-A363-9EC968635539}" type="datetimeFigureOut">
              <a:rPr lang="en-US" dirty="0"/>
              <a:t>10/9/2017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74D01B4-0AA5-45E6-B2E6-5FA4078AEBCF}" type="datetimeFigureOut">
              <a:rPr lang="en-US" dirty="0"/>
              <a:t>10/9/2017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147335C-0450-40D7-8612-B3203BED4F28}" type="datetimeFigureOut">
              <a:rPr lang="en-US" dirty="0"/>
              <a:t>10/9/2017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46A105-2A1C-4284-B4EA-07CF89B1A393}" type="datetimeFigureOut">
              <a:rPr lang="en-US" dirty="0"/>
              <a:t>10/9/2017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dirty="0"/>
              <a:t>10/9/2017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dirty="0"/>
              <a:t>10/9/2017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dirty="0"/>
              <a:t>10/9/2017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AA073D-A903-47F8-8D16-77642FB0DF1F}" type="datetimeFigureOut">
              <a:rPr lang="en-US" dirty="0"/>
              <a:t>10/9/2017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dirty="0"/>
              <a:t>10/9/2017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dirty="0"/>
              <a:t>10/9/2017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dirty="0"/>
              <a:t>10/9/2017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dirty="0"/>
              <a:t>10/9/2017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E665CEB-0076-4E37-B880-BCEA9784DE0A}" type="datetimeFigureOut">
              <a:rPr lang="en-US" dirty="0"/>
              <a:t>10/9/2017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6149E5E-3896-4118-99A7-7B85668F1C5E}" type="datetimeFigureOut">
              <a:rPr lang="en-US" dirty="0"/>
              <a:t>10/9/2017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7E0D914D-B099-4142-A885-11F276715148}" type="datetimeFigureOut">
              <a:rPr lang="en-US" dirty="0"/>
              <a:t>10/9/2017</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dirty="0"/>
              <a:t>
              </a:t>
            </a:r>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interventioncentral.org/response-to-intervention" TargetMode="External"/><Relationship Id="rId2" Type="http://schemas.openxmlformats.org/officeDocument/2006/relationships/hyperlink" Target="http://www.rti4success.org/sites/default/files/interventions_in_rti_model_qanda.pdf" TargetMode="External"/><Relationship Id="rId1" Type="http://schemas.openxmlformats.org/officeDocument/2006/relationships/slideLayout" Target="../slideLayouts/slideLayout2.xml"/><Relationship Id="rId5" Type="http://schemas.openxmlformats.org/officeDocument/2006/relationships/hyperlink" Target="https://www.specialeducationguide.com/pre-k-12/response-to-intervention/effective-rti-strategies-for-teachers/" TargetMode="External"/><Relationship Id="rId4" Type="http://schemas.openxmlformats.org/officeDocument/2006/relationships/hyperlink" Target="http://www.intensiveintervention.org/"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mailto:mferryman@ausohio.com"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Re-Imagining RTI: </a:t>
            </a:r>
            <a:br>
              <a:rPr lang="en-US" b="1" dirty="0" smtClean="0"/>
            </a:br>
            <a:r>
              <a:rPr lang="en-US" sz="4000" dirty="0" smtClean="0"/>
              <a:t>Creating a Multi-Tiered Support System for At-Risk Secondary Students</a:t>
            </a:r>
            <a:endParaRPr lang="en-US" dirty="0"/>
          </a:p>
        </p:txBody>
      </p:sp>
      <p:sp>
        <p:nvSpPr>
          <p:cNvPr id="3" name="Subtitle 2"/>
          <p:cNvSpPr>
            <a:spLocks noGrp="1"/>
          </p:cNvSpPr>
          <p:nvPr>
            <p:ph type="subTitle" idx="1"/>
          </p:nvPr>
        </p:nvSpPr>
        <p:spPr/>
        <p:txBody>
          <a:bodyPr/>
          <a:lstStyle/>
          <a:p>
            <a:r>
              <a:rPr lang="en-US" dirty="0" smtClean="0"/>
              <a:t>Molly Ferryman, Title I Coordinator</a:t>
            </a:r>
          </a:p>
          <a:p>
            <a:r>
              <a:rPr lang="en-US" dirty="0" smtClean="0"/>
              <a:t>The Academy for Urban Scholars, Columbus, Ohio</a:t>
            </a:r>
            <a:endParaRPr lang="en-US" dirty="0"/>
          </a:p>
        </p:txBody>
      </p:sp>
    </p:spTree>
    <p:extLst>
      <p:ext uri="{BB962C8B-B14F-4D97-AF65-F5344CB8AC3E}">
        <p14:creationId xmlns:p14="http://schemas.microsoft.com/office/powerpoint/2010/main" val="3014216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Three Levels of Intervention</a:t>
            </a:r>
            <a:endParaRPr lang="en-US" dirty="0"/>
          </a:p>
        </p:txBody>
      </p:sp>
      <p:sp>
        <p:nvSpPr>
          <p:cNvPr id="3" name="Text Placeholder 2"/>
          <p:cNvSpPr>
            <a:spLocks noGrp="1"/>
          </p:cNvSpPr>
          <p:nvPr>
            <p:ph type="body" idx="1"/>
          </p:nvPr>
        </p:nvSpPr>
        <p:spPr/>
        <p:txBody>
          <a:bodyPr/>
          <a:lstStyle/>
          <a:p>
            <a:pPr algn="ctr"/>
            <a:r>
              <a:rPr lang="en-US" b="1" u="sng" dirty="0" smtClean="0"/>
              <a:t>Primary</a:t>
            </a:r>
            <a:endParaRPr lang="en-US" b="1" u="sng" dirty="0"/>
          </a:p>
        </p:txBody>
      </p:sp>
      <p:sp>
        <p:nvSpPr>
          <p:cNvPr id="4" name="Text Placeholder 3"/>
          <p:cNvSpPr>
            <a:spLocks noGrp="1"/>
          </p:cNvSpPr>
          <p:nvPr>
            <p:ph type="body" sz="half" idx="15"/>
          </p:nvPr>
        </p:nvSpPr>
        <p:spPr/>
        <p:txBody>
          <a:bodyPr>
            <a:normAutofit/>
          </a:bodyPr>
          <a:lstStyle/>
          <a:p>
            <a:r>
              <a:rPr lang="en-US" sz="1200" b="1" dirty="0" smtClean="0"/>
              <a:t>Focus</a:t>
            </a:r>
            <a:r>
              <a:rPr lang="en-US" sz="1200" dirty="0" smtClean="0"/>
              <a:t>:  All students</a:t>
            </a:r>
          </a:p>
          <a:p>
            <a:r>
              <a:rPr lang="en-US" sz="1200" b="1" dirty="0" smtClean="0"/>
              <a:t>Setting</a:t>
            </a:r>
            <a:r>
              <a:rPr lang="en-US" sz="1200" dirty="0" smtClean="0"/>
              <a:t>: General education</a:t>
            </a:r>
          </a:p>
          <a:p>
            <a:r>
              <a:rPr lang="en-US" sz="1200" b="1" dirty="0" smtClean="0"/>
              <a:t>Instruction</a:t>
            </a:r>
            <a:r>
              <a:rPr lang="en-US" sz="1200" dirty="0" smtClean="0"/>
              <a:t>: District curriculum and instructional practices that are evidence-based; aligned with state or district standards; incorporate differentiated instruction.</a:t>
            </a:r>
          </a:p>
          <a:p>
            <a:r>
              <a:rPr lang="en-US" sz="1200" b="1" dirty="0" smtClean="0"/>
              <a:t>Assessments</a:t>
            </a:r>
            <a:r>
              <a:rPr lang="en-US" sz="1200" dirty="0" smtClean="0"/>
              <a:t>: Screening, continuous progress monitoring, and outcome measures</a:t>
            </a:r>
            <a:endParaRPr lang="en-US" sz="1200" dirty="0"/>
          </a:p>
        </p:txBody>
      </p:sp>
      <p:sp>
        <p:nvSpPr>
          <p:cNvPr id="5" name="Text Placeholder 4"/>
          <p:cNvSpPr>
            <a:spLocks noGrp="1"/>
          </p:cNvSpPr>
          <p:nvPr>
            <p:ph type="body" sz="quarter" idx="3"/>
          </p:nvPr>
        </p:nvSpPr>
        <p:spPr/>
        <p:txBody>
          <a:bodyPr/>
          <a:lstStyle/>
          <a:p>
            <a:pPr algn="ctr"/>
            <a:r>
              <a:rPr lang="en-US" b="1" u="sng" dirty="0" smtClean="0"/>
              <a:t>Secondary</a:t>
            </a:r>
            <a:endParaRPr lang="en-US" b="1" u="sng" dirty="0"/>
          </a:p>
        </p:txBody>
      </p:sp>
      <p:sp>
        <p:nvSpPr>
          <p:cNvPr id="6" name="Text Placeholder 5"/>
          <p:cNvSpPr>
            <a:spLocks noGrp="1"/>
          </p:cNvSpPr>
          <p:nvPr>
            <p:ph type="body" sz="half" idx="16"/>
          </p:nvPr>
        </p:nvSpPr>
        <p:spPr>
          <a:xfrm>
            <a:off x="4512721" y="3193560"/>
            <a:ext cx="3145380" cy="2833495"/>
          </a:xfrm>
        </p:spPr>
        <p:txBody>
          <a:bodyPr>
            <a:normAutofit/>
          </a:bodyPr>
          <a:lstStyle/>
          <a:p>
            <a:r>
              <a:rPr lang="en-US" sz="1200" b="1" dirty="0" smtClean="0"/>
              <a:t>Focus:</a:t>
            </a:r>
            <a:r>
              <a:rPr lang="en-US" sz="1200" dirty="0" smtClean="0"/>
              <a:t> Students identified through screening as at risk for poor learning outcomes.</a:t>
            </a:r>
          </a:p>
          <a:p>
            <a:r>
              <a:rPr lang="en-US" sz="1200" b="1" dirty="0" smtClean="0"/>
              <a:t>Setting:</a:t>
            </a:r>
            <a:r>
              <a:rPr lang="en-US" sz="1200" dirty="0" smtClean="0"/>
              <a:t> Title I Classroom, Push-in and/or pull out</a:t>
            </a:r>
          </a:p>
          <a:p>
            <a:r>
              <a:rPr lang="en-US" sz="1200" b="1" dirty="0" smtClean="0"/>
              <a:t>Instruction</a:t>
            </a:r>
            <a:r>
              <a:rPr lang="en-US" sz="1200" dirty="0" smtClean="0"/>
              <a:t>:  Targeted, supplemental instruction delivered to small groups.</a:t>
            </a:r>
          </a:p>
          <a:p>
            <a:r>
              <a:rPr lang="en-US" sz="1200" b="1" dirty="0" smtClean="0"/>
              <a:t>Assessments</a:t>
            </a:r>
            <a:r>
              <a:rPr lang="en-US" sz="1200" dirty="0" smtClean="0"/>
              <a:t>: Progress monitoring, diagnostic</a:t>
            </a:r>
          </a:p>
          <a:p>
            <a:endParaRPr lang="en-US" dirty="0" smtClean="0"/>
          </a:p>
        </p:txBody>
      </p:sp>
      <p:sp>
        <p:nvSpPr>
          <p:cNvPr id="7" name="Text Placeholder 6"/>
          <p:cNvSpPr>
            <a:spLocks noGrp="1"/>
          </p:cNvSpPr>
          <p:nvPr>
            <p:ph type="body" sz="quarter" idx="13"/>
          </p:nvPr>
        </p:nvSpPr>
        <p:spPr/>
        <p:txBody>
          <a:bodyPr/>
          <a:lstStyle/>
          <a:p>
            <a:pPr algn="ctr"/>
            <a:r>
              <a:rPr lang="en-US" b="1" u="sng" dirty="0" smtClean="0"/>
              <a:t>Tertiary (Intensive)</a:t>
            </a:r>
            <a:endParaRPr lang="en-US" b="1" u="sng" dirty="0"/>
          </a:p>
        </p:txBody>
      </p:sp>
      <p:sp>
        <p:nvSpPr>
          <p:cNvPr id="8" name="Text Placeholder 7"/>
          <p:cNvSpPr>
            <a:spLocks noGrp="1"/>
          </p:cNvSpPr>
          <p:nvPr>
            <p:ph type="body" sz="half" idx="17"/>
          </p:nvPr>
        </p:nvSpPr>
        <p:spPr/>
        <p:txBody>
          <a:bodyPr>
            <a:normAutofit lnSpcReduction="10000"/>
          </a:bodyPr>
          <a:lstStyle/>
          <a:p>
            <a:r>
              <a:rPr lang="en-US" sz="1200" b="1" dirty="0" smtClean="0"/>
              <a:t>Focus</a:t>
            </a:r>
            <a:r>
              <a:rPr lang="en-US" sz="1200" dirty="0" smtClean="0"/>
              <a:t>:  Students who have not responded to primary and secondary level prevention.</a:t>
            </a:r>
          </a:p>
          <a:p>
            <a:r>
              <a:rPr lang="en-US" sz="1200" b="1" dirty="0" smtClean="0"/>
              <a:t>Setting:</a:t>
            </a:r>
            <a:r>
              <a:rPr lang="en-US" sz="1200" dirty="0" smtClean="0"/>
              <a:t>  Special education</a:t>
            </a:r>
          </a:p>
          <a:p>
            <a:r>
              <a:rPr lang="en-US" sz="1200" b="1" dirty="0" smtClean="0"/>
              <a:t>Instruction</a:t>
            </a:r>
            <a:r>
              <a:rPr lang="en-US" sz="1200" dirty="0" smtClean="0"/>
              <a:t>:  Intensive intervention adapted to address individual needs through the systematic use of assessment data, validated interventions, and research-based instruction or behavior support strategies.</a:t>
            </a:r>
          </a:p>
          <a:p>
            <a:r>
              <a:rPr lang="en-US" sz="1200" b="1" dirty="0" smtClean="0"/>
              <a:t>Assessments:</a:t>
            </a:r>
            <a:r>
              <a:rPr lang="en-US" sz="1200" dirty="0" smtClean="0"/>
              <a:t>  Progress monitoring, diagnostic</a:t>
            </a:r>
          </a:p>
          <a:p>
            <a:endParaRPr lang="en-US" dirty="0" smtClean="0"/>
          </a:p>
          <a:p>
            <a:endParaRPr lang="en-US" dirty="0"/>
          </a:p>
        </p:txBody>
      </p:sp>
    </p:spTree>
    <p:extLst>
      <p:ext uri="{BB962C8B-B14F-4D97-AF65-F5344CB8AC3E}">
        <p14:creationId xmlns:p14="http://schemas.microsoft.com/office/powerpoint/2010/main" val="3594688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Checking Your School’s RTI Heartbeat: How much do you know about your school’s RTI program?</a:t>
            </a:r>
            <a:endParaRPr lang="en-US" sz="2800" dirty="0"/>
          </a:p>
        </p:txBody>
      </p:sp>
      <p:sp>
        <p:nvSpPr>
          <p:cNvPr id="3" name="Content Placeholder 2"/>
          <p:cNvSpPr>
            <a:spLocks noGrp="1"/>
          </p:cNvSpPr>
          <p:nvPr>
            <p:ph idx="1"/>
          </p:nvPr>
        </p:nvSpPr>
        <p:spPr/>
        <p:txBody>
          <a:bodyPr>
            <a:normAutofit/>
          </a:bodyPr>
          <a:lstStyle/>
          <a:p>
            <a:pPr marL="0" indent="0">
              <a:buNone/>
            </a:pPr>
            <a:r>
              <a:rPr lang="en-US" sz="3200" dirty="0" smtClean="0"/>
              <a:t>Complete the table for your school’s RTI program and review with someone from another school or district.</a:t>
            </a:r>
          </a:p>
          <a:p>
            <a:pPr marL="0" indent="0">
              <a:buNone/>
            </a:pPr>
            <a:endParaRPr lang="en-US" sz="3200" dirty="0"/>
          </a:p>
        </p:txBody>
      </p:sp>
    </p:spTree>
    <p:extLst>
      <p:ext uri="{BB962C8B-B14F-4D97-AF65-F5344CB8AC3E}">
        <p14:creationId xmlns:p14="http://schemas.microsoft.com/office/powerpoint/2010/main" val="1018934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Developing and Implementing Effective RTI</a:t>
            </a:r>
            <a:endParaRPr lang="en-US" dirty="0"/>
          </a:p>
        </p:txBody>
      </p:sp>
    </p:spTree>
    <p:extLst>
      <p:ext uri="{BB962C8B-B14F-4D97-AF65-F5344CB8AC3E}">
        <p14:creationId xmlns:p14="http://schemas.microsoft.com/office/powerpoint/2010/main" val="1618717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1343890"/>
            <a:ext cx="8761413" cy="336741"/>
          </a:xfrm>
        </p:spPr>
        <p:txBody>
          <a:bodyPr/>
          <a:lstStyle/>
          <a:p>
            <a:r>
              <a:rPr lang="en-US" dirty="0" smtClean="0"/>
              <a:t>Implementation of RTI in the Secondary School</a:t>
            </a:r>
            <a:endParaRPr lang="en-US" dirty="0"/>
          </a:p>
        </p:txBody>
      </p:sp>
      <p:sp>
        <p:nvSpPr>
          <p:cNvPr id="3" name="Content Placeholder 2"/>
          <p:cNvSpPr>
            <a:spLocks noGrp="1"/>
          </p:cNvSpPr>
          <p:nvPr>
            <p:ph idx="1"/>
          </p:nvPr>
        </p:nvSpPr>
        <p:spPr/>
        <p:txBody>
          <a:bodyPr>
            <a:noAutofit/>
          </a:bodyPr>
          <a:lstStyle/>
          <a:p>
            <a:pPr marL="0" indent="0">
              <a:buNone/>
            </a:pPr>
            <a:r>
              <a:rPr lang="en-US" sz="2800" dirty="0" smtClean="0"/>
              <a:t>Secondary schools should expect that RTI will take several years to fully implement (Burns &amp; Riley-Tillman, 2009), that this initiative will include a sizable number of components, and that it will impact instruction and behavior management across the entire building. Because of its complexity and large scope, RTI requires careful planning. </a:t>
            </a:r>
            <a:endParaRPr lang="en-US" sz="2800" dirty="0"/>
          </a:p>
        </p:txBody>
      </p:sp>
    </p:spTree>
    <p:extLst>
      <p:ext uri="{BB962C8B-B14F-4D97-AF65-F5344CB8AC3E}">
        <p14:creationId xmlns:p14="http://schemas.microsoft.com/office/powerpoint/2010/main" val="3338802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Reviewing Your Progress towards Implementation of RTI </a:t>
            </a:r>
            <a:endParaRPr lang="en-US" dirty="0"/>
          </a:p>
        </p:txBody>
      </p:sp>
      <p:sp>
        <p:nvSpPr>
          <p:cNvPr id="3" name="Content Placeholder 2"/>
          <p:cNvSpPr>
            <a:spLocks noGrp="1"/>
          </p:cNvSpPr>
          <p:nvPr>
            <p:ph idx="1"/>
          </p:nvPr>
        </p:nvSpPr>
        <p:spPr/>
        <p:txBody>
          <a:bodyPr/>
          <a:lstStyle/>
          <a:p>
            <a:r>
              <a:rPr lang="en-US" sz="2000" dirty="0" smtClean="0"/>
              <a:t>Look over Jim Wright’s checklist “Middle and High Schools: Top Tasks for Implementing RTI” (Exhibit 1-A) and assess the progress towards the implementation of RTI in your school or district.</a:t>
            </a:r>
          </a:p>
          <a:p>
            <a:pPr marL="0" indent="0">
              <a:buNone/>
            </a:pPr>
            <a:endParaRPr lang="en-US" sz="2000" dirty="0" smtClean="0"/>
          </a:p>
          <a:p>
            <a:r>
              <a:rPr lang="en-US" sz="2000" dirty="0" smtClean="0"/>
              <a:t>Discuss your progress with colleagues in a small group.</a:t>
            </a:r>
          </a:p>
          <a:p>
            <a:endParaRPr lang="en-US" sz="2000" dirty="0"/>
          </a:p>
          <a:p>
            <a:r>
              <a:rPr lang="en-US" sz="2000" dirty="0" smtClean="0"/>
              <a:t>What is the overall progress in the implementation of RTI in our </a:t>
            </a:r>
            <a:r>
              <a:rPr lang="en-US" dirty="0" smtClean="0"/>
              <a:t>schools?</a:t>
            </a:r>
          </a:p>
          <a:p>
            <a:endParaRPr lang="en-US" dirty="0"/>
          </a:p>
          <a:p>
            <a:endParaRPr lang="en-US" dirty="0"/>
          </a:p>
        </p:txBody>
      </p:sp>
    </p:spTree>
    <p:extLst>
      <p:ext uri="{BB962C8B-B14F-4D97-AF65-F5344CB8AC3E}">
        <p14:creationId xmlns:p14="http://schemas.microsoft.com/office/powerpoint/2010/main" val="2517537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Steps to Ensuring Successful Implementation of RTI</a:t>
            </a:r>
            <a:endParaRPr lang="en-US" dirty="0"/>
          </a:p>
        </p:txBody>
      </p:sp>
      <p:graphicFrame>
        <p:nvGraphicFramePr>
          <p:cNvPr id="4" name="Diagram 3"/>
          <p:cNvGraphicFramePr/>
          <p:nvPr>
            <p:extLst>
              <p:ext uri="{D42A27DB-BD31-4B8C-83A1-F6EECF244321}">
                <p14:modId xmlns:p14="http://schemas.microsoft.com/office/powerpoint/2010/main" val="2723704993"/>
              </p:ext>
            </p:extLst>
          </p:nvPr>
        </p:nvGraphicFramePr>
        <p:xfrm>
          <a:off x="1154954" y="3422469"/>
          <a:ext cx="9125515" cy="31742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5198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Leadership</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The most critical element in the RTI framework is setting a clear vision and gaining the full commitment of the school leadership, from the district office to the principal’s office, as well as teacher leaders, instructional specialists, and those who influence teacher practice throughout the school (Maier et al., 2016; O’Conner &amp; Freeman, 2012).</a:t>
            </a:r>
          </a:p>
        </p:txBody>
      </p:sp>
    </p:spTree>
    <p:extLst>
      <p:ext uri="{BB962C8B-B14F-4D97-AF65-F5344CB8AC3E}">
        <p14:creationId xmlns:p14="http://schemas.microsoft.com/office/powerpoint/2010/main" val="705412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Capacity and Allocate Resources</a:t>
            </a:r>
            <a:endParaRPr lang="en-US" dirty="0"/>
          </a:p>
        </p:txBody>
      </p:sp>
      <p:sp>
        <p:nvSpPr>
          <p:cNvPr id="3" name="Content Placeholder 2"/>
          <p:cNvSpPr>
            <a:spLocks noGrp="1"/>
          </p:cNvSpPr>
          <p:nvPr>
            <p:ph idx="1"/>
          </p:nvPr>
        </p:nvSpPr>
        <p:spPr/>
        <p:txBody>
          <a:bodyPr>
            <a:noAutofit/>
          </a:bodyPr>
          <a:lstStyle/>
          <a:p>
            <a:pPr marL="0" indent="0">
              <a:buNone/>
            </a:pPr>
            <a:r>
              <a:rPr lang="en-US" sz="2000" dirty="0" smtClean="0"/>
              <a:t>Answer core questions:</a:t>
            </a:r>
          </a:p>
          <a:p>
            <a:pPr>
              <a:buFont typeface="Arial" panose="020B0604020202020204" pitchFamily="34" charset="0"/>
              <a:buChar char="•"/>
            </a:pPr>
            <a:r>
              <a:rPr lang="en-US" sz="2000" dirty="0" smtClean="0"/>
              <a:t>Does the school have the resources in place to successfully implement RTI now and in the future?</a:t>
            </a:r>
          </a:p>
          <a:p>
            <a:pPr>
              <a:buFont typeface="Arial" panose="020B0604020202020204" pitchFamily="34" charset="0"/>
              <a:buChar char="•"/>
            </a:pPr>
            <a:r>
              <a:rPr lang="en-US" sz="2000" dirty="0" smtClean="0"/>
              <a:t>What changes are needed to allocate resources more strategically?</a:t>
            </a:r>
          </a:p>
          <a:p>
            <a:pPr>
              <a:buFont typeface="Arial" panose="020B0604020202020204" pitchFamily="34" charset="0"/>
              <a:buChar char="•"/>
            </a:pPr>
            <a:r>
              <a:rPr lang="en-US" sz="2000" dirty="0" smtClean="0"/>
              <a:t>Do the teachers and support staff (e.g. paraprofessionals and coaches) have the skills to use new curricular tools to assess student performance, adjust instruction for students, and make decisions about overall student growth? How will staff members develop their capacity in these areas?</a:t>
            </a:r>
            <a:endParaRPr lang="en-US" sz="2000" dirty="0"/>
          </a:p>
        </p:txBody>
      </p:sp>
    </p:spTree>
    <p:extLst>
      <p:ext uri="{BB962C8B-B14F-4D97-AF65-F5344CB8AC3E}">
        <p14:creationId xmlns:p14="http://schemas.microsoft.com/office/powerpoint/2010/main" val="26398708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Everyone on Board</a:t>
            </a:r>
            <a:endParaRPr lang="en-US" dirty="0"/>
          </a:p>
        </p:txBody>
      </p:sp>
      <p:sp>
        <p:nvSpPr>
          <p:cNvPr id="3" name="Content Placeholder 2"/>
          <p:cNvSpPr>
            <a:spLocks noGrp="1"/>
          </p:cNvSpPr>
          <p:nvPr>
            <p:ph idx="1"/>
          </p:nvPr>
        </p:nvSpPr>
        <p:spPr/>
        <p:txBody>
          <a:bodyPr>
            <a:normAutofit/>
          </a:bodyPr>
          <a:lstStyle/>
          <a:p>
            <a:r>
              <a:rPr lang="en-US" sz="2800" dirty="0" smtClean="0"/>
              <a:t>When buy-in is low, the new program is less likely to be implemented for the long term (</a:t>
            </a:r>
            <a:r>
              <a:rPr lang="en-US" sz="2800" dirty="0" err="1" smtClean="0"/>
              <a:t>Damschroder</a:t>
            </a:r>
            <a:r>
              <a:rPr lang="en-US" sz="2800" dirty="0" smtClean="0"/>
              <a:t> et al., 2009: </a:t>
            </a:r>
            <a:r>
              <a:rPr lang="en-US" sz="2800" dirty="0" err="1" smtClean="0"/>
              <a:t>Fixsen</a:t>
            </a:r>
            <a:r>
              <a:rPr lang="en-US" sz="2800" dirty="0" smtClean="0"/>
              <a:t>, </a:t>
            </a:r>
            <a:r>
              <a:rPr lang="en-US" sz="2800" dirty="0" err="1" smtClean="0"/>
              <a:t>Naoom</a:t>
            </a:r>
            <a:r>
              <a:rPr lang="en-US" sz="2800" dirty="0" smtClean="0"/>
              <a:t>, </a:t>
            </a:r>
            <a:r>
              <a:rPr lang="en-US" sz="2800" dirty="0" err="1" smtClean="0"/>
              <a:t>Blase</a:t>
            </a:r>
            <a:r>
              <a:rPr lang="en-US" sz="2800" dirty="0" smtClean="0"/>
              <a:t>, Freidman, &amp; Wallace, 2005).</a:t>
            </a:r>
          </a:p>
        </p:txBody>
      </p:sp>
    </p:spTree>
    <p:extLst>
      <p:ext uri="{BB962C8B-B14F-4D97-AF65-F5344CB8AC3E}">
        <p14:creationId xmlns:p14="http://schemas.microsoft.com/office/powerpoint/2010/main" val="2919651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Addressing Teacher Resistance to RTI</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Teachers may be resistant to implementing RTI in their classrooms for several reasons including:</a:t>
            </a:r>
          </a:p>
          <a:p>
            <a:pPr>
              <a:buFont typeface="Arial" panose="020B0604020202020204" pitchFamily="34" charset="0"/>
              <a:buChar char="•"/>
            </a:pPr>
            <a:r>
              <a:rPr lang="en-US" dirty="0" smtClean="0"/>
              <a:t>May be concerned that they will lose control of classroom behaviors if they attempt new intervention strategies (Gerber, 2003; </a:t>
            </a:r>
            <a:r>
              <a:rPr lang="en-US" dirty="0" err="1" smtClean="0"/>
              <a:t>Kamil</a:t>
            </a:r>
            <a:r>
              <a:rPr lang="en-US" dirty="0" smtClean="0"/>
              <a:t> et al., 2008)</a:t>
            </a:r>
          </a:p>
          <a:p>
            <a:pPr>
              <a:buFont typeface="Arial" panose="020B0604020202020204" pitchFamily="34" charset="0"/>
              <a:buChar char="•"/>
            </a:pPr>
            <a:r>
              <a:rPr lang="en-US" dirty="0" smtClean="0"/>
              <a:t>Reluctant to provide RTI intervention support to apparently unmotivated students (Walker, 2004).</a:t>
            </a:r>
          </a:p>
          <a:p>
            <a:pPr>
              <a:buFont typeface="Arial" panose="020B0604020202020204" pitchFamily="34" charset="0"/>
              <a:buChar char="•"/>
            </a:pPr>
            <a:r>
              <a:rPr lang="en-US" dirty="0" smtClean="0"/>
              <a:t>General education teachers are less likely to support individualized student interventions and more likely favor group-based instructional and behavioral management strategies. Additionally, teachers vary in their ability to instruct and manage behaviors effectively (Gerber, 2003; </a:t>
            </a:r>
            <a:r>
              <a:rPr lang="en-US" dirty="0" err="1" smtClean="0"/>
              <a:t>Kamil</a:t>
            </a:r>
            <a:r>
              <a:rPr lang="en-US" dirty="0" smtClean="0"/>
              <a:t> et al., 2008)</a:t>
            </a:r>
          </a:p>
          <a:p>
            <a:endParaRPr lang="en-US" dirty="0"/>
          </a:p>
        </p:txBody>
      </p:sp>
    </p:spTree>
    <p:extLst>
      <p:ext uri="{BB962C8B-B14F-4D97-AF65-F5344CB8AC3E}">
        <p14:creationId xmlns:p14="http://schemas.microsoft.com/office/powerpoint/2010/main" val="2833759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Essentials of Response to Intervention (RTI)</a:t>
            </a:r>
            <a:endParaRPr lang="en-US" dirty="0"/>
          </a:p>
        </p:txBody>
      </p:sp>
    </p:spTree>
    <p:extLst>
      <p:ext uri="{BB962C8B-B14F-4D97-AF65-F5344CB8AC3E}">
        <p14:creationId xmlns:p14="http://schemas.microsoft.com/office/powerpoint/2010/main" val="2825572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Addressing Teacher Resistance to RTI</a:t>
            </a:r>
            <a:endParaRPr lang="en-US" dirty="0"/>
          </a:p>
        </p:txBody>
      </p:sp>
      <p:sp>
        <p:nvSpPr>
          <p:cNvPr id="3" name="Content Placeholder 2"/>
          <p:cNvSpPr>
            <a:spLocks noGrp="1"/>
          </p:cNvSpPr>
          <p:nvPr>
            <p:ph idx="1"/>
          </p:nvPr>
        </p:nvSpPr>
        <p:spPr/>
        <p:txBody>
          <a:bodyPr/>
          <a:lstStyle/>
          <a:p>
            <a:r>
              <a:rPr lang="en-US" dirty="0" smtClean="0"/>
              <a:t>Review Engaging the Reluctant Teacher and select the top 3 reasons that MOST apply to your school. Number those selected items in order of importance. Then for each of the explanations you select, generate ideas to overcome teacher reluctance.</a:t>
            </a:r>
          </a:p>
          <a:p>
            <a:pPr marL="0" indent="0">
              <a:buNone/>
            </a:pPr>
            <a:endParaRPr lang="en-US" dirty="0" smtClean="0"/>
          </a:p>
          <a:p>
            <a:r>
              <a:rPr lang="en-US" dirty="0" smtClean="0"/>
              <a:t>Share with a colleague or in small groups.</a:t>
            </a:r>
          </a:p>
          <a:p>
            <a:endParaRPr lang="en-US" dirty="0"/>
          </a:p>
          <a:p>
            <a:r>
              <a:rPr lang="en-US" dirty="0" smtClean="0"/>
              <a:t>What are the top three reasons that teachers are reluctant to use RTI in our schools? How can we can we overcome teacher reluctance?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282968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an RTI Team</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t>RTI Implementation can be easier, faster, and more effective when a team guides all RTI-related efforts (</a:t>
            </a:r>
            <a:r>
              <a:rPr lang="en-US" sz="1600" dirty="0" err="1" smtClean="0"/>
              <a:t>Fixsen</a:t>
            </a:r>
            <a:r>
              <a:rPr lang="en-US" sz="1600" dirty="0" smtClean="0"/>
              <a:t>, </a:t>
            </a:r>
            <a:r>
              <a:rPr lang="en-US" sz="1600" dirty="0" err="1" smtClean="0"/>
              <a:t>Blase</a:t>
            </a:r>
            <a:r>
              <a:rPr lang="en-US" sz="1600" dirty="0" smtClean="0"/>
              <a:t>, Timbers &amp; Wolf, 2001; Shepherd, 2006).</a:t>
            </a:r>
          </a:p>
          <a:p>
            <a:pPr marL="0" indent="0">
              <a:buNone/>
            </a:pPr>
            <a:r>
              <a:rPr lang="en-US" sz="1600" dirty="0" smtClean="0"/>
              <a:t>RTI team should broadly reflect all of the staff roles (Pierce &amp; Arden, 2017) and should include the principal and other administrators with decision-making authority, as well as:</a:t>
            </a:r>
          </a:p>
          <a:p>
            <a:pPr>
              <a:buFont typeface="Wingdings" panose="05000000000000000000" pitchFamily="2" charset="2"/>
              <a:buChar char="§"/>
            </a:pPr>
            <a:r>
              <a:rPr lang="en-US" sz="1600" dirty="0" smtClean="0"/>
              <a:t>Major curriculum staff---math, language arts, science, social studies teachers;</a:t>
            </a:r>
          </a:p>
          <a:p>
            <a:pPr>
              <a:buFont typeface="Wingdings" panose="05000000000000000000" pitchFamily="2" charset="2"/>
              <a:buChar char="§"/>
            </a:pPr>
            <a:r>
              <a:rPr lang="en-US" sz="1600" dirty="0" smtClean="0"/>
              <a:t>Staff with intervention expertise, such as school psychologists, speech and language therapists, and coaches.</a:t>
            </a:r>
          </a:p>
          <a:p>
            <a:pPr>
              <a:buFont typeface="Wingdings" panose="05000000000000000000" pitchFamily="2" charset="2"/>
              <a:buChar char="§"/>
            </a:pPr>
            <a:r>
              <a:rPr lang="en-US" sz="1600" dirty="0" smtClean="0"/>
              <a:t>General education and special education teachers who work with students across all grade levels; and</a:t>
            </a:r>
          </a:p>
          <a:p>
            <a:pPr>
              <a:buFont typeface="Wingdings" panose="05000000000000000000" pitchFamily="2" charset="2"/>
              <a:buChar char="§"/>
            </a:pPr>
            <a:r>
              <a:rPr lang="en-US" sz="1600" dirty="0" smtClean="0"/>
              <a:t>Support staff (e.g. paraprofessionals)</a:t>
            </a:r>
          </a:p>
          <a:p>
            <a:pPr>
              <a:buFont typeface="Wingdings" panose="05000000000000000000" pitchFamily="2" charset="2"/>
              <a:buChar char="§"/>
            </a:pPr>
            <a:endParaRPr lang="en-US" sz="1600" dirty="0"/>
          </a:p>
        </p:txBody>
      </p:sp>
    </p:spTree>
    <p:extLst>
      <p:ext uri="{BB962C8B-B14F-4D97-AF65-F5344CB8AC3E}">
        <p14:creationId xmlns:p14="http://schemas.microsoft.com/office/powerpoint/2010/main" val="197167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an RTI Team</a:t>
            </a:r>
            <a:endParaRPr lang="en-US" dirty="0"/>
          </a:p>
        </p:txBody>
      </p:sp>
      <p:sp>
        <p:nvSpPr>
          <p:cNvPr id="3" name="Content Placeholder 2"/>
          <p:cNvSpPr>
            <a:spLocks noGrp="1"/>
          </p:cNvSpPr>
          <p:nvPr>
            <p:ph idx="1"/>
          </p:nvPr>
        </p:nvSpPr>
        <p:spPr/>
        <p:txBody>
          <a:bodyPr/>
          <a:lstStyle/>
          <a:p>
            <a:pPr marL="0" indent="0">
              <a:buNone/>
            </a:pPr>
            <a:r>
              <a:rPr lang="en-US" dirty="0" smtClean="0"/>
              <a:t>Team members are responsible for:</a:t>
            </a:r>
          </a:p>
          <a:p>
            <a:pPr>
              <a:buFont typeface="Arial" panose="020B0604020202020204" pitchFamily="34" charset="0"/>
              <a:buChar char="•"/>
            </a:pPr>
            <a:r>
              <a:rPr lang="en-US" dirty="0" smtClean="0"/>
              <a:t>Spelling out school’s vision for RTI as a specific and measurable goal for improved student learning.</a:t>
            </a:r>
          </a:p>
          <a:p>
            <a:pPr>
              <a:buFont typeface="Arial" panose="020B0604020202020204" pitchFamily="34" charset="0"/>
              <a:buChar char="•"/>
            </a:pPr>
            <a:r>
              <a:rPr lang="en-US" dirty="0" smtClean="0"/>
              <a:t>Ensuring that there is a school-wide system for storing and analyzing student data;</a:t>
            </a:r>
          </a:p>
          <a:p>
            <a:pPr>
              <a:buFont typeface="Arial" panose="020B0604020202020204" pitchFamily="34" charset="0"/>
              <a:buChar char="•"/>
            </a:pPr>
            <a:r>
              <a:rPr lang="en-US" dirty="0" smtClean="0"/>
              <a:t>Developing ways for teachers to review the data in a timely fashion; and</a:t>
            </a:r>
          </a:p>
          <a:p>
            <a:pPr>
              <a:buFont typeface="Arial" panose="020B0604020202020204" pitchFamily="34" charset="0"/>
              <a:buChar char="•"/>
            </a:pPr>
            <a:r>
              <a:rPr lang="en-US" dirty="0" smtClean="0"/>
              <a:t>Developing a communication plan to spell out how parents, school staff, district staff, and others will share successes, challenges and potential solutions related to RTI.</a:t>
            </a:r>
            <a:endParaRPr lang="en-US" dirty="0"/>
          </a:p>
        </p:txBody>
      </p:sp>
    </p:spTree>
    <p:extLst>
      <p:ext uri="{BB962C8B-B14F-4D97-AF65-F5344CB8AC3E}">
        <p14:creationId xmlns:p14="http://schemas.microsoft.com/office/powerpoint/2010/main" val="35610681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an RTI Team Meeting Look Like?</a:t>
            </a:r>
            <a:endParaRPr lang="en-US" dirty="0"/>
          </a:p>
        </p:txBody>
      </p:sp>
      <p:sp>
        <p:nvSpPr>
          <p:cNvPr id="3" name="Content Placeholder 2"/>
          <p:cNvSpPr>
            <a:spLocks noGrp="1"/>
          </p:cNvSpPr>
          <p:nvPr>
            <p:ph idx="1"/>
          </p:nvPr>
        </p:nvSpPr>
        <p:spPr/>
        <p:txBody>
          <a:bodyPr/>
          <a:lstStyle/>
          <a:p>
            <a:pPr marL="0" indent="0">
              <a:buNone/>
            </a:pPr>
            <a:r>
              <a:rPr lang="en-US" dirty="0" smtClean="0"/>
              <a:t>Review the following documents:</a:t>
            </a:r>
          </a:p>
          <a:p>
            <a:pPr>
              <a:buFont typeface="Arial" panose="020B0604020202020204" pitchFamily="34" charset="0"/>
              <a:buChar char="•"/>
            </a:pPr>
            <a:r>
              <a:rPr lang="en-US" b="1" dirty="0" smtClean="0"/>
              <a:t>Exhibit 3-B: RTI Introductory Script</a:t>
            </a:r>
            <a:endParaRPr lang="en-US" dirty="0"/>
          </a:p>
          <a:p>
            <a:pPr>
              <a:buFont typeface="Arial" panose="020B0604020202020204" pitchFamily="34" charset="0"/>
              <a:buChar char="•"/>
            </a:pPr>
            <a:r>
              <a:rPr lang="en-US" b="1" dirty="0" smtClean="0"/>
              <a:t>Exhibit 3-C: RTI Problem-Solving Team Roles and Responsibilities</a:t>
            </a:r>
          </a:p>
          <a:p>
            <a:pPr>
              <a:buFont typeface="Arial" panose="020B0604020202020204" pitchFamily="34" charset="0"/>
              <a:buChar char="•"/>
            </a:pPr>
            <a:r>
              <a:rPr lang="en-US" b="1" dirty="0" smtClean="0"/>
              <a:t>Exhibit 3-D RTI Team: Initial Meeting Companion Guide</a:t>
            </a:r>
          </a:p>
          <a:p>
            <a:pPr>
              <a:buFont typeface="Arial" panose="020B0604020202020204" pitchFamily="34" charset="0"/>
              <a:buChar char="•"/>
            </a:pPr>
            <a:r>
              <a:rPr lang="en-US" b="1" dirty="0" smtClean="0"/>
              <a:t>Exhibit 3-D Form 1: Common Methods for Monitoring Student Progress Toward Behavioral and Academic Goals</a:t>
            </a:r>
          </a:p>
          <a:p>
            <a:pPr>
              <a:buFont typeface="Arial" panose="020B0604020202020204" pitchFamily="34" charset="0"/>
              <a:buChar char="•"/>
            </a:pPr>
            <a:r>
              <a:rPr lang="en-US" b="1" dirty="0" smtClean="0"/>
              <a:t>Exhibit 3-E: RTI Team: Initial Meeting Minutes Form: Secondary Grades</a:t>
            </a:r>
            <a:endParaRPr lang="en-US" b="1" dirty="0"/>
          </a:p>
        </p:txBody>
      </p:sp>
    </p:spTree>
    <p:extLst>
      <p:ext uri="{BB962C8B-B14F-4D97-AF65-F5344CB8AC3E}">
        <p14:creationId xmlns:p14="http://schemas.microsoft.com/office/powerpoint/2010/main" val="3404475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an RTI Meeting Look Like?</a:t>
            </a:r>
            <a:endParaRPr lang="en-US" dirty="0"/>
          </a:p>
        </p:txBody>
      </p:sp>
      <p:sp>
        <p:nvSpPr>
          <p:cNvPr id="3" name="Content Placeholder 2"/>
          <p:cNvSpPr>
            <a:spLocks noGrp="1"/>
          </p:cNvSpPr>
          <p:nvPr>
            <p:ph idx="1"/>
          </p:nvPr>
        </p:nvSpPr>
        <p:spPr/>
        <p:txBody>
          <a:bodyPr/>
          <a:lstStyle/>
          <a:p>
            <a:pPr marL="0" indent="0">
              <a:buNone/>
            </a:pPr>
            <a:r>
              <a:rPr lang="en-US" dirty="0" smtClean="0"/>
              <a:t>Review the following documents in </a:t>
            </a:r>
            <a:r>
              <a:rPr lang="en-US" u="sng" dirty="0" smtClean="0"/>
              <a:t>RTI: Data-Based Decision Making: Case Study Unit</a:t>
            </a:r>
          </a:p>
          <a:p>
            <a:pPr>
              <a:buFont typeface="Arial" panose="020B0604020202020204" pitchFamily="34" charset="0"/>
              <a:buChar char="•"/>
            </a:pPr>
            <a:r>
              <a:rPr lang="en-US" dirty="0" smtClean="0"/>
              <a:t>RTI: Data-Based Decision Making Data-Based Decision Making Overview</a:t>
            </a:r>
          </a:p>
          <a:p>
            <a:pPr>
              <a:buFont typeface="Arial" panose="020B0604020202020204" pitchFamily="34" charset="0"/>
              <a:buChar char="•"/>
            </a:pPr>
            <a:r>
              <a:rPr lang="en-US" dirty="0" smtClean="0"/>
              <a:t>RTI: Data-Based Decision Making Determining Performance Level</a:t>
            </a:r>
          </a:p>
          <a:p>
            <a:pPr>
              <a:buFont typeface="Arial" panose="020B0604020202020204" pitchFamily="34" charset="0"/>
              <a:buChar char="•"/>
            </a:pPr>
            <a:r>
              <a:rPr lang="en-US" dirty="0" smtClean="0"/>
              <a:t>RTI: Data-Based Decision Making Determining Rate of Growth</a:t>
            </a:r>
          </a:p>
          <a:p>
            <a:pPr>
              <a:buFont typeface="Arial" panose="020B0604020202020204" pitchFamily="34" charset="0"/>
              <a:buChar char="•"/>
            </a:pPr>
            <a:r>
              <a:rPr lang="en-US" dirty="0" smtClean="0"/>
              <a:t>RTI: Data-Based Decision Making Using the Dual-Discrepancy Approach</a:t>
            </a:r>
          </a:p>
          <a:p>
            <a:pPr>
              <a:buFont typeface="Arial" panose="020B0604020202020204" pitchFamily="34" charset="0"/>
              <a:buChar char="•"/>
            </a:pPr>
            <a:endParaRPr lang="en-US" dirty="0" smtClean="0"/>
          </a:p>
          <a:p>
            <a:endParaRPr lang="en-US" dirty="0" smtClean="0"/>
          </a:p>
        </p:txBody>
      </p:sp>
    </p:spTree>
    <p:extLst>
      <p:ext uri="{BB962C8B-B14F-4D97-AF65-F5344CB8AC3E}">
        <p14:creationId xmlns:p14="http://schemas.microsoft.com/office/powerpoint/2010/main" val="3340779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an RTI Meeting Look Like?</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Review the following case study:  Hannah</a:t>
            </a:r>
            <a:endParaRPr lang="en-US" dirty="0"/>
          </a:p>
          <a:p>
            <a:pPr marL="0" indent="0">
              <a:buNone/>
            </a:pPr>
            <a:r>
              <a:rPr lang="en-US" dirty="0" smtClean="0"/>
              <a:t>Complete the following:</a:t>
            </a:r>
          </a:p>
          <a:p>
            <a:pPr>
              <a:buFont typeface="Arial" panose="020B0604020202020204" pitchFamily="34" charset="0"/>
              <a:buChar char="•"/>
            </a:pPr>
            <a:r>
              <a:rPr lang="en-US" dirty="0" smtClean="0"/>
              <a:t>Review the Case Study Set Introduction and each of the STAR sheets on the possible activities listed above.</a:t>
            </a:r>
          </a:p>
          <a:p>
            <a:pPr>
              <a:buFont typeface="Arial" panose="020B0604020202020204" pitchFamily="34" charset="0"/>
              <a:buChar char="•"/>
            </a:pPr>
            <a:r>
              <a:rPr lang="en-US" dirty="0" smtClean="0"/>
              <a:t>Using the seven weeks of progress monitoring data outlined in the case, calculate Hannah’s slope.</a:t>
            </a:r>
          </a:p>
          <a:p>
            <a:pPr>
              <a:buFont typeface="Arial" panose="020B0604020202020204" pitchFamily="34" charset="0"/>
              <a:buChar char="•"/>
            </a:pPr>
            <a:r>
              <a:rPr lang="en-US" dirty="0" smtClean="0"/>
              <a:t>Determine whether Hannah is responding adequately to Tier I instruction. Elaborate.</a:t>
            </a:r>
          </a:p>
          <a:p>
            <a:pPr>
              <a:buFont typeface="Arial" panose="020B0604020202020204" pitchFamily="34" charset="0"/>
              <a:buChar char="•"/>
            </a:pPr>
            <a:r>
              <a:rPr lang="en-US" dirty="0" smtClean="0"/>
              <a:t>Based on your evaluation, what tier of instruction would you recommend for Hannah?</a:t>
            </a:r>
          </a:p>
        </p:txBody>
      </p:sp>
    </p:spTree>
    <p:extLst>
      <p:ext uri="{BB962C8B-B14F-4D97-AF65-F5344CB8AC3E}">
        <p14:creationId xmlns:p14="http://schemas.microsoft.com/office/powerpoint/2010/main" val="1245467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an RTI Meeting Look Like?</a:t>
            </a:r>
            <a:endParaRPr lang="en-US" dirty="0"/>
          </a:p>
        </p:txBody>
      </p:sp>
      <p:sp>
        <p:nvSpPr>
          <p:cNvPr id="3" name="Content Placeholder 2"/>
          <p:cNvSpPr>
            <a:spLocks noGrp="1"/>
          </p:cNvSpPr>
          <p:nvPr>
            <p:ph idx="1"/>
          </p:nvPr>
        </p:nvSpPr>
        <p:spPr/>
        <p:txBody>
          <a:bodyPr/>
          <a:lstStyle/>
          <a:p>
            <a:pPr marL="0" indent="0">
              <a:buNone/>
            </a:pPr>
            <a:r>
              <a:rPr lang="en-US" dirty="0" smtClean="0"/>
              <a:t>Mock RTI Meeting Roles:</a:t>
            </a:r>
          </a:p>
          <a:p>
            <a:pPr>
              <a:buFont typeface="Arial" panose="020B0604020202020204" pitchFamily="34" charset="0"/>
              <a:buChar char="•"/>
            </a:pPr>
            <a:r>
              <a:rPr lang="en-US" dirty="0" smtClean="0"/>
              <a:t>Facilitator</a:t>
            </a:r>
          </a:p>
          <a:p>
            <a:pPr>
              <a:buFont typeface="Arial" panose="020B0604020202020204" pitchFamily="34" charset="0"/>
              <a:buChar char="•"/>
            </a:pPr>
            <a:r>
              <a:rPr lang="en-US" dirty="0" smtClean="0"/>
              <a:t>Recorder</a:t>
            </a:r>
          </a:p>
          <a:p>
            <a:pPr>
              <a:buFont typeface="Arial" panose="020B0604020202020204" pitchFamily="34" charset="0"/>
              <a:buChar char="•"/>
            </a:pPr>
            <a:r>
              <a:rPr lang="en-US" dirty="0" smtClean="0"/>
              <a:t>Time-Keeper</a:t>
            </a:r>
          </a:p>
          <a:p>
            <a:pPr>
              <a:buFont typeface="Arial" panose="020B0604020202020204" pitchFamily="34" charset="0"/>
              <a:buChar char="•"/>
            </a:pPr>
            <a:r>
              <a:rPr lang="en-US" dirty="0" smtClean="0"/>
              <a:t>Case Manager</a:t>
            </a:r>
          </a:p>
          <a:p>
            <a:pPr>
              <a:buFont typeface="Arial" panose="020B0604020202020204" pitchFamily="34" charset="0"/>
              <a:buChar char="•"/>
            </a:pPr>
            <a:r>
              <a:rPr lang="en-US" dirty="0" smtClean="0"/>
              <a:t>Coordinator</a:t>
            </a:r>
          </a:p>
          <a:p>
            <a:pPr marL="0" indent="0">
              <a:buNone/>
            </a:pPr>
            <a:endParaRPr lang="en-US" dirty="0"/>
          </a:p>
        </p:txBody>
      </p:sp>
    </p:spTree>
    <p:extLst>
      <p:ext uri="{BB962C8B-B14F-4D97-AF65-F5344CB8AC3E}">
        <p14:creationId xmlns:p14="http://schemas.microsoft.com/office/powerpoint/2010/main" val="8329783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an RTI Meeting Look Like?</a:t>
            </a:r>
            <a:endParaRPr lang="en-US" dirty="0"/>
          </a:p>
        </p:txBody>
      </p:sp>
      <p:sp>
        <p:nvSpPr>
          <p:cNvPr id="3" name="Content Placeholder 2"/>
          <p:cNvSpPr>
            <a:spLocks noGrp="1"/>
          </p:cNvSpPr>
          <p:nvPr>
            <p:ph idx="1"/>
          </p:nvPr>
        </p:nvSpPr>
        <p:spPr/>
        <p:txBody>
          <a:bodyPr>
            <a:normAutofit/>
          </a:bodyPr>
          <a:lstStyle/>
          <a:p>
            <a:pPr marL="0" indent="0">
              <a:buNone/>
            </a:pPr>
            <a:r>
              <a:rPr lang="en-US" sz="1400" dirty="0" smtClean="0"/>
              <a:t>For Hannah’s case:</a:t>
            </a:r>
          </a:p>
          <a:p>
            <a:pPr>
              <a:buFont typeface="+mj-lt"/>
              <a:buAutoNum type="arabicPeriod"/>
            </a:pPr>
            <a:r>
              <a:rPr lang="en-US" sz="1400" dirty="0" smtClean="0"/>
              <a:t>Assess Teacher’s Concerns</a:t>
            </a:r>
          </a:p>
          <a:p>
            <a:pPr>
              <a:buFont typeface="+mj-lt"/>
              <a:buAutoNum type="arabicPeriod"/>
            </a:pPr>
            <a:r>
              <a:rPr lang="en-US" sz="1400" dirty="0" smtClean="0"/>
              <a:t>Inventory Hannah’s strengths and weaknesses</a:t>
            </a:r>
          </a:p>
          <a:p>
            <a:pPr>
              <a:buFont typeface="+mj-lt"/>
              <a:buAutoNum type="arabicPeriod"/>
            </a:pPr>
            <a:r>
              <a:rPr lang="en-US" sz="1400" dirty="0" smtClean="0"/>
              <a:t>Review Baseline or Background Data</a:t>
            </a:r>
          </a:p>
          <a:p>
            <a:pPr>
              <a:buFont typeface="+mj-lt"/>
              <a:buAutoNum type="arabicPeriod"/>
            </a:pPr>
            <a:r>
              <a:rPr lang="en-US" sz="1400" dirty="0" smtClean="0"/>
              <a:t>Select Target Teacher Concerns</a:t>
            </a:r>
          </a:p>
          <a:p>
            <a:pPr>
              <a:buFont typeface="+mj-lt"/>
              <a:buAutoNum type="arabicPeriod"/>
            </a:pPr>
            <a:r>
              <a:rPr lang="en-US" sz="1400" dirty="0" smtClean="0"/>
              <a:t>Set Academic and/or Behavioral Outcome Goals and Methods for Progress Monitoring</a:t>
            </a:r>
          </a:p>
          <a:p>
            <a:pPr>
              <a:buFont typeface="+mj-lt"/>
              <a:buAutoNum type="arabicPeriod"/>
            </a:pPr>
            <a:r>
              <a:rPr lang="en-US" sz="1400" dirty="0" smtClean="0"/>
              <a:t>Design an Intervention Plan</a:t>
            </a:r>
          </a:p>
          <a:p>
            <a:pPr>
              <a:buFont typeface="+mj-lt"/>
              <a:buAutoNum type="arabicPeriod"/>
            </a:pPr>
            <a:r>
              <a:rPr lang="en-US" sz="1400" dirty="0" smtClean="0"/>
              <a:t>Plan How to Share Meeting Information with the Student’s Parent(s)</a:t>
            </a:r>
          </a:p>
          <a:p>
            <a:pPr>
              <a:buFont typeface="+mj-lt"/>
              <a:buAutoNum type="arabicPeriod"/>
            </a:pPr>
            <a:r>
              <a:rPr lang="en-US" sz="1400" dirty="0" smtClean="0"/>
              <a:t>Review Intervention &amp; Monitoring Plans</a:t>
            </a:r>
          </a:p>
          <a:p>
            <a:pPr>
              <a:buFont typeface="+mj-lt"/>
              <a:buAutoNum type="arabicPeriod"/>
            </a:pPr>
            <a:endParaRPr lang="en-US" sz="1600" dirty="0"/>
          </a:p>
        </p:txBody>
      </p:sp>
    </p:spTree>
    <p:extLst>
      <p:ext uri="{BB962C8B-B14F-4D97-AF65-F5344CB8AC3E}">
        <p14:creationId xmlns:p14="http://schemas.microsoft.com/office/powerpoint/2010/main" val="40880952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8917" y="765850"/>
            <a:ext cx="8761413" cy="706964"/>
          </a:xfrm>
        </p:spPr>
        <p:txBody>
          <a:bodyPr/>
          <a:lstStyle/>
          <a:p>
            <a:r>
              <a:rPr lang="en-US" dirty="0" smtClean="0"/>
              <a:t>Determine which students are at risk through universal screening</a:t>
            </a:r>
            <a:endParaRPr lang="en-US" dirty="0"/>
          </a:p>
        </p:txBody>
      </p:sp>
      <p:sp>
        <p:nvSpPr>
          <p:cNvPr id="3" name="Content Placeholder 2"/>
          <p:cNvSpPr>
            <a:spLocks noGrp="1"/>
          </p:cNvSpPr>
          <p:nvPr>
            <p:ph idx="1"/>
          </p:nvPr>
        </p:nvSpPr>
        <p:spPr/>
        <p:txBody>
          <a:bodyPr>
            <a:normAutofit lnSpcReduction="10000"/>
          </a:bodyPr>
          <a:lstStyle/>
          <a:p>
            <a:r>
              <a:rPr lang="en-US" dirty="0" smtClean="0"/>
              <a:t>Using a valid, reliable screening tool is first step in determining which students are at risk of poor learning outcomes.</a:t>
            </a:r>
          </a:p>
          <a:p>
            <a:r>
              <a:rPr lang="en-US" dirty="0" smtClean="0"/>
              <a:t>Universal screening should be used two to three times a year to “catch” students who may not have been at risk in a previous screening and monitor the risk status of students previously identified as at-risk.</a:t>
            </a:r>
          </a:p>
          <a:p>
            <a:r>
              <a:rPr lang="en-US" dirty="0" smtClean="0"/>
              <a:t>Additionally, regular data collection allows staff to critically gauge the effectiveness of their instruction and interventions.</a:t>
            </a:r>
          </a:p>
          <a:p>
            <a:r>
              <a:rPr lang="en-US" dirty="0" smtClean="0"/>
              <a:t>Can administer a secondary assessment---a progress monitoring, diagnostic, or other more targeted informal assessment—to identify students’ specific areas of need and to verify the universal screening results.</a:t>
            </a:r>
          </a:p>
          <a:p>
            <a:endParaRPr lang="en-US" dirty="0"/>
          </a:p>
        </p:txBody>
      </p:sp>
    </p:spTree>
    <p:extLst>
      <p:ext uri="{BB962C8B-B14F-4D97-AF65-F5344CB8AC3E}">
        <p14:creationId xmlns:p14="http://schemas.microsoft.com/office/powerpoint/2010/main" val="11393930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 Interventions</a:t>
            </a:r>
            <a:endParaRPr lang="en-US" dirty="0"/>
          </a:p>
        </p:txBody>
      </p:sp>
      <p:sp>
        <p:nvSpPr>
          <p:cNvPr id="3" name="Content Placeholder 2"/>
          <p:cNvSpPr>
            <a:spLocks noGrp="1"/>
          </p:cNvSpPr>
          <p:nvPr>
            <p:ph idx="1"/>
          </p:nvPr>
        </p:nvSpPr>
        <p:spPr/>
        <p:txBody>
          <a:bodyPr>
            <a:normAutofit lnSpcReduction="10000"/>
          </a:bodyPr>
          <a:lstStyle/>
          <a:p>
            <a:r>
              <a:rPr lang="en-US" dirty="0" smtClean="0"/>
              <a:t>The core of Tier I (Gen </a:t>
            </a:r>
            <a:r>
              <a:rPr lang="en-US" dirty="0"/>
              <a:t>E</a:t>
            </a:r>
            <a:r>
              <a:rPr lang="en-US" dirty="0" smtClean="0"/>
              <a:t>d classroom) instruction is high-quality instruction differentiated to meet the needs of each student.</a:t>
            </a:r>
          </a:p>
          <a:p>
            <a:r>
              <a:rPr lang="en-US" dirty="0" smtClean="0"/>
              <a:t>When students are not performing on grade level, instruction must be designed to meet the students where they are and propel them toward grade-level expectations.</a:t>
            </a:r>
          </a:p>
          <a:p>
            <a:r>
              <a:rPr lang="en-US" dirty="0" smtClean="0"/>
              <a:t>Tier 2 instruction uses research-based interventions to target specific skill gaps and/or a standard protocol intervention (packaged program such as Read Naturally)</a:t>
            </a:r>
          </a:p>
          <a:p>
            <a:r>
              <a:rPr lang="en-US" dirty="0" smtClean="0"/>
              <a:t>For students who do not make adequate progress with Tier 2 interventions they will need more individualized and intense intervention to address their skill gap on Tier 3.</a:t>
            </a:r>
          </a:p>
        </p:txBody>
      </p:sp>
    </p:spTree>
    <p:extLst>
      <p:ext uri="{BB962C8B-B14F-4D97-AF65-F5344CB8AC3E}">
        <p14:creationId xmlns:p14="http://schemas.microsoft.com/office/powerpoint/2010/main" val="2579348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Response to Intervention (RTI)?</a:t>
            </a:r>
            <a:endParaRPr lang="en-US" dirty="0"/>
          </a:p>
        </p:txBody>
      </p:sp>
      <p:sp>
        <p:nvSpPr>
          <p:cNvPr id="3" name="Content Placeholder 2"/>
          <p:cNvSpPr>
            <a:spLocks noGrp="1"/>
          </p:cNvSpPr>
          <p:nvPr>
            <p:ph idx="1"/>
          </p:nvPr>
        </p:nvSpPr>
        <p:spPr/>
        <p:txBody>
          <a:bodyPr/>
          <a:lstStyle/>
          <a:p>
            <a:r>
              <a:rPr lang="en-US" dirty="0" smtClean="0"/>
              <a:t>Response to Intervention (RTI) integrates assessment and intervention within a multi-level prevention system to maximize student achievement and reduce behavioral problems.</a:t>
            </a:r>
          </a:p>
          <a:p>
            <a:pPr marL="0" indent="0">
              <a:buNone/>
            </a:pPr>
            <a:endParaRPr lang="en-US" dirty="0" smtClean="0"/>
          </a:p>
          <a:p>
            <a:r>
              <a:rPr lang="en-US" dirty="0" smtClean="0"/>
              <a:t>It emphasizes the importance of high-quality, research-based instruction in the classroom to foster student achievement and limit learning difficulties through use of proven teaching methods.</a:t>
            </a:r>
          </a:p>
          <a:p>
            <a:endParaRPr lang="en-US" dirty="0" smtClean="0"/>
          </a:p>
          <a:p>
            <a:r>
              <a:rPr lang="en-US" dirty="0" smtClean="0"/>
              <a:t>It is preventative and provides immediate support to students who are at risk for poor learning outcomes</a:t>
            </a:r>
            <a:endParaRPr lang="en-US" dirty="0"/>
          </a:p>
        </p:txBody>
      </p:sp>
    </p:spTree>
    <p:extLst>
      <p:ext uri="{BB962C8B-B14F-4D97-AF65-F5344CB8AC3E}">
        <p14:creationId xmlns:p14="http://schemas.microsoft.com/office/powerpoint/2010/main" val="20729166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Research-Based Interventions for RTI</a:t>
            </a:r>
            <a:endParaRPr lang="en-US" dirty="0"/>
          </a:p>
        </p:txBody>
      </p:sp>
      <p:sp>
        <p:nvSpPr>
          <p:cNvPr id="3" name="Content Placeholder 2"/>
          <p:cNvSpPr>
            <a:spLocks noGrp="1"/>
          </p:cNvSpPr>
          <p:nvPr>
            <p:ph idx="1"/>
          </p:nvPr>
        </p:nvSpPr>
        <p:spPr/>
        <p:txBody>
          <a:bodyPr/>
          <a:lstStyle/>
          <a:p>
            <a:r>
              <a:rPr lang="en-US" dirty="0" smtClean="0">
                <a:hlinkClick r:id="rId2"/>
              </a:rPr>
              <a:t>http://www.rti4success.org/sites/default/files/interventions_in_rti_model_qanda.pdf</a:t>
            </a:r>
            <a:endParaRPr lang="en-US" dirty="0" smtClean="0"/>
          </a:p>
          <a:p>
            <a:endParaRPr lang="en-US" dirty="0" smtClean="0"/>
          </a:p>
          <a:p>
            <a:r>
              <a:rPr lang="en-US" dirty="0" smtClean="0">
                <a:hlinkClick r:id="rId3"/>
              </a:rPr>
              <a:t>http://www.interventioncentral.org/response-to-intervention</a:t>
            </a:r>
            <a:endParaRPr lang="en-US" dirty="0" smtClean="0"/>
          </a:p>
          <a:p>
            <a:endParaRPr lang="en-US" dirty="0"/>
          </a:p>
          <a:p>
            <a:r>
              <a:rPr lang="en-US" dirty="0" smtClean="0">
                <a:hlinkClick r:id="rId4"/>
              </a:rPr>
              <a:t>http://www.intensiveintervention.org</a:t>
            </a:r>
            <a:endParaRPr lang="en-US" dirty="0" smtClean="0"/>
          </a:p>
          <a:p>
            <a:pPr marL="0" indent="0">
              <a:buNone/>
            </a:pPr>
            <a:endParaRPr lang="en-US" dirty="0"/>
          </a:p>
          <a:p>
            <a:r>
              <a:rPr lang="en-US" dirty="0" smtClean="0">
                <a:hlinkClick r:id="rId5"/>
              </a:rPr>
              <a:t>https://www.specialeducationguide.com/pre-k-12/response-to-intervention/effective-rti-strategies-for-teachers/</a:t>
            </a:r>
            <a:endParaRPr lang="en-US" dirty="0" smtClean="0"/>
          </a:p>
          <a:p>
            <a:endParaRPr lang="en-US" dirty="0"/>
          </a:p>
          <a:p>
            <a:endParaRPr lang="en-US" dirty="0"/>
          </a:p>
        </p:txBody>
      </p:sp>
    </p:spTree>
    <p:extLst>
      <p:ext uri="{BB962C8B-B14F-4D97-AF65-F5344CB8AC3E}">
        <p14:creationId xmlns:p14="http://schemas.microsoft.com/office/powerpoint/2010/main" val="30214196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Monitoring</a:t>
            </a:r>
            <a:endParaRPr lang="en-US" dirty="0"/>
          </a:p>
        </p:txBody>
      </p:sp>
      <p:sp>
        <p:nvSpPr>
          <p:cNvPr id="3" name="Content Placeholder 2"/>
          <p:cNvSpPr>
            <a:spLocks noGrp="1"/>
          </p:cNvSpPr>
          <p:nvPr>
            <p:ph idx="1"/>
          </p:nvPr>
        </p:nvSpPr>
        <p:spPr/>
        <p:txBody>
          <a:bodyPr/>
          <a:lstStyle/>
          <a:p>
            <a:r>
              <a:rPr lang="en-US" sz="2000" dirty="0" smtClean="0"/>
              <a:t>Used to assess student progress or performance in those areas in which they were identified by universal screening as being at-risk for failure (e.g., reading, mathematics, social behavior).</a:t>
            </a:r>
          </a:p>
          <a:p>
            <a:endParaRPr lang="en-US" sz="2000" dirty="0" smtClean="0"/>
          </a:p>
          <a:p>
            <a:r>
              <a:rPr lang="en-US" sz="2000" dirty="0" smtClean="0"/>
              <a:t>Method by which teachers or other school personnel determine if students are benefitting appropriately from the typical instructional program, identify students who are not making adequate progress and help guide the construction of effective intervention programs for students who are not  profiting from typical instruction (Fuchs &amp; Fuchs, 2006).</a:t>
            </a:r>
          </a:p>
          <a:p>
            <a:endParaRPr lang="en-US" dirty="0"/>
          </a:p>
        </p:txBody>
      </p:sp>
    </p:spTree>
    <p:extLst>
      <p:ext uri="{BB962C8B-B14F-4D97-AF65-F5344CB8AC3E}">
        <p14:creationId xmlns:p14="http://schemas.microsoft.com/office/powerpoint/2010/main" val="28466675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Monitoring</a:t>
            </a:r>
            <a:endParaRPr lang="en-US" dirty="0"/>
          </a:p>
        </p:txBody>
      </p:sp>
      <p:sp>
        <p:nvSpPr>
          <p:cNvPr id="3" name="Content Placeholder 2"/>
          <p:cNvSpPr>
            <a:spLocks noGrp="1"/>
          </p:cNvSpPr>
          <p:nvPr>
            <p:ph idx="1"/>
          </p:nvPr>
        </p:nvSpPr>
        <p:spPr/>
        <p:txBody>
          <a:bodyPr>
            <a:normAutofit/>
          </a:bodyPr>
          <a:lstStyle/>
          <a:p>
            <a:r>
              <a:rPr lang="en-US" sz="1600" dirty="0" smtClean="0"/>
              <a:t>According to the National Center on Student Progress Monitoring, progress monitoring has the following benefits when it is implemented correctly:</a:t>
            </a:r>
          </a:p>
          <a:p>
            <a:pPr>
              <a:buFont typeface="+mj-lt"/>
              <a:buAutoNum type="arabicPeriod"/>
            </a:pPr>
            <a:r>
              <a:rPr lang="en-US" sz="1600" dirty="0" smtClean="0"/>
              <a:t>Students learn more quickly because they are receiving more appropriate instruction;</a:t>
            </a:r>
          </a:p>
          <a:p>
            <a:pPr>
              <a:buFont typeface="+mj-lt"/>
              <a:buAutoNum type="arabicPeriod"/>
            </a:pPr>
            <a:r>
              <a:rPr lang="en-US" sz="1600" dirty="0" smtClean="0"/>
              <a:t>Teachers make more informed instructional decisions;</a:t>
            </a:r>
          </a:p>
          <a:p>
            <a:pPr>
              <a:buFont typeface="+mj-lt"/>
              <a:buAutoNum type="arabicPeriod"/>
            </a:pPr>
            <a:r>
              <a:rPr lang="en-US" sz="1600" dirty="0" smtClean="0"/>
              <a:t>Documentation of student progress is available for accountability purposes.</a:t>
            </a:r>
          </a:p>
          <a:p>
            <a:pPr>
              <a:buFont typeface="+mj-lt"/>
              <a:buAutoNum type="arabicPeriod"/>
            </a:pPr>
            <a:r>
              <a:rPr lang="en-US" sz="1600" dirty="0" smtClean="0"/>
              <a:t>Communication improves between families and professionals about student progress;</a:t>
            </a:r>
          </a:p>
          <a:p>
            <a:pPr>
              <a:buFont typeface="+mj-lt"/>
              <a:buAutoNum type="arabicPeriod"/>
            </a:pPr>
            <a:r>
              <a:rPr lang="en-US" sz="1600" dirty="0" smtClean="0"/>
              <a:t>Teachers have higher expectations for their students; and</a:t>
            </a:r>
          </a:p>
          <a:p>
            <a:pPr>
              <a:buFont typeface="+mj-lt"/>
              <a:buAutoNum type="arabicPeriod"/>
            </a:pPr>
            <a:r>
              <a:rPr lang="en-US" sz="1600" dirty="0" smtClean="0"/>
              <a:t>There is a decrease in special education referrals.</a:t>
            </a:r>
          </a:p>
        </p:txBody>
      </p:sp>
    </p:spTree>
    <p:extLst>
      <p:ext uri="{BB962C8B-B14F-4D97-AF65-F5344CB8AC3E}">
        <p14:creationId xmlns:p14="http://schemas.microsoft.com/office/powerpoint/2010/main" val="42759446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Monitoring</a:t>
            </a:r>
            <a:endParaRPr lang="en-US" dirty="0"/>
          </a:p>
        </p:txBody>
      </p:sp>
      <p:sp>
        <p:nvSpPr>
          <p:cNvPr id="3" name="Content Placeholder 2"/>
          <p:cNvSpPr>
            <a:spLocks noGrp="1"/>
          </p:cNvSpPr>
          <p:nvPr>
            <p:ph idx="1"/>
          </p:nvPr>
        </p:nvSpPr>
        <p:spPr/>
        <p:txBody>
          <a:bodyPr/>
          <a:lstStyle/>
          <a:p>
            <a:pPr marL="0" indent="0">
              <a:buNone/>
            </a:pPr>
            <a:r>
              <a:rPr lang="en-US" sz="2000" dirty="0" smtClean="0"/>
              <a:t>To be effective progress monitoring must be:</a:t>
            </a:r>
          </a:p>
          <a:p>
            <a:pPr>
              <a:buFont typeface="Arial" panose="020B0604020202020204" pitchFamily="34" charset="0"/>
              <a:buChar char="•"/>
            </a:pPr>
            <a:r>
              <a:rPr lang="en-US" sz="2000" dirty="0" smtClean="0"/>
              <a:t> Available in alternate forms, comparable in difficulty and conceptualization, and representative of the performance desired at the end of the year (Fuchs, Compton, Fuchs et al., 2008).</a:t>
            </a:r>
          </a:p>
          <a:p>
            <a:pPr>
              <a:buFont typeface="Arial" panose="020B0604020202020204" pitchFamily="34" charset="0"/>
              <a:buChar char="•"/>
            </a:pPr>
            <a:endParaRPr lang="en-US" sz="2000" dirty="0" smtClean="0"/>
          </a:p>
          <a:p>
            <a:pPr>
              <a:buFont typeface="Arial" panose="020B0604020202020204" pitchFamily="34" charset="0"/>
              <a:buChar char="•"/>
            </a:pPr>
            <a:r>
              <a:rPr lang="en-US" sz="2000" dirty="0" smtClean="0"/>
              <a:t>Short and Easily administered by a classroom teacher, special education teacher, or school psychologist (Fuchs &amp; </a:t>
            </a:r>
            <a:r>
              <a:rPr lang="en-US" sz="2000" dirty="0" err="1" smtClean="0"/>
              <a:t>Stecker</a:t>
            </a:r>
            <a:r>
              <a:rPr lang="en-US" sz="2000" dirty="0" smtClean="0"/>
              <a:t>, 2003).</a:t>
            </a:r>
          </a:p>
          <a:p>
            <a:pPr marL="0" indent="0">
              <a:buNone/>
            </a:pPr>
            <a:endParaRPr lang="en-US" dirty="0"/>
          </a:p>
        </p:txBody>
      </p:sp>
    </p:spTree>
    <p:extLst>
      <p:ext uri="{BB962C8B-B14F-4D97-AF65-F5344CB8AC3E}">
        <p14:creationId xmlns:p14="http://schemas.microsoft.com/office/powerpoint/2010/main" val="18945835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Coaching for Teachers</a:t>
            </a:r>
            <a:endParaRPr lang="en-US" dirty="0"/>
          </a:p>
        </p:txBody>
      </p:sp>
      <p:sp>
        <p:nvSpPr>
          <p:cNvPr id="3" name="Content Placeholder 2"/>
          <p:cNvSpPr>
            <a:spLocks noGrp="1"/>
          </p:cNvSpPr>
          <p:nvPr>
            <p:ph idx="1"/>
          </p:nvPr>
        </p:nvSpPr>
        <p:spPr/>
        <p:txBody>
          <a:bodyPr/>
          <a:lstStyle/>
          <a:p>
            <a:pPr marL="0" indent="0">
              <a:buNone/>
            </a:pPr>
            <a:r>
              <a:rPr lang="en-US" dirty="0" smtClean="0"/>
              <a:t>Coaching has been shown to lead to improved teacher outcomes.</a:t>
            </a:r>
          </a:p>
          <a:p>
            <a:pPr marL="0" indent="0">
              <a:buNone/>
            </a:pPr>
            <a:r>
              <a:rPr lang="en-US" dirty="0" smtClean="0"/>
              <a:t>Consists of:</a:t>
            </a:r>
          </a:p>
          <a:p>
            <a:pPr>
              <a:buFont typeface="Arial" panose="020B0604020202020204" pitchFamily="34" charset="0"/>
              <a:buChar char="•"/>
            </a:pPr>
            <a:r>
              <a:rPr lang="en-US" dirty="0" smtClean="0"/>
              <a:t>Observations of teachers and other staff as they attempt to implement RTI practices</a:t>
            </a:r>
          </a:p>
          <a:p>
            <a:pPr>
              <a:buFont typeface="Arial" panose="020B0604020202020204" pitchFamily="34" charset="0"/>
              <a:buChar char="•"/>
            </a:pPr>
            <a:r>
              <a:rPr lang="en-US" dirty="0" smtClean="0"/>
              <a:t>Modeling of effective RTI practices, and</a:t>
            </a:r>
          </a:p>
          <a:p>
            <a:pPr>
              <a:buFont typeface="Arial" panose="020B0604020202020204" pitchFamily="34" charset="0"/>
              <a:buChar char="•"/>
            </a:pPr>
            <a:r>
              <a:rPr lang="en-US" dirty="0" smtClean="0"/>
              <a:t>Performance feedback about RTI practices (</a:t>
            </a:r>
            <a:r>
              <a:rPr lang="en-US" dirty="0" err="1" smtClean="0"/>
              <a:t>Kretlow</a:t>
            </a:r>
            <a:r>
              <a:rPr lang="en-US" dirty="0"/>
              <a:t> </a:t>
            </a:r>
            <a:r>
              <a:rPr lang="en-US" dirty="0" smtClean="0"/>
              <a:t>&amp; Bartholomew, 2010; </a:t>
            </a:r>
            <a:r>
              <a:rPr lang="en-US" dirty="0" err="1" smtClean="0"/>
              <a:t>Neuman</a:t>
            </a:r>
            <a:r>
              <a:rPr lang="en-US" dirty="0" smtClean="0"/>
              <a:t> &amp; Cunningham, 2009; Pierce &amp; </a:t>
            </a:r>
            <a:r>
              <a:rPr lang="en-US" dirty="0" err="1" smtClean="0"/>
              <a:t>Buysse</a:t>
            </a:r>
            <a:r>
              <a:rPr lang="en-US" dirty="0" smtClean="0"/>
              <a:t>, 2015).</a:t>
            </a:r>
            <a:endParaRPr lang="en-US" dirty="0"/>
          </a:p>
        </p:txBody>
      </p:sp>
    </p:spTree>
    <p:extLst>
      <p:ext uri="{BB962C8B-B14F-4D97-AF65-F5344CB8AC3E}">
        <p14:creationId xmlns:p14="http://schemas.microsoft.com/office/powerpoint/2010/main" val="32644406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Coaching for Teachers</a:t>
            </a:r>
            <a:endParaRPr lang="en-US" dirty="0"/>
          </a:p>
        </p:txBody>
      </p:sp>
      <p:sp>
        <p:nvSpPr>
          <p:cNvPr id="3" name="Content Placeholder 2"/>
          <p:cNvSpPr>
            <a:spLocks noGrp="1"/>
          </p:cNvSpPr>
          <p:nvPr>
            <p:ph idx="1"/>
          </p:nvPr>
        </p:nvSpPr>
        <p:spPr/>
        <p:txBody>
          <a:bodyPr/>
          <a:lstStyle/>
          <a:p>
            <a:pPr marL="0" indent="0">
              <a:buNone/>
            </a:pPr>
            <a:r>
              <a:rPr lang="en-US" dirty="0" smtClean="0"/>
              <a:t>Coaching also:</a:t>
            </a:r>
          </a:p>
          <a:p>
            <a:pPr>
              <a:buFont typeface="Arial" panose="020B0604020202020204" pitchFamily="34" charset="0"/>
              <a:buChar char="•"/>
            </a:pPr>
            <a:r>
              <a:rPr lang="en-US" dirty="0" smtClean="0"/>
              <a:t>Enables staff to build on content learned from training to apply the newly acquired knowledge and skills to their classrooms (Joyce &amp; Showers, 2002).</a:t>
            </a:r>
          </a:p>
          <a:p>
            <a:pPr>
              <a:buFont typeface="Arial" panose="020B0604020202020204" pitchFamily="34" charset="0"/>
              <a:buChar char="•"/>
            </a:pPr>
            <a:r>
              <a:rPr lang="en-US" dirty="0" smtClean="0"/>
              <a:t>Equips teachers with skills to apply new practices over time until the new practices become a regular part of their teaching routine.</a:t>
            </a:r>
          </a:p>
          <a:p>
            <a:pPr>
              <a:buFont typeface="Arial" panose="020B0604020202020204" pitchFamily="34" charset="0"/>
              <a:buChar char="•"/>
            </a:pPr>
            <a:r>
              <a:rPr lang="en-US" dirty="0" smtClean="0"/>
              <a:t>Guide teachers toward making more nuanced adjustments to how they use these practices to better meet specific learning needs.</a:t>
            </a:r>
          </a:p>
          <a:p>
            <a:pPr>
              <a:buFont typeface="Arial" panose="020B0604020202020204" pitchFamily="34" charset="0"/>
              <a:buChar char="•"/>
            </a:pPr>
            <a:endParaRPr lang="en-US" dirty="0"/>
          </a:p>
          <a:p>
            <a:pPr marL="0" indent="0">
              <a:buNone/>
            </a:pPr>
            <a:endParaRPr lang="en-US" dirty="0"/>
          </a:p>
        </p:txBody>
      </p:sp>
    </p:spTree>
    <p:extLst>
      <p:ext uri="{BB962C8B-B14F-4D97-AF65-F5344CB8AC3E}">
        <p14:creationId xmlns:p14="http://schemas.microsoft.com/office/powerpoint/2010/main" val="15411354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for Consistent Implementation</a:t>
            </a:r>
            <a:endParaRPr lang="en-US" dirty="0"/>
          </a:p>
        </p:txBody>
      </p:sp>
      <p:sp>
        <p:nvSpPr>
          <p:cNvPr id="3" name="Content Placeholder 2"/>
          <p:cNvSpPr>
            <a:spLocks noGrp="1"/>
          </p:cNvSpPr>
          <p:nvPr>
            <p:ph idx="1"/>
          </p:nvPr>
        </p:nvSpPr>
        <p:spPr/>
        <p:txBody>
          <a:bodyPr/>
          <a:lstStyle/>
          <a:p>
            <a:r>
              <a:rPr lang="en-US" dirty="0" smtClean="0"/>
              <a:t>Implementation science research suggests that educational innovations, such as the RTI framework, are most effective if used as designed (</a:t>
            </a:r>
            <a:r>
              <a:rPr lang="en-US" dirty="0" err="1" smtClean="0"/>
              <a:t>Balu</a:t>
            </a:r>
            <a:r>
              <a:rPr lang="en-US" dirty="0" smtClean="0"/>
              <a:t> et al, 2015).</a:t>
            </a:r>
          </a:p>
          <a:p>
            <a:r>
              <a:rPr lang="en-US" dirty="0" smtClean="0"/>
              <a:t>Fidelity of RTI allows educators to better understand if all essential components of RTI are being used and the degree to which those components were effective or ineffective.</a:t>
            </a:r>
          </a:p>
          <a:p>
            <a:r>
              <a:rPr lang="en-US" dirty="0" smtClean="0"/>
              <a:t>Higher levels of fidelity are linked to improved student outcomes (</a:t>
            </a:r>
            <a:r>
              <a:rPr lang="en-US" dirty="0" err="1" smtClean="0"/>
              <a:t>Durlak</a:t>
            </a:r>
            <a:r>
              <a:rPr lang="en-US" dirty="0" smtClean="0"/>
              <a:t> &amp; </a:t>
            </a:r>
            <a:r>
              <a:rPr lang="en-US" dirty="0" err="1" smtClean="0"/>
              <a:t>DuPre</a:t>
            </a:r>
            <a:r>
              <a:rPr lang="en-US" dirty="0" smtClean="0"/>
              <a:t>, 2008).</a:t>
            </a:r>
            <a:endParaRPr lang="en-US" dirty="0"/>
          </a:p>
        </p:txBody>
      </p:sp>
    </p:spTree>
    <p:extLst>
      <p:ext uri="{BB962C8B-B14F-4D97-AF65-F5344CB8AC3E}">
        <p14:creationId xmlns:p14="http://schemas.microsoft.com/office/powerpoint/2010/main" val="35917781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RTI and At-Risk Secondary Populations</a:t>
            </a:r>
            <a:endParaRPr lang="en-US" dirty="0"/>
          </a:p>
        </p:txBody>
      </p:sp>
    </p:spTree>
    <p:extLst>
      <p:ext uri="{BB962C8B-B14F-4D97-AF65-F5344CB8AC3E}">
        <p14:creationId xmlns:p14="http://schemas.microsoft.com/office/powerpoint/2010/main" val="30471830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Reality of RTI in the At-Risk Secondary Classroom</a:t>
            </a:r>
            <a:endParaRPr lang="en-US" dirty="0"/>
          </a:p>
        </p:txBody>
      </p:sp>
      <p:sp>
        <p:nvSpPr>
          <p:cNvPr id="3" name="Content Placeholder 2"/>
          <p:cNvSpPr>
            <a:spLocks noGrp="1"/>
          </p:cNvSpPr>
          <p:nvPr>
            <p:ph idx="1"/>
          </p:nvPr>
        </p:nvSpPr>
        <p:spPr/>
        <p:txBody>
          <a:bodyPr/>
          <a:lstStyle/>
          <a:p>
            <a:r>
              <a:rPr lang="en-US" dirty="0" smtClean="0"/>
              <a:t>Only approximately 75% of students who enter 9</a:t>
            </a:r>
            <a:r>
              <a:rPr lang="en-US" baseline="30000" dirty="0" smtClean="0"/>
              <a:t>th</a:t>
            </a:r>
            <a:r>
              <a:rPr lang="en-US" dirty="0" smtClean="0"/>
              <a:t> grade graduate from high school (Chapman, Laird, &amp; </a:t>
            </a:r>
            <a:r>
              <a:rPr lang="en-US" dirty="0" err="1" smtClean="0"/>
              <a:t>KewalRamami</a:t>
            </a:r>
            <a:r>
              <a:rPr lang="en-US" dirty="0" smtClean="0"/>
              <a:t>, 2010) and low academic skills contribute to a student dropping out of high school. </a:t>
            </a:r>
            <a:endParaRPr lang="en-US" dirty="0"/>
          </a:p>
          <a:p>
            <a:r>
              <a:rPr lang="en-US" dirty="0" smtClean="0"/>
              <a:t>It is reasonable to assume that at least 25% of students who enter 9</a:t>
            </a:r>
            <a:r>
              <a:rPr lang="en-US" baseline="30000" dirty="0" smtClean="0"/>
              <a:t>th</a:t>
            </a:r>
            <a:r>
              <a:rPr lang="en-US" dirty="0" smtClean="0"/>
              <a:t> grade have some form of academic deficit. </a:t>
            </a:r>
          </a:p>
          <a:p>
            <a:r>
              <a:rPr lang="en-US" dirty="0" smtClean="0"/>
              <a:t>If 25% of students have academic difficulties, then a high school with approximately 1,600 students would likely have approximately 400 students who need additional support.</a:t>
            </a:r>
          </a:p>
          <a:p>
            <a:r>
              <a:rPr lang="en-US" dirty="0" smtClean="0"/>
              <a:t>School personnel cannot derive individual interventions for that many students.</a:t>
            </a:r>
          </a:p>
        </p:txBody>
      </p:sp>
    </p:spTree>
    <p:extLst>
      <p:ext uri="{BB962C8B-B14F-4D97-AF65-F5344CB8AC3E}">
        <p14:creationId xmlns:p14="http://schemas.microsoft.com/office/powerpoint/2010/main" val="34871760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Reality of RTI in the At-Risk Secondary Classroom</a:t>
            </a:r>
            <a:endParaRPr lang="en-US" dirty="0"/>
          </a:p>
        </p:txBody>
      </p:sp>
      <p:graphicFrame>
        <p:nvGraphicFramePr>
          <p:cNvPr id="18" name="Content Placeholder 17"/>
          <p:cNvGraphicFramePr>
            <a:graphicFrameLocks noGrp="1"/>
          </p:cNvGraphicFramePr>
          <p:nvPr>
            <p:ph idx="1"/>
            <p:extLst>
              <p:ext uri="{D42A27DB-BD31-4B8C-83A1-F6EECF244321}">
                <p14:modId xmlns:p14="http://schemas.microsoft.com/office/powerpoint/2010/main" val="1809118349"/>
              </p:ext>
            </p:extLst>
          </p:nvPr>
        </p:nvGraphicFramePr>
        <p:xfrm>
          <a:off x="1154953" y="2589433"/>
          <a:ext cx="9874118" cy="385357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34912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Components of RTI</a:t>
            </a:r>
            <a:endParaRPr lang="en-US" dirty="0"/>
          </a:p>
        </p:txBody>
      </p:sp>
      <p:pic>
        <p:nvPicPr>
          <p:cNvPr id="4" name="Content Placeholder 3" descr="Math Education-The Next Five Years - &lt;strong&gt;Response to Intervention&lt;/strong&gt;"/>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12571" y="2560320"/>
            <a:ext cx="6100355" cy="4297680"/>
          </a:xfrm>
        </p:spPr>
      </p:pic>
    </p:spTree>
    <p:extLst>
      <p:ext uri="{BB962C8B-B14F-4D97-AF65-F5344CB8AC3E}">
        <p14:creationId xmlns:p14="http://schemas.microsoft.com/office/powerpoint/2010/main" val="41648620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Reality of RTI in the At-Risk Secondary Classroom</a:t>
            </a:r>
          </a:p>
        </p:txBody>
      </p:sp>
      <p:graphicFrame>
        <p:nvGraphicFramePr>
          <p:cNvPr id="4" name="Content Placeholder 3" title="Chart"/>
          <p:cNvGraphicFramePr>
            <a:graphicFrameLocks noGrp="1"/>
          </p:cNvGraphicFramePr>
          <p:nvPr>
            <p:ph idx="1"/>
            <p:extLst>
              <p:ext uri="{D42A27DB-BD31-4B8C-83A1-F6EECF244321}">
                <p14:modId xmlns:p14="http://schemas.microsoft.com/office/powerpoint/2010/main" val="3263233694"/>
              </p:ext>
            </p:extLst>
          </p:nvPr>
        </p:nvGraphicFramePr>
        <p:xfrm>
          <a:off x="1155700" y="2603500"/>
          <a:ext cx="8761413" cy="34163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689457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Reality of RTI in the At-Risk Secondary Classroom</a:t>
            </a:r>
          </a:p>
        </p:txBody>
      </p:sp>
      <p:graphicFrame>
        <p:nvGraphicFramePr>
          <p:cNvPr id="4" name="Content Placeholder 3" title="Chart"/>
          <p:cNvGraphicFramePr>
            <a:graphicFrameLocks noGrp="1"/>
          </p:cNvGraphicFramePr>
          <p:nvPr>
            <p:ph idx="1"/>
            <p:extLst>
              <p:ext uri="{D42A27DB-BD31-4B8C-83A1-F6EECF244321}">
                <p14:modId xmlns:p14="http://schemas.microsoft.com/office/powerpoint/2010/main" val="785162324"/>
              </p:ext>
            </p:extLst>
          </p:nvPr>
        </p:nvGraphicFramePr>
        <p:xfrm>
          <a:off x="1155700" y="2603500"/>
          <a:ext cx="8761413" cy="34163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3560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Reality of RTI in the At-Risk Secondary Classroom:  Attendance Rate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818" y="2464077"/>
            <a:ext cx="11469188" cy="4276357"/>
          </a:xfrm>
        </p:spPr>
      </p:pic>
    </p:spTree>
    <p:extLst>
      <p:ext uri="{BB962C8B-B14F-4D97-AF65-F5344CB8AC3E}">
        <p14:creationId xmlns:p14="http://schemas.microsoft.com/office/powerpoint/2010/main" val="35957069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Difficulties Implementing the RTI Model in Secondary Schools</a:t>
            </a:r>
            <a:endParaRPr lang="en-US" dirty="0"/>
          </a:p>
        </p:txBody>
      </p:sp>
      <p:sp>
        <p:nvSpPr>
          <p:cNvPr id="3" name="Content Placeholder 2"/>
          <p:cNvSpPr>
            <a:spLocks noGrp="1"/>
          </p:cNvSpPr>
          <p:nvPr>
            <p:ph idx="1"/>
          </p:nvPr>
        </p:nvSpPr>
        <p:spPr/>
        <p:txBody>
          <a:bodyPr/>
          <a:lstStyle/>
          <a:p>
            <a:r>
              <a:rPr lang="en-US" sz="2000" dirty="0" smtClean="0"/>
              <a:t>RTI framework designed to be preventative and provide early intervention. Secondary at-risk students have significant achievement gaps and have years of academic progress to make up.</a:t>
            </a:r>
          </a:p>
          <a:p>
            <a:pPr marL="0" indent="0">
              <a:buNone/>
            </a:pPr>
            <a:endParaRPr lang="en-US" sz="2000" dirty="0" smtClean="0"/>
          </a:p>
          <a:p>
            <a:r>
              <a:rPr lang="en-US" sz="2000" dirty="0" smtClean="0"/>
              <a:t>RTI framework specifically designed for elementary schools and because of high school’s unique culture, structure, and organization implementation is often difficult.</a:t>
            </a:r>
          </a:p>
          <a:p>
            <a:endParaRPr lang="en-US" dirty="0" smtClean="0"/>
          </a:p>
          <a:p>
            <a:pPr marL="0" indent="0">
              <a:buNone/>
            </a:pPr>
            <a:endParaRPr lang="en-US" dirty="0"/>
          </a:p>
        </p:txBody>
      </p:sp>
    </p:spTree>
    <p:extLst>
      <p:ext uri="{BB962C8B-B14F-4D97-AF65-F5344CB8AC3E}">
        <p14:creationId xmlns:p14="http://schemas.microsoft.com/office/powerpoint/2010/main" val="39443774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Challenges of Implementing RTI in Secondary Schools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There are several common challenges in secondary schools:</a:t>
            </a:r>
          </a:p>
          <a:p>
            <a:pPr>
              <a:buFont typeface="Arial" panose="020B0604020202020204" pitchFamily="34" charset="0"/>
              <a:buChar char="•"/>
            </a:pPr>
            <a:r>
              <a:rPr lang="en-US" b="1" dirty="0" smtClean="0"/>
              <a:t>Staff Capacity</a:t>
            </a:r>
            <a:r>
              <a:rPr lang="en-US" dirty="0" smtClean="0"/>
              <a:t> – High school teachers view themselves as teachers of content and not equipped to teach struggling students, students with disabilities and/or ELLs.</a:t>
            </a:r>
          </a:p>
          <a:p>
            <a:pPr>
              <a:buFont typeface="Arial" panose="020B0604020202020204" pitchFamily="34" charset="0"/>
              <a:buChar char="•"/>
            </a:pPr>
            <a:r>
              <a:rPr lang="en-US" b="1" dirty="0" smtClean="0"/>
              <a:t>Scheduling </a:t>
            </a:r>
            <a:r>
              <a:rPr lang="en-US" dirty="0" smtClean="0"/>
              <a:t>– High school scheduling is very rigid and does not allow for flexibility required for movement across tiers. Students’ day is fragmented because they move from one class to another.</a:t>
            </a:r>
            <a:endParaRPr lang="en-US" b="1" dirty="0" smtClean="0"/>
          </a:p>
          <a:p>
            <a:pPr>
              <a:buFont typeface="Arial" panose="020B0604020202020204" pitchFamily="34" charset="0"/>
              <a:buChar char="•"/>
            </a:pPr>
            <a:r>
              <a:rPr lang="en-US" b="1" dirty="0" smtClean="0"/>
              <a:t>Resources</a:t>
            </a:r>
            <a:r>
              <a:rPr lang="en-US" dirty="0" smtClean="0"/>
              <a:t> – Most resources are designed for Elementary RTI. Pre-packaged materials may be “babyish” and not appropriate for secondary school students.</a:t>
            </a:r>
            <a:endParaRPr lang="en-US" b="1" dirty="0" smtClean="0"/>
          </a:p>
          <a:p>
            <a:pPr>
              <a:buFont typeface="Arial" panose="020B0604020202020204" pitchFamily="34" charset="0"/>
              <a:buChar char="•"/>
            </a:pPr>
            <a:r>
              <a:rPr lang="en-US" b="1" dirty="0" smtClean="0"/>
              <a:t>Fidelity – </a:t>
            </a:r>
            <a:r>
              <a:rPr lang="en-US" dirty="0" smtClean="0"/>
              <a:t>Lack of tools available for use at high school level to assess fidelity. Also domain-specific knowledge required of assessor is significant.</a:t>
            </a:r>
            <a:endParaRPr lang="en-US" b="1" dirty="0" smtClean="0"/>
          </a:p>
          <a:p>
            <a:pPr marL="0" indent="0">
              <a:buNone/>
            </a:pPr>
            <a:endParaRPr lang="en-US" dirty="0" smtClean="0"/>
          </a:p>
          <a:p>
            <a:pPr>
              <a:buFont typeface="Arial" panose="020B0604020202020204" pitchFamily="34" charset="0"/>
              <a:buChar char="•"/>
            </a:pPr>
            <a:endParaRPr lang="en-US" dirty="0"/>
          </a:p>
        </p:txBody>
      </p:sp>
    </p:spTree>
    <p:extLst>
      <p:ext uri="{BB962C8B-B14F-4D97-AF65-F5344CB8AC3E}">
        <p14:creationId xmlns:p14="http://schemas.microsoft.com/office/powerpoint/2010/main" val="9601451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Challenges of Implementing RTI in Secondary </a:t>
            </a:r>
            <a:r>
              <a:rPr lang="en-US" dirty="0" smtClean="0"/>
              <a:t>Schools</a:t>
            </a:r>
            <a:endParaRPr lang="en-US" dirty="0"/>
          </a:p>
        </p:txBody>
      </p:sp>
      <p:sp>
        <p:nvSpPr>
          <p:cNvPr id="3" name="Content Placeholder 2"/>
          <p:cNvSpPr>
            <a:spLocks noGrp="1"/>
          </p:cNvSpPr>
          <p:nvPr>
            <p:ph idx="1"/>
          </p:nvPr>
        </p:nvSpPr>
        <p:spPr/>
        <p:txBody>
          <a:bodyPr/>
          <a:lstStyle/>
          <a:p>
            <a:pPr marL="0" indent="0">
              <a:buNone/>
            </a:pPr>
            <a:r>
              <a:rPr lang="en-US" dirty="0" smtClean="0"/>
              <a:t>Additional Challenges:</a:t>
            </a:r>
          </a:p>
          <a:p>
            <a:pPr>
              <a:buFont typeface="Arial" panose="020B0604020202020204" pitchFamily="34" charset="0"/>
              <a:buChar char="•"/>
            </a:pPr>
            <a:r>
              <a:rPr lang="en-US" dirty="0" smtClean="0"/>
              <a:t>Crediting interventions on transcripts</a:t>
            </a:r>
          </a:p>
          <a:p>
            <a:pPr>
              <a:buFont typeface="Arial" panose="020B0604020202020204" pitchFamily="34" charset="0"/>
              <a:buChar char="•"/>
            </a:pPr>
            <a:r>
              <a:rPr lang="en-US" dirty="0" smtClean="0"/>
              <a:t>Paucity of research on the efficacy of core, supplemental, and intensive instruction with struggling learners in grades 9-12 exists.</a:t>
            </a:r>
          </a:p>
          <a:p>
            <a:pPr>
              <a:buFont typeface="Arial" panose="020B0604020202020204" pitchFamily="34" charset="0"/>
              <a:buChar char="•"/>
            </a:pPr>
            <a:r>
              <a:rPr lang="en-US" dirty="0" smtClean="0"/>
              <a:t>Few measures appropriate for screening or progress monitoring purposes have been validated for use with high school students.</a:t>
            </a:r>
          </a:p>
          <a:p>
            <a:pPr>
              <a:buFont typeface="Arial" panose="020B0604020202020204" pitchFamily="34" charset="0"/>
              <a:buChar char="•"/>
            </a:pPr>
            <a:r>
              <a:rPr lang="en-US" dirty="0" smtClean="0"/>
              <a:t>Low attendance rates impact ability to effectively use progress monitoring and implement the RTI time frame for Tiers 2 (6 weeks) and 3 (9-12 weeks).</a:t>
            </a:r>
          </a:p>
          <a:p>
            <a:pPr>
              <a:buFont typeface="Arial" panose="020B0604020202020204" pitchFamily="34" charset="0"/>
              <a:buChar char="•"/>
            </a:pPr>
            <a:r>
              <a:rPr lang="en-US" dirty="0" smtClean="0"/>
              <a:t>Lack of adequate time for teacher collaboration and planning.</a:t>
            </a:r>
          </a:p>
          <a:p>
            <a:pPr marL="0" indent="0">
              <a:buNone/>
            </a:pPr>
            <a:endParaRPr lang="en-US" dirty="0"/>
          </a:p>
        </p:txBody>
      </p:sp>
    </p:spTree>
    <p:extLst>
      <p:ext uri="{BB962C8B-B14F-4D97-AF65-F5344CB8AC3E}">
        <p14:creationId xmlns:p14="http://schemas.microsoft.com/office/powerpoint/2010/main" val="37133270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Overcoming the Challenges of Implementing RTI in Secondary Schools</a:t>
            </a:r>
            <a:endParaRPr lang="en-US" dirty="0"/>
          </a:p>
        </p:txBody>
      </p:sp>
      <p:sp>
        <p:nvSpPr>
          <p:cNvPr id="3" name="Content Placeholder 2"/>
          <p:cNvSpPr>
            <a:spLocks noGrp="1"/>
          </p:cNvSpPr>
          <p:nvPr>
            <p:ph idx="1"/>
          </p:nvPr>
        </p:nvSpPr>
        <p:spPr/>
        <p:txBody>
          <a:bodyPr>
            <a:normAutofit/>
          </a:bodyPr>
          <a:lstStyle/>
          <a:p>
            <a:pPr marL="0" indent="0">
              <a:buNone/>
            </a:pPr>
            <a:r>
              <a:rPr lang="en-US" sz="1400" dirty="0" smtClean="0"/>
              <a:t>Significant challenges of implementing RTI in Secondary Schools, especially with at-risk students, do not mean that we should totally abandon the RTI framework.</a:t>
            </a:r>
          </a:p>
          <a:p>
            <a:pPr marL="0" indent="0">
              <a:buNone/>
            </a:pPr>
            <a:r>
              <a:rPr lang="en-US" sz="1400" dirty="0" smtClean="0"/>
              <a:t>We can make RTI at the secondary level work by:</a:t>
            </a:r>
          </a:p>
          <a:p>
            <a:pPr>
              <a:buFont typeface="+mj-lt"/>
              <a:buAutoNum type="arabicPeriod"/>
            </a:pPr>
            <a:r>
              <a:rPr lang="en-US" sz="1400" dirty="0" smtClean="0"/>
              <a:t>Fixing the Core Curriculum – ensure that teachers are teaching strategies and not just content and that they are using best practices.</a:t>
            </a:r>
          </a:p>
          <a:p>
            <a:pPr>
              <a:buFont typeface="+mj-lt"/>
              <a:buAutoNum type="arabicPeriod"/>
            </a:pPr>
            <a:r>
              <a:rPr lang="en-US" sz="1400" dirty="0" smtClean="0"/>
              <a:t>Catching students before they fail – build academic interventions into struggling students’ schedules from day one of high school.</a:t>
            </a:r>
          </a:p>
          <a:p>
            <a:pPr>
              <a:buFont typeface="+mj-lt"/>
              <a:buAutoNum type="arabicPeriod"/>
            </a:pPr>
            <a:r>
              <a:rPr lang="en-US" sz="1400" dirty="0" smtClean="0"/>
              <a:t>Forgetting the triangle – RTI model should be flexible and made to meet the needs of all students in the school. </a:t>
            </a:r>
          </a:p>
          <a:p>
            <a:pPr>
              <a:buFont typeface="+mj-lt"/>
              <a:buAutoNum type="arabicPeriod"/>
            </a:pPr>
            <a:r>
              <a:rPr lang="en-US" sz="1400" dirty="0" smtClean="0"/>
              <a:t>Providing Professional development for teachers – give them the skills and strategies they need to provide interventions in their classrooms.</a:t>
            </a:r>
          </a:p>
          <a:p>
            <a:pPr>
              <a:buFont typeface="+mj-lt"/>
              <a:buAutoNum type="arabicPeriod"/>
            </a:pPr>
            <a:r>
              <a:rPr lang="en-US" sz="1400" dirty="0" smtClean="0"/>
              <a:t>Finding additional time in the daily schedule for collaboration.</a:t>
            </a:r>
          </a:p>
          <a:p>
            <a:pPr>
              <a:buFont typeface="+mj-lt"/>
              <a:buAutoNum type="arabicPeriod"/>
            </a:pPr>
            <a:endParaRPr lang="en-US" sz="1400" dirty="0" smtClean="0"/>
          </a:p>
          <a:p>
            <a:pPr>
              <a:buFont typeface="+mj-lt"/>
              <a:buAutoNum type="arabicPeriod"/>
            </a:pPr>
            <a:endParaRPr lang="en-US" sz="1600" dirty="0"/>
          </a:p>
        </p:txBody>
      </p:sp>
    </p:spTree>
    <p:extLst>
      <p:ext uri="{BB962C8B-B14F-4D97-AF65-F5344CB8AC3E}">
        <p14:creationId xmlns:p14="http://schemas.microsoft.com/office/powerpoint/2010/main" val="25201416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Molly A. Ferryman  </a:t>
            </a:r>
            <a:r>
              <a:rPr lang="en-US" sz="2800" dirty="0" smtClean="0">
                <a:hlinkClick r:id="rId2"/>
              </a:rPr>
              <a:t>mferryman@ausohio.com</a:t>
            </a:r>
            <a:r>
              <a:rPr lang="en-US" sz="2800" dirty="0" smtClean="0"/>
              <a:t/>
            </a:r>
            <a:br>
              <a:rPr lang="en-US" sz="2800" dirty="0" smtClean="0"/>
            </a:br>
            <a:r>
              <a:rPr lang="en-US" sz="2800" dirty="0" smtClean="0"/>
              <a:t>The Academy for Urban Scholars</a:t>
            </a:r>
            <a:br>
              <a:rPr lang="en-US" sz="2800" dirty="0" smtClean="0"/>
            </a:br>
            <a:r>
              <a:rPr lang="en-US" sz="2800" dirty="0" smtClean="0"/>
              <a:t>1808 E. Broad Street</a:t>
            </a:r>
            <a:br>
              <a:rPr lang="en-US" sz="2800" dirty="0" smtClean="0"/>
            </a:br>
            <a:r>
              <a:rPr lang="en-US" sz="2800" dirty="0" smtClean="0"/>
              <a:t>Columbus, Ohio 43203</a:t>
            </a:r>
            <a:br>
              <a:rPr lang="en-US" sz="2800" dirty="0" smtClean="0"/>
            </a:br>
            <a:r>
              <a:rPr lang="en-US" sz="2800" dirty="0" smtClean="0"/>
              <a:t>(614) 545-9890</a:t>
            </a:r>
            <a:endParaRPr lang="en-US" sz="2800" dirty="0"/>
          </a:p>
        </p:txBody>
      </p:sp>
    </p:spTree>
    <p:extLst>
      <p:ext uri="{BB962C8B-B14F-4D97-AF65-F5344CB8AC3E}">
        <p14:creationId xmlns:p14="http://schemas.microsoft.com/office/powerpoint/2010/main" val="2698505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RTI:  Screening</a:t>
            </a:r>
            <a:endParaRPr lang="en-US" dirty="0"/>
          </a:p>
        </p:txBody>
      </p:sp>
      <p:sp>
        <p:nvSpPr>
          <p:cNvPr id="3" name="Content Placeholder 2"/>
          <p:cNvSpPr>
            <a:spLocks noGrp="1"/>
          </p:cNvSpPr>
          <p:nvPr>
            <p:ph idx="1"/>
          </p:nvPr>
        </p:nvSpPr>
        <p:spPr>
          <a:xfrm>
            <a:off x="1154954" y="2564311"/>
            <a:ext cx="8761412" cy="3416300"/>
          </a:xfrm>
        </p:spPr>
        <p:txBody>
          <a:bodyPr/>
          <a:lstStyle/>
          <a:p>
            <a:endParaRPr lang="en-US" dirty="0" smtClean="0"/>
          </a:p>
          <a:p>
            <a:pPr>
              <a:buFont typeface="Wingdings" panose="05000000000000000000" pitchFamily="2" charset="2"/>
              <a:buChar char="§"/>
            </a:pPr>
            <a:r>
              <a:rPr lang="en-US" b="1" dirty="0" smtClean="0"/>
              <a:t>Purpose</a:t>
            </a:r>
            <a:r>
              <a:rPr lang="en-US" dirty="0" smtClean="0"/>
              <a:t>:  Identify students who are at risk of poor learning outcomes </a:t>
            </a:r>
          </a:p>
          <a:p>
            <a:pPr>
              <a:buFont typeface="Wingdings" panose="05000000000000000000" pitchFamily="2" charset="2"/>
              <a:buChar char="§"/>
            </a:pPr>
            <a:r>
              <a:rPr lang="en-US" b="1" dirty="0" smtClean="0"/>
              <a:t>Focus:   </a:t>
            </a:r>
            <a:r>
              <a:rPr lang="en-US" dirty="0" smtClean="0"/>
              <a:t>All students</a:t>
            </a:r>
          </a:p>
          <a:p>
            <a:pPr>
              <a:buFont typeface="Wingdings" panose="05000000000000000000" pitchFamily="2" charset="2"/>
              <a:buChar char="§"/>
            </a:pPr>
            <a:r>
              <a:rPr lang="en-US" b="1" dirty="0" smtClean="0"/>
              <a:t>Tools:  </a:t>
            </a:r>
            <a:r>
              <a:rPr lang="en-US" dirty="0" smtClean="0"/>
              <a:t> Brief assessments that are valid, reliable, and demonstrate diagnostic accuracy for predicting learning or behavioral problems.</a:t>
            </a:r>
          </a:p>
          <a:p>
            <a:pPr>
              <a:buFont typeface="Wingdings" panose="05000000000000000000" pitchFamily="2" charset="2"/>
              <a:buChar char="§"/>
            </a:pPr>
            <a:r>
              <a:rPr lang="en-US" b="1" dirty="0" smtClean="0"/>
              <a:t>Timeframe:  </a:t>
            </a:r>
            <a:r>
              <a:rPr lang="en-US" dirty="0" smtClean="0"/>
              <a:t>Administered more than one time per year (e.g., fall, winter, and spring)</a:t>
            </a:r>
            <a:endParaRPr lang="en-US" b="1" dirty="0"/>
          </a:p>
        </p:txBody>
      </p:sp>
    </p:spTree>
    <p:extLst>
      <p:ext uri="{BB962C8B-B14F-4D97-AF65-F5344CB8AC3E}">
        <p14:creationId xmlns:p14="http://schemas.microsoft.com/office/powerpoint/2010/main" val="2716754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RTI: Progress Monitoring</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b="1" dirty="0" smtClean="0"/>
              <a:t>Purpose</a:t>
            </a:r>
            <a:r>
              <a:rPr lang="en-US" dirty="0" smtClean="0"/>
              <a:t>:  Monitor student’s response to primary, secondary or tertiary instruction in order to estimate rates of improvement, identify students who are not demonstrating adequate progress, and compare the efficacy of different forms of instruction.</a:t>
            </a:r>
          </a:p>
          <a:p>
            <a:pPr>
              <a:buFont typeface="Wingdings" panose="05000000000000000000" pitchFamily="2" charset="2"/>
              <a:buChar char="§"/>
            </a:pPr>
            <a:r>
              <a:rPr lang="en-US" b="1" dirty="0" smtClean="0"/>
              <a:t>Focus:</a:t>
            </a:r>
            <a:r>
              <a:rPr lang="en-US" dirty="0" smtClean="0"/>
              <a:t>  Students identified through screening as at risk for poor learning outcomes.</a:t>
            </a:r>
          </a:p>
          <a:p>
            <a:pPr>
              <a:buFont typeface="Wingdings" panose="05000000000000000000" pitchFamily="2" charset="2"/>
              <a:buChar char="§"/>
            </a:pPr>
            <a:r>
              <a:rPr lang="en-US" b="1" dirty="0" smtClean="0"/>
              <a:t>Tools:</a:t>
            </a:r>
            <a:r>
              <a:rPr lang="en-US" dirty="0" smtClean="0"/>
              <a:t>  Brief assessments that are valid and reliable for monitoring student growth.</a:t>
            </a:r>
          </a:p>
          <a:p>
            <a:pPr>
              <a:buFont typeface="Wingdings" panose="05000000000000000000" pitchFamily="2" charset="2"/>
              <a:buChar char="§"/>
            </a:pPr>
            <a:r>
              <a:rPr lang="en-US" b="1" dirty="0" smtClean="0"/>
              <a:t>Timeframe</a:t>
            </a:r>
            <a:r>
              <a:rPr lang="en-US" dirty="0" smtClean="0"/>
              <a:t>:  Students are assessed at regular intervals (e.g., weekly, biweekly, or monthly)</a:t>
            </a:r>
            <a:endParaRPr lang="en-US" dirty="0"/>
          </a:p>
        </p:txBody>
      </p:sp>
    </p:spTree>
    <p:extLst>
      <p:ext uri="{BB962C8B-B14F-4D97-AF65-F5344CB8AC3E}">
        <p14:creationId xmlns:p14="http://schemas.microsoft.com/office/powerpoint/2010/main" val="1631250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Components of RTI: Data-Based Decision Making</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smtClean="0"/>
              <a:t>Data analyses occurs at all levels of RTI implementation (e.g. , state, district, school, grade level) as well as all levels of prevention (e.g., primary, secondary, tertiary)</a:t>
            </a:r>
          </a:p>
          <a:p>
            <a:pPr>
              <a:buFont typeface="Wingdings" panose="05000000000000000000" pitchFamily="2" charset="2"/>
              <a:buChar char="§"/>
            </a:pPr>
            <a:r>
              <a:rPr lang="en-US" dirty="0" smtClean="0"/>
              <a:t>Establish routines and procedures for making decisions</a:t>
            </a:r>
          </a:p>
          <a:p>
            <a:pPr>
              <a:buFont typeface="Wingdings" panose="05000000000000000000" pitchFamily="2" charset="2"/>
              <a:buChar char="§"/>
            </a:pPr>
            <a:r>
              <a:rPr lang="en-US" dirty="0" smtClean="0"/>
              <a:t>Use explicit decision rules to assess student progress (e.g., state and district benchmarks, level and/or rate)</a:t>
            </a:r>
          </a:p>
          <a:p>
            <a:pPr>
              <a:buFont typeface="Wingdings" panose="05000000000000000000" pitchFamily="2" charset="2"/>
              <a:buChar char="§"/>
            </a:pPr>
            <a:r>
              <a:rPr lang="en-US" dirty="0" smtClean="0"/>
              <a:t>Data are used to compare and contrast the adequacy of the core curriculum and the effectiveness of different instructional and behavioral strategies.</a:t>
            </a:r>
            <a:endParaRPr lang="en-US" dirty="0"/>
          </a:p>
        </p:txBody>
      </p:sp>
    </p:spTree>
    <p:extLst>
      <p:ext uri="{BB962C8B-B14F-4D97-AF65-F5344CB8AC3E}">
        <p14:creationId xmlns:p14="http://schemas.microsoft.com/office/powerpoint/2010/main" val="2122584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Components of RTI: Multi-Level Prevention System</a:t>
            </a:r>
            <a:endParaRPr lang="en-US" dirty="0"/>
          </a:p>
        </p:txBody>
      </p:sp>
      <p:pic>
        <p:nvPicPr>
          <p:cNvPr id="4" name="Content Placeholder 3" descr="A Principal's Reflections: May 201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04457" y="2760254"/>
            <a:ext cx="6283234" cy="4097746"/>
          </a:xfrm>
        </p:spPr>
      </p:pic>
    </p:spTree>
    <p:extLst>
      <p:ext uri="{BB962C8B-B14F-4D97-AF65-F5344CB8AC3E}">
        <p14:creationId xmlns:p14="http://schemas.microsoft.com/office/powerpoint/2010/main" val="3518451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Three Levels of Intervention</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486" y="2603500"/>
            <a:ext cx="7419703" cy="3888740"/>
          </a:xfrm>
        </p:spPr>
      </p:pic>
    </p:spTree>
    <p:extLst>
      <p:ext uri="{BB962C8B-B14F-4D97-AF65-F5344CB8AC3E}">
        <p14:creationId xmlns:p14="http://schemas.microsoft.com/office/powerpoint/2010/main" val="17120847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877</TotalTime>
  <Words>2914</Words>
  <Application>Microsoft Office PowerPoint</Application>
  <PresentationFormat>Widescreen</PresentationFormat>
  <Paragraphs>228</Paragraphs>
  <Slides>47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Century Gothic</vt:lpstr>
      <vt:lpstr>Wingdings</vt:lpstr>
      <vt:lpstr>Wingdings 3</vt:lpstr>
      <vt:lpstr>Ion Boardroom</vt:lpstr>
      <vt:lpstr>Re-Imagining RTI:  Creating a Multi-Tiered Support System for At-Risk Secondary Students</vt:lpstr>
      <vt:lpstr>The Essentials of Response to Intervention (RTI)</vt:lpstr>
      <vt:lpstr>What is Response to Intervention (RTI)?</vt:lpstr>
      <vt:lpstr>Essential Components of RTI</vt:lpstr>
      <vt:lpstr>Components of RTI:  Screening</vt:lpstr>
      <vt:lpstr>Components of RTI: Progress Monitoring</vt:lpstr>
      <vt:lpstr>Essential Components of RTI: Data-Based Decision Making</vt:lpstr>
      <vt:lpstr>Essential Components of RTI: Multi-Level Prevention System</vt:lpstr>
      <vt:lpstr>The Three Levels of Intervention</vt:lpstr>
      <vt:lpstr>The Three Levels of Intervention</vt:lpstr>
      <vt:lpstr>Checking Your School’s RTI Heartbeat: How much do you know about your school’s RTI program?</vt:lpstr>
      <vt:lpstr>Developing and Implementing Effective RTI</vt:lpstr>
      <vt:lpstr>Implementation of RTI in the Secondary School</vt:lpstr>
      <vt:lpstr>Reviewing Your Progress towards Implementation of RTI </vt:lpstr>
      <vt:lpstr>Key Steps to Ensuring Successful Implementation of RTI</vt:lpstr>
      <vt:lpstr>Focus on Leadership</vt:lpstr>
      <vt:lpstr>Build Capacity and Allocate Resources</vt:lpstr>
      <vt:lpstr>Get Everyone on Board</vt:lpstr>
      <vt:lpstr>Addressing Teacher Resistance to RTI</vt:lpstr>
      <vt:lpstr>Addressing Teacher Resistance to RTI</vt:lpstr>
      <vt:lpstr>Create an RTI Team</vt:lpstr>
      <vt:lpstr>Create an RTI Team</vt:lpstr>
      <vt:lpstr>What does an RTI Team Meeting Look Like?</vt:lpstr>
      <vt:lpstr>What does an RTI Meeting Look Like?</vt:lpstr>
      <vt:lpstr>What Does an RTI Meeting Look Like?</vt:lpstr>
      <vt:lpstr>What Does an RTI Meeting Look Like?</vt:lpstr>
      <vt:lpstr>What Does an RTI Meeting Look Like?</vt:lpstr>
      <vt:lpstr>Determine which students are at risk through universal screening</vt:lpstr>
      <vt:lpstr>Implement Interventions</vt:lpstr>
      <vt:lpstr>Research-Based Interventions for RTI</vt:lpstr>
      <vt:lpstr>Progress Monitoring</vt:lpstr>
      <vt:lpstr>Progress Monitoring</vt:lpstr>
      <vt:lpstr>Progress Monitoring</vt:lpstr>
      <vt:lpstr>Continuous Coaching for Teachers</vt:lpstr>
      <vt:lpstr>Continuous Coaching for Teachers</vt:lpstr>
      <vt:lpstr>Evaluate for Consistent Implementation</vt:lpstr>
      <vt:lpstr>RTI and At-Risk Secondary Populations</vt:lpstr>
      <vt:lpstr>The Reality of RTI in the At-Risk Secondary Classroom</vt:lpstr>
      <vt:lpstr>The Reality of RTI in the At-Risk Secondary Classroom</vt:lpstr>
      <vt:lpstr>The Reality of RTI in the At-Risk Secondary Classroom</vt:lpstr>
      <vt:lpstr>The Reality of RTI in the At-Risk Secondary Classroom</vt:lpstr>
      <vt:lpstr>The Reality of RTI in the At-Risk Secondary Classroom:  Attendance Rate</vt:lpstr>
      <vt:lpstr>Difficulties Implementing the RTI Model in Secondary Schools</vt:lpstr>
      <vt:lpstr>The Challenges of Implementing RTI in Secondary Schools</vt:lpstr>
      <vt:lpstr>The Challenges of Implementing RTI in Secondary Schools</vt:lpstr>
      <vt:lpstr>Overcoming the Challenges of Implementing RTI in Secondary Schools</vt:lpstr>
      <vt:lpstr>Molly A. Ferryman  mferryman@ausohio.com The Academy for Urban Scholars 1808 E. Broad Street Columbus, Ohio 43203 (614) 545-9890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Re-Imagining RTI:  Creating a Multi-Tiered Support System for At-Risk Secondary Students</dc:title>
  <dc:creator>Ferryman</dc:creator>
  <cp:lastModifiedBy>Ferryman</cp:lastModifiedBy>
  <cp:revision>61</cp:revision>
  <cp:lastPrinted>2017-10-06T18:57:06Z</cp:lastPrinted>
  <dcterms:created xsi:type="dcterms:W3CDTF">2017-09-26T16:10:58Z</dcterms:created>
  <dcterms:modified xsi:type="dcterms:W3CDTF">2017-10-09T13:49:54Z</dcterms:modified>
</cp:coreProperties>
</file>