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2" r:id="rId1"/>
  </p:sldMasterIdLst>
  <p:sldIdLst>
    <p:sldId id="256" r:id="rId2"/>
    <p:sldId id="257" r:id="rId3"/>
    <p:sldId id="258" r:id="rId4"/>
    <p:sldId id="259" r:id="rId5"/>
    <p:sldId id="260" r:id="rId6"/>
    <p:sldId id="261" r:id="rId7"/>
    <p:sldId id="262" r:id="rId8"/>
    <p:sldId id="266" r:id="rId9"/>
    <p:sldId id="267" r:id="rId10"/>
    <p:sldId id="272" r:id="rId11"/>
    <p:sldId id="268" r:id="rId12"/>
    <p:sldId id="269" r:id="rId13"/>
    <p:sldId id="273" r:id="rId14"/>
    <p:sldId id="263" r:id="rId15"/>
    <p:sldId id="264" r:id="rId16"/>
    <p:sldId id="265" r:id="rId17"/>
    <p:sldId id="270" r:id="rId18"/>
    <p:sldId id="27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735" autoAdjust="0"/>
    <p:restoredTop sz="94660"/>
  </p:normalViewPr>
  <p:slideViewPr>
    <p:cSldViewPr snapToGrid="0">
      <p:cViewPr varScale="1">
        <p:scale>
          <a:sx n="68" d="100"/>
          <a:sy n="68" d="100"/>
        </p:scale>
        <p:origin x="58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1365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18006181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83400790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93135163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2301445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59966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D6E9DEC-419B-4CC5-A080-3B06BD5A8291}" type="datetimeFigureOut">
              <a:rPr lang="en-US" smtClean="0"/>
              <a:t>4/14/2017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7914715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79455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78E61D-D431-422C-9764-11DAFE33AB63}"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4436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12DE42F4-6EEF-4EF7-8ED4-2208F0F89A08}"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72083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0578ACC-22D6-47C1-A373-4FD133E34F3C}" type="datetimeFigureOut">
              <a:rPr lang="en-US" smtClean="0"/>
              <a:t>4/14/2017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58670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8268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4/14/2017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15728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CE99F462-093F-4566-844B-4C71F2739DA5}" type="datetimeFigureOut">
              <a:rPr lang="en-US" smtClean="0"/>
              <a:t>4/14/2017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1540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3D24A7AC-904D-4781-85BA-7D10C17ED021}" type="datetimeFigureOut">
              <a:rPr lang="en-US" smtClean="0"/>
              <a:t>4/14/2017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57643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E331444B-B92B-4E27-8C94-BB93EAF5CB18}" type="datetimeFigureOut">
              <a:rPr lang="en-US" smtClean="0"/>
              <a:t>4/14/2017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04681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4/14/2017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43290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D6E9DEC-419B-4CC5-A080-3B06BD5A8291}" type="datetimeFigureOut">
              <a:rPr lang="en-US" smtClean="0"/>
              <a:t>4/14/2017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82829770"/>
      </p:ext>
    </p:extLst>
  </p:cSld>
  <p:clrMap bg1="dk1" tx1="lt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 id="2147483765" r:id="rId13"/>
    <p:sldLayoutId id="2147483766" r:id="rId14"/>
    <p:sldLayoutId id="2147483767" r:id="rId15"/>
    <p:sldLayoutId id="2147483768" r:id="rId16"/>
    <p:sldLayoutId id="214748376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8694" y="546652"/>
            <a:ext cx="8825658" cy="3329581"/>
          </a:xfrm>
        </p:spPr>
        <p:txBody>
          <a:bodyPr>
            <a:normAutofit/>
          </a:bodyPr>
          <a:lstStyle/>
          <a:p>
            <a:r>
              <a:rPr lang="en-US" sz="3500" b="1" dirty="0"/>
              <a:t>Examining the Hepatic Effect of TiO2 Nano Fiber Ingestion in Sprague Dawley Rats</a:t>
            </a:r>
            <a:endParaRPr lang="en-US" sz="3500" dirty="0"/>
          </a:p>
        </p:txBody>
      </p:sp>
      <p:sp>
        <p:nvSpPr>
          <p:cNvPr id="3" name="Subtitle 2"/>
          <p:cNvSpPr>
            <a:spLocks noGrp="1"/>
          </p:cNvSpPr>
          <p:nvPr>
            <p:ph type="subTitle" idx="1"/>
          </p:nvPr>
        </p:nvSpPr>
        <p:spPr>
          <a:xfrm>
            <a:off x="1329679" y="4394038"/>
            <a:ext cx="8144134" cy="1542935"/>
          </a:xfrm>
        </p:spPr>
        <p:txBody>
          <a:bodyPr>
            <a:normAutofit fontScale="85000" lnSpcReduction="20000"/>
          </a:bodyPr>
          <a:lstStyle/>
          <a:p>
            <a:r>
              <a:rPr lang="en-US" dirty="0"/>
              <a:t>Kayla Anderson</a:t>
            </a:r>
          </a:p>
          <a:p>
            <a:r>
              <a:rPr lang="en-US" dirty="0"/>
              <a:t>Other Authors :Hunter, Daniel A; May Christopher A; Patel, </a:t>
            </a:r>
            <a:r>
              <a:rPr lang="en-US" dirty="0" err="1"/>
              <a:t>Dhruvil</a:t>
            </a:r>
            <a:r>
              <a:rPr lang="en-US" dirty="0"/>
              <a:t>; Wu, Ji; and </a:t>
            </a:r>
            <a:r>
              <a:rPr lang="en-US" dirty="0" err="1"/>
              <a:t>Gato</a:t>
            </a:r>
            <a:r>
              <a:rPr lang="en-US" dirty="0"/>
              <a:t>, </a:t>
            </a:r>
            <a:r>
              <a:rPr lang="en-US" dirty="0" err="1"/>
              <a:t>Worlanyo</a:t>
            </a:r>
            <a:r>
              <a:rPr lang="en-US" dirty="0"/>
              <a:t> E </a:t>
            </a:r>
          </a:p>
          <a:p>
            <a:r>
              <a:rPr lang="en-US" dirty="0"/>
              <a:t>Undergraduate department of Chemistry</a:t>
            </a:r>
          </a:p>
          <a:p>
            <a:r>
              <a:rPr lang="en-US" dirty="0"/>
              <a:t>Georgia Southern University</a:t>
            </a:r>
          </a:p>
        </p:txBody>
      </p:sp>
    </p:spTree>
    <p:extLst>
      <p:ext uri="{BB962C8B-B14F-4D97-AF65-F5344CB8AC3E}">
        <p14:creationId xmlns:p14="http://schemas.microsoft.com/office/powerpoint/2010/main" val="2280898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Example of Peptide Fragments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26715382"/>
              </p:ext>
            </p:extLst>
          </p:nvPr>
        </p:nvGraphicFramePr>
        <p:xfrm>
          <a:off x="408562" y="1410624"/>
          <a:ext cx="10661512" cy="5009630"/>
        </p:xfrm>
        <a:graphic>
          <a:graphicData uri="http://schemas.openxmlformats.org/drawingml/2006/table">
            <a:tbl>
              <a:tblPr>
                <a:tableStyleId>{5C22544A-7EE6-4342-B048-85BDC9FD1C3A}</a:tableStyleId>
              </a:tblPr>
              <a:tblGrid>
                <a:gridCol w="1514565">
                  <a:extLst>
                    <a:ext uri="{9D8B030D-6E8A-4147-A177-3AD203B41FA5}">
                      <a16:colId xmlns:a16="http://schemas.microsoft.com/office/drawing/2014/main" val="20000"/>
                    </a:ext>
                  </a:extLst>
                </a:gridCol>
                <a:gridCol w="1577060">
                  <a:extLst>
                    <a:ext uri="{9D8B030D-6E8A-4147-A177-3AD203B41FA5}">
                      <a16:colId xmlns:a16="http://schemas.microsoft.com/office/drawing/2014/main" val="20001"/>
                    </a:ext>
                  </a:extLst>
                </a:gridCol>
                <a:gridCol w="1577060">
                  <a:extLst>
                    <a:ext uri="{9D8B030D-6E8A-4147-A177-3AD203B41FA5}">
                      <a16:colId xmlns:a16="http://schemas.microsoft.com/office/drawing/2014/main" val="20002"/>
                    </a:ext>
                  </a:extLst>
                </a:gridCol>
                <a:gridCol w="1577060">
                  <a:extLst>
                    <a:ext uri="{9D8B030D-6E8A-4147-A177-3AD203B41FA5}">
                      <a16:colId xmlns:a16="http://schemas.microsoft.com/office/drawing/2014/main" val="20003"/>
                    </a:ext>
                  </a:extLst>
                </a:gridCol>
                <a:gridCol w="1261647">
                  <a:extLst>
                    <a:ext uri="{9D8B030D-6E8A-4147-A177-3AD203B41FA5}">
                      <a16:colId xmlns:a16="http://schemas.microsoft.com/office/drawing/2014/main" val="20004"/>
                    </a:ext>
                  </a:extLst>
                </a:gridCol>
                <a:gridCol w="1577060">
                  <a:extLst>
                    <a:ext uri="{9D8B030D-6E8A-4147-A177-3AD203B41FA5}">
                      <a16:colId xmlns:a16="http://schemas.microsoft.com/office/drawing/2014/main" val="20005"/>
                    </a:ext>
                  </a:extLst>
                </a:gridCol>
                <a:gridCol w="1577060">
                  <a:extLst>
                    <a:ext uri="{9D8B030D-6E8A-4147-A177-3AD203B41FA5}">
                      <a16:colId xmlns:a16="http://schemas.microsoft.com/office/drawing/2014/main" val="20006"/>
                    </a:ext>
                  </a:extLst>
                </a:gridCol>
              </a:tblGrid>
              <a:tr h="235880">
                <a:tc>
                  <a:txBody>
                    <a:bodyPr/>
                    <a:lstStyle/>
                    <a:p>
                      <a:pPr algn="ctr" fontAlgn="ctr"/>
                      <a:r>
                        <a:rPr lang="en-US" sz="800" u="none" strike="noStrike">
                          <a:effectLst/>
                        </a:rPr>
                        <a:t>Score B2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Coverage B2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 Peptides B2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 PSM B2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Score C2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Coverage C2</a:t>
                      </a:r>
                      <a:endParaRPr lang="en-US" sz="800" b="0" i="0" u="none" strike="noStrike">
                        <a:solidFill>
                          <a:srgbClr val="000000"/>
                        </a:solidFill>
                        <a:effectLst/>
                        <a:latin typeface="Tahoma" panose="020B0604030504040204" pitchFamily="34" charset="0"/>
                      </a:endParaRPr>
                    </a:p>
                  </a:txBody>
                  <a:tcPr marL="9408" marR="9408" marT="9408" marB="0" anchor="ctr"/>
                </a:tc>
                <a:tc>
                  <a:txBody>
                    <a:bodyPr/>
                    <a:lstStyle/>
                    <a:p>
                      <a:pPr algn="ctr" fontAlgn="ctr"/>
                      <a:r>
                        <a:rPr lang="en-US" sz="800" u="none" strike="noStrike">
                          <a:effectLst/>
                        </a:rPr>
                        <a:t># Peptides C2</a:t>
                      </a:r>
                      <a:endParaRPr lang="en-US" sz="800" b="0" i="0" u="none" strike="noStrike">
                        <a:solidFill>
                          <a:srgbClr val="000000"/>
                        </a:solidFill>
                        <a:effectLst/>
                        <a:latin typeface="Tahoma" panose="020B0604030504040204" pitchFamily="34" charset="0"/>
                      </a:endParaRPr>
                    </a:p>
                  </a:txBody>
                  <a:tcPr marL="9408" marR="9408" marT="9408" marB="0" anchor="ctr"/>
                </a:tc>
                <a:extLst>
                  <a:ext uri="{0D108BD9-81ED-4DB2-BD59-A6C34878D82A}">
                    <a16:rowId xmlns:a16="http://schemas.microsoft.com/office/drawing/2014/main" val="10000"/>
                  </a:ext>
                </a:extLst>
              </a:tr>
              <a:tr h="190950">
                <a:tc>
                  <a:txBody>
                    <a:bodyPr/>
                    <a:lstStyle/>
                    <a:p>
                      <a:pPr algn="r" fontAlgn="t"/>
                      <a:r>
                        <a:rPr lang="en-US" sz="800" u="none" strike="noStrike">
                          <a:effectLst/>
                        </a:rPr>
                        <a:t>425.34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60.17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494.68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72.88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1"/>
                  </a:ext>
                </a:extLst>
              </a:tr>
              <a:tr h="190950">
                <a:tc>
                  <a:txBody>
                    <a:bodyPr/>
                    <a:lstStyle/>
                    <a:p>
                      <a:pPr algn="r" fontAlgn="t"/>
                      <a:r>
                        <a:rPr lang="en-US" sz="800" u="none" strike="noStrike">
                          <a:effectLst/>
                        </a:rPr>
                        <a:t>1781.81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95.24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2455.70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95.24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19</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2"/>
                  </a:ext>
                </a:extLst>
              </a:tr>
              <a:tr h="190950">
                <a:tc>
                  <a:txBody>
                    <a:bodyPr/>
                    <a:lstStyle/>
                    <a:p>
                      <a:pPr algn="r" fontAlgn="t"/>
                      <a:r>
                        <a:rPr lang="en-US" sz="800" u="none" strike="noStrike">
                          <a:effectLst/>
                        </a:rPr>
                        <a:t>1213.33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95.07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1714.96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91.55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3"/>
                  </a:ext>
                </a:extLst>
              </a:tr>
              <a:tr h="190950">
                <a:tc>
                  <a:txBody>
                    <a:bodyPr/>
                    <a:lstStyle/>
                    <a:p>
                      <a:pPr algn="r" fontAlgn="t"/>
                      <a:r>
                        <a:rPr lang="en-US" sz="800" u="none" strike="noStrike">
                          <a:effectLst/>
                        </a:rPr>
                        <a:t>2233.48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94.04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2155.93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90.83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27</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4"/>
                  </a:ext>
                </a:extLst>
              </a:tr>
              <a:tr h="190950">
                <a:tc>
                  <a:txBody>
                    <a:bodyPr/>
                    <a:lstStyle/>
                    <a:p>
                      <a:pPr algn="r" fontAlgn="t"/>
                      <a:r>
                        <a:rPr lang="en-US" sz="800" u="none" strike="noStrike">
                          <a:effectLst/>
                        </a:rPr>
                        <a:t>1737.12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79.82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1796.09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87.61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5"/>
                  </a:ext>
                </a:extLst>
              </a:tr>
              <a:tr h="190950">
                <a:tc>
                  <a:txBody>
                    <a:bodyPr/>
                    <a:lstStyle/>
                    <a:p>
                      <a:pPr algn="r" fontAlgn="t"/>
                      <a:r>
                        <a:rPr lang="en-US" sz="800" u="none" strike="noStrike">
                          <a:effectLst/>
                        </a:rPr>
                        <a:t>1244.88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93.88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1851.87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93.88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18</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6"/>
                  </a:ext>
                </a:extLst>
              </a:tr>
              <a:tr h="190950">
                <a:tc>
                  <a:txBody>
                    <a:bodyPr/>
                    <a:lstStyle/>
                    <a:p>
                      <a:pPr algn="r" fontAlgn="t"/>
                      <a:r>
                        <a:rPr lang="en-US" sz="800" u="none" strike="noStrike">
                          <a:effectLst/>
                        </a:rPr>
                        <a:t>817.46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92.86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456.97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57.79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9</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7"/>
                  </a:ext>
                </a:extLst>
              </a:tr>
              <a:tr h="190950">
                <a:tc>
                  <a:txBody>
                    <a:bodyPr/>
                    <a:lstStyle/>
                    <a:p>
                      <a:pPr algn="r" fontAlgn="t"/>
                      <a:r>
                        <a:rPr lang="en-US" sz="800" u="none" strike="noStrike">
                          <a:effectLst/>
                        </a:rPr>
                        <a:t>579.38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65.33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694.60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73.87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8"/>
                  </a:ext>
                </a:extLst>
              </a:tr>
              <a:tr h="190950">
                <a:tc>
                  <a:txBody>
                    <a:bodyPr/>
                    <a:lstStyle/>
                    <a:p>
                      <a:pPr algn="r" fontAlgn="t"/>
                      <a:r>
                        <a:rPr lang="en-US" sz="800" u="none" strike="noStrike">
                          <a:effectLst/>
                        </a:rPr>
                        <a:t>1077.43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87.40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839.81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85.04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09"/>
                  </a:ext>
                </a:extLst>
              </a:tr>
              <a:tr h="190950">
                <a:tc>
                  <a:txBody>
                    <a:bodyPr/>
                    <a:lstStyle/>
                    <a:p>
                      <a:pPr algn="r" fontAlgn="t"/>
                      <a:r>
                        <a:rPr lang="en-US" sz="800" u="none" strike="noStrike">
                          <a:effectLst/>
                        </a:rPr>
                        <a:t>1501.69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77.69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1396.92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87.69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21</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0"/>
                  </a:ext>
                </a:extLst>
              </a:tr>
              <a:tr h="190950">
                <a:tc>
                  <a:txBody>
                    <a:bodyPr/>
                    <a:lstStyle/>
                    <a:p>
                      <a:pPr algn="r" fontAlgn="t"/>
                      <a:r>
                        <a:rPr lang="en-US" sz="800" u="none" strike="noStrike">
                          <a:effectLst/>
                        </a:rPr>
                        <a:t>2265.46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84.52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1902.15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67.57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27</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1"/>
                  </a:ext>
                </a:extLst>
              </a:tr>
              <a:tr h="190950">
                <a:tc>
                  <a:txBody>
                    <a:bodyPr/>
                    <a:lstStyle/>
                    <a:p>
                      <a:pPr algn="r" fontAlgn="t"/>
                      <a:r>
                        <a:rPr lang="en-US" sz="800" u="none" strike="noStrike">
                          <a:effectLst/>
                        </a:rPr>
                        <a:t>229.77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49.25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394.37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81.34</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2"/>
                  </a:ext>
                </a:extLst>
              </a:tr>
              <a:tr h="190950">
                <a:tc>
                  <a:txBody>
                    <a:bodyPr/>
                    <a:lstStyle/>
                    <a:p>
                      <a:pPr algn="r" fontAlgn="t"/>
                      <a:r>
                        <a:rPr lang="en-US" sz="800" u="none" strike="noStrike">
                          <a:effectLst/>
                        </a:rPr>
                        <a:t>682.02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57.93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590.88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56.71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3"/>
                  </a:ext>
                </a:extLst>
              </a:tr>
              <a:tr h="190950">
                <a:tc>
                  <a:txBody>
                    <a:bodyPr/>
                    <a:lstStyle/>
                    <a:p>
                      <a:pPr algn="r" fontAlgn="t"/>
                      <a:r>
                        <a:rPr lang="en-US" sz="800" u="none" strike="noStrike">
                          <a:effectLst/>
                        </a:rPr>
                        <a:t>292.52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77.38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170.55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69.51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4"/>
                  </a:ext>
                </a:extLst>
              </a:tr>
              <a:tr h="190950">
                <a:tc>
                  <a:txBody>
                    <a:bodyPr/>
                    <a:lstStyle/>
                    <a:p>
                      <a:pPr algn="r" fontAlgn="t"/>
                      <a:r>
                        <a:rPr lang="en-US" sz="800" u="none" strike="noStrike">
                          <a:effectLst/>
                        </a:rPr>
                        <a:t>1078.85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45.20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972.90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60.37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5"/>
                  </a:ext>
                </a:extLst>
              </a:tr>
              <a:tr h="190950">
                <a:tc>
                  <a:txBody>
                    <a:bodyPr/>
                    <a:lstStyle/>
                    <a:p>
                      <a:pPr algn="r" fontAlgn="t"/>
                      <a:r>
                        <a:rPr lang="en-US" sz="800" u="none" strike="noStrike">
                          <a:effectLst/>
                        </a:rPr>
                        <a:t>677.79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75.91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10</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743.77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72.26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6"/>
                  </a:ext>
                </a:extLst>
              </a:tr>
              <a:tr h="190950">
                <a:tc>
                  <a:txBody>
                    <a:bodyPr/>
                    <a:lstStyle/>
                    <a:p>
                      <a:pPr algn="r" fontAlgn="t"/>
                      <a:r>
                        <a:rPr lang="en-US" sz="800" u="none" strike="noStrike">
                          <a:effectLst/>
                        </a:rPr>
                        <a:t>3800.95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69.08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3933.27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59.05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48</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7"/>
                  </a:ext>
                </a:extLst>
              </a:tr>
              <a:tr h="190950">
                <a:tc>
                  <a:txBody>
                    <a:bodyPr/>
                    <a:lstStyle/>
                    <a:p>
                      <a:pPr algn="r" fontAlgn="t"/>
                      <a:r>
                        <a:rPr lang="en-US" sz="800" u="none" strike="noStrike">
                          <a:effectLst/>
                        </a:rPr>
                        <a:t>894.94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60.18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1015.18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57.01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8"/>
                  </a:ext>
                </a:extLst>
              </a:tr>
              <a:tr h="190950">
                <a:tc>
                  <a:txBody>
                    <a:bodyPr/>
                    <a:lstStyle/>
                    <a:p>
                      <a:pPr algn="r" fontAlgn="t"/>
                      <a:r>
                        <a:rPr lang="en-US" sz="800" u="none" strike="noStrike">
                          <a:effectLst/>
                        </a:rPr>
                        <a:t>745.44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73.87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621.53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60.81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13</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19"/>
                  </a:ext>
                </a:extLst>
              </a:tr>
              <a:tr h="190950">
                <a:tc>
                  <a:txBody>
                    <a:bodyPr/>
                    <a:lstStyle/>
                    <a:p>
                      <a:pPr algn="r" fontAlgn="t"/>
                      <a:r>
                        <a:rPr lang="en-US" sz="800" u="none" strike="noStrike">
                          <a:effectLst/>
                        </a:rPr>
                        <a:t>1391.17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58.47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893.86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58.19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16</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0"/>
                  </a:ext>
                </a:extLst>
              </a:tr>
              <a:tr h="190950">
                <a:tc>
                  <a:txBody>
                    <a:bodyPr/>
                    <a:lstStyle/>
                    <a:p>
                      <a:pPr algn="r" fontAlgn="t"/>
                      <a:r>
                        <a:rPr lang="en-US" sz="800" u="none" strike="noStrike">
                          <a:effectLst/>
                        </a:rPr>
                        <a:t>1241.62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68.98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1243.61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68.07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21</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1"/>
                  </a:ext>
                </a:extLst>
              </a:tr>
              <a:tr h="190950">
                <a:tc>
                  <a:txBody>
                    <a:bodyPr/>
                    <a:lstStyle/>
                    <a:p>
                      <a:pPr algn="r" fontAlgn="t"/>
                      <a:r>
                        <a:rPr lang="en-US" sz="800" u="none" strike="noStrike">
                          <a:effectLst/>
                        </a:rPr>
                        <a:t>2297.03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60.15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32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75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2124.47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53.13</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25</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2"/>
                  </a:ext>
                </a:extLst>
              </a:tr>
              <a:tr h="190950">
                <a:tc>
                  <a:txBody>
                    <a:bodyPr/>
                    <a:lstStyle/>
                    <a:p>
                      <a:pPr algn="r" fontAlgn="t"/>
                      <a:r>
                        <a:rPr lang="en-US" sz="800" u="none" strike="noStrike">
                          <a:effectLst/>
                        </a:rPr>
                        <a:t>1114.10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53.88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27</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1161.49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56.55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22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3"/>
                  </a:ext>
                </a:extLst>
              </a:tr>
              <a:tr h="190950">
                <a:tc>
                  <a:txBody>
                    <a:bodyPr/>
                    <a:lstStyle/>
                    <a:p>
                      <a:pPr algn="r" fontAlgn="t"/>
                      <a:r>
                        <a:rPr lang="en-US" sz="800" u="none" strike="noStrike">
                          <a:effectLst/>
                        </a:rPr>
                        <a:t>666.82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56.76</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515.39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56.31</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12</a:t>
                      </a:r>
                      <a:endParaRPr lang="en-US" sz="800" b="0" i="0" u="none" strike="noStrike">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4"/>
                  </a:ext>
                </a:extLst>
              </a:tr>
              <a:tr h="190950">
                <a:tc>
                  <a:txBody>
                    <a:bodyPr/>
                    <a:lstStyle/>
                    <a:p>
                      <a:pPr algn="r" fontAlgn="t"/>
                      <a:r>
                        <a:rPr lang="en-US" sz="800" u="none" strike="noStrike">
                          <a:effectLst/>
                        </a:rPr>
                        <a:t>1480.34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60.95</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19</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48</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a:effectLst/>
                        </a:rPr>
                        <a:t>1172.46 </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ctr" fontAlgn="t"/>
                      <a:r>
                        <a:rPr lang="en-US" sz="800" u="none" strike="noStrike">
                          <a:effectLst/>
                        </a:rPr>
                        <a:t>63.02</a:t>
                      </a:r>
                      <a:endParaRPr lang="en-US" sz="800" b="0" i="0" u="none" strike="noStrike">
                        <a:solidFill>
                          <a:srgbClr val="000000"/>
                        </a:solidFill>
                        <a:effectLst/>
                        <a:latin typeface="Tahoma" panose="020B0604030504040204" pitchFamily="34" charset="0"/>
                      </a:endParaRPr>
                    </a:p>
                  </a:txBody>
                  <a:tcPr marL="9408" marR="9408" marT="9408" marB="0"/>
                </a:tc>
                <a:tc>
                  <a:txBody>
                    <a:bodyPr/>
                    <a:lstStyle/>
                    <a:p>
                      <a:pPr algn="r" fontAlgn="t"/>
                      <a:r>
                        <a:rPr lang="en-US" sz="800" u="none" strike="noStrike" dirty="0">
                          <a:effectLst/>
                        </a:rPr>
                        <a:t>17</a:t>
                      </a:r>
                      <a:endParaRPr lang="en-US" sz="800" b="0" i="0" u="none" strike="noStrike" dirty="0">
                        <a:solidFill>
                          <a:srgbClr val="000000"/>
                        </a:solidFill>
                        <a:effectLst/>
                        <a:latin typeface="Tahoma" panose="020B0604030504040204" pitchFamily="34" charset="0"/>
                      </a:endParaRPr>
                    </a:p>
                  </a:txBody>
                  <a:tcPr marL="9408" marR="9408" marT="9408" marB="0"/>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2372896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DAVID Analysis</a:t>
            </a:r>
          </a:p>
        </p:txBody>
      </p:sp>
      <p:sp>
        <p:nvSpPr>
          <p:cNvPr id="3" name="Content Placeholder 2"/>
          <p:cNvSpPr>
            <a:spLocks noGrp="1"/>
          </p:cNvSpPr>
          <p:nvPr>
            <p:ph idx="1"/>
          </p:nvPr>
        </p:nvSpPr>
        <p:spPr>
          <a:xfrm>
            <a:off x="646111" y="1853248"/>
            <a:ext cx="8946541" cy="4195481"/>
          </a:xfrm>
        </p:spPr>
        <p:txBody>
          <a:bodyPr/>
          <a:lstStyle/>
          <a:p>
            <a:r>
              <a:rPr lang="en-US" dirty="0"/>
              <a:t>DAVID (Database for Annotation, Visualization, and Integrated Discovery) was employed to analyze the function and relationships of the proteins within the sample. </a:t>
            </a:r>
          </a:p>
          <a:p>
            <a:pPr marL="0" indent="0">
              <a:buNone/>
            </a:pPr>
            <a:endParaRPr lang="en-US" dirty="0"/>
          </a:p>
          <a:p>
            <a:r>
              <a:rPr lang="en-US" dirty="0"/>
              <a:t>The Gene Oncology (GO) comparison tool provides the opportunity to show the relationship between peptides as well as their function.</a:t>
            </a:r>
          </a:p>
        </p:txBody>
      </p:sp>
    </p:spTree>
    <p:extLst>
      <p:ext uri="{BB962C8B-B14F-4D97-AF65-F5344CB8AC3E}">
        <p14:creationId xmlns:p14="http://schemas.microsoft.com/office/powerpoint/2010/main" val="3066077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 Oncology Data</a:t>
            </a:r>
          </a:p>
        </p:txBody>
      </p:sp>
      <p:sp>
        <p:nvSpPr>
          <p:cNvPr id="3" name="Content Placeholder 2"/>
          <p:cNvSpPr>
            <a:spLocks noGrp="1"/>
          </p:cNvSpPr>
          <p:nvPr>
            <p:ph idx="1"/>
          </p:nvPr>
        </p:nvSpPr>
        <p:spPr>
          <a:xfrm>
            <a:off x="680322" y="2336873"/>
            <a:ext cx="5203644" cy="3599316"/>
          </a:xfrm>
        </p:spPr>
        <p:txBody>
          <a:bodyPr/>
          <a:lstStyle/>
          <a:p>
            <a:r>
              <a:rPr lang="en-US" dirty="0"/>
              <a:t>A visual comparison of the types of functions that were significantly altered due to exposure to TDNF.</a:t>
            </a:r>
          </a:p>
          <a:p>
            <a:pPr marL="0" indent="0">
              <a:buNone/>
            </a:pPr>
            <a:r>
              <a:rPr lang="en-US" dirty="0"/>
              <a:t> </a:t>
            </a:r>
          </a:p>
          <a:p>
            <a:r>
              <a:rPr lang="en-US" dirty="0"/>
              <a:t>This is subdivided into 3 categories: Biological Processes (BP), Cellular Component (CC), and Molecular Function (MF).</a:t>
            </a:r>
          </a:p>
        </p:txBody>
      </p:sp>
      <p:pic>
        <p:nvPicPr>
          <p:cNvPr id="4" name="Picture 3"/>
          <p:cNvPicPr>
            <a:picLocks noChangeAspect="1"/>
          </p:cNvPicPr>
          <p:nvPr/>
        </p:nvPicPr>
        <p:blipFill>
          <a:blip r:embed="rId2"/>
          <a:stretch>
            <a:fillRect/>
          </a:stretch>
        </p:blipFill>
        <p:spPr>
          <a:xfrm>
            <a:off x="6242749" y="2336873"/>
            <a:ext cx="5024909" cy="3017005"/>
          </a:xfrm>
          <a:prstGeom prst="rect">
            <a:avLst/>
          </a:prstGeom>
        </p:spPr>
      </p:pic>
    </p:spTree>
    <p:extLst>
      <p:ext uri="{BB962C8B-B14F-4D97-AF65-F5344CB8AC3E}">
        <p14:creationId xmlns:p14="http://schemas.microsoft.com/office/powerpoint/2010/main" val="378655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of the Pathways Found to be Significant</a:t>
            </a:r>
          </a:p>
        </p:txBody>
      </p:sp>
      <p:pic>
        <p:nvPicPr>
          <p:cNvPr id="5" name="Content Placeholder 4"/>
          <p:cNvPicPr>
            <a:picLocks noGrp="1" noChangeAspect="1"/>
          </p:cNvPicPr>
          <p:nvPr>
            <p:ph idx="1"/>
          </p:nvPr>
        </p:nvPicPr>
        <p:blipFill rotWithShape="1">
          <a:blip r:embed="rId2"/>
          <a:srcRect r="2241" b="31984"/>
          <a:stretch/>
        </p:blipFill>
        <p:spPr>
          <a:xfrm>
            <a:off x="4505739" y="1444530"/>
            <a:ext cx="4625009" cy="5128547"/>
          </a:xfrm>
          <a:prstGeom prst="rect">
            <a:avLst/>
          </a:prstGeom>
        </p:spPr>
      </p:pic>
    </p:spTree>
    <p:extLst>
      <p:ext uri="{BB962C8B-B14F-4D97-AF65-F5344CB8AC3E}">
        <p14:creationId xmlns:p14="http://schemas.microsoft.com/office/powerpoint/2010/main" val="8919121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Genes for </a:t>
            </a:r>
            <a:r>
              <a:rPr lang="en-US" dirty="0" err="1"/>
              <a:t>qRT</a:t>
            </a:r>
            <a:r>
              <a:rPr lang="en-US" dirty="0"/>
              <a:t>-PCR</a:t>
            </a:r>
          </a:p>
        </p:txBody>
      </p:sp>
      <p:pic>
        <p:nvPicPr>
          <p:cNvPr id="4" name="Content Placeholder 3"/>
          <p:cNvPicPr>
            <a:picLocks noGrp="1" noChangeAspect="1"/>
          </p:cNvPicPr>
          <p:nvPr>
            <p:ph idx="1"/>
          </p:nvPr>
        </p:nvPicPr>
        <p:blipFill>
          <a:blip r:embed="rId2"/>
          <a:stretch>
            <a:fillRect/>
          </a:stretch>
        </p:blipFill>
        <p:spPr>
          <a:xfrm>
            <a:off x="1157532" y="1497496"/>
            <a:ext cx="9451840" cy="4982817"/>
          </a:xfrm>
          <a:prstGeom prst="rect">
            <a:avLst/>
          </a:prstGeom>
        </p:spPr>
      </p:pic>
    </p:spTree>
    <p:extLst>
      <p:ext uri="{BB962C8B-B14F-4D97-AF65-F5344CB8AC3E}">
        <p14:creationId xmlns:p14="http://schemas.microsoft.com/office/powerpoint/2010/main" val="2813898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from </a:t>
            </a:r>
            <a:r>
              <a:rPr lang="en-US" dirty="0" err="1"/>
              <a:t>qT</a:t>
            </a:r>
            <a:r>
              <a:rPr lang="en-US" dirty="0"/>
              <a:t>-PCR</a:t>
            </a:r>
          </a:p>
        </p:txBody>
      </p:sp>
      <p:pic>
        <p:nvPicPr>
          <p:cNvPr id="4" name="Content Placeholder 3"/>
          <p:cNvPicPr>
            <a:picLocks noGrp="1" noChangeAspect="1"/>
          </p:cNvPicPr>
          <p:nvPr>
            <p:ph idx="1"/>
          </p:nvPr>
        </p:nvPicPr>
        <p:blipFill>
          <a:blip r:embed="rId2"/>
          <a:stretch>
            <a:fillRect/>
          </a:stretch>
        </p:blipFill>
        <p:spPr>
          <a:xfrm>
            <a:off x="2101384" y="1709530"/>
            <a:ext cx="7223478" cy="4704521"/>
          </a:xfrm>
          <a:prstGeom prst="rect">
            <a:avLst/>
          </a:prstGeom>
        </p:spPr>
      </p:pic>
    </p:spTree>
    <p:extLst>
      <p:ext uri="{BB962C8B-B14F-4D97-AF65-F5344CB8AC3E}">
        <p14:creationId xmlns:p14="http://schemas.microsoft.com/office/powerpoint/2010/main" val="24839309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a:xfrm>
            <a:off x="646111" y="1734865"/>
            <a:ext cx="8946541" cy="4195481"/>
          </a:xfrm>
        </p:spPr>
        <p:txBody>
          <a:bodyPr>
            <a:normAutofit/>
          </a:bodyPr>
          <a:lstStyle/>
          <a:p>
            <a:r>
              <a:rPr lang="en-US" dirty="0"/>
              <a:t>Proteomic Identification of peptide fragments revealed more than 500 transcripts that may be affected by TDNF ingestion. </a:t>
            </a:r>
          </a:p>
          <a:p>
            <a:pPr marL="0" indent="0">
              <a:buNone/>
            </a:pPr>
            <a:endParaRPr lang="en-US" dirty="0"/>
          </a:p>
          <a:p>
            <a:r>
              <a:rPr lang="en-US" dirty="0"/>
              <a:t>Further analysis of these fragments by DAVID showed that the exposure affected nearly 300 biological functions, nearly 100 cellular components, and nearly 150 molecular functions. </a:t>
            </a:r>
          </a:p>
          <a:p>
            <a:endParaRPr lang="en-US" dirty="0"/>
          </a:p>
          <a:p>
            <a:r>
              <a:rPr lang="en-US" dirty="0"/>
              <a:t>Additionally, six genes were evaluated by qPCR for their expression levels in liver tissues. CMBL, GSTM1, SDS, and CPS1 were upregulated. CCT4 was downregulated. </a:t>
            </a:r>
          </a:p>
          <a:p>
            <a:pPr marL="0" indent="0">
              <a:buNone/>
            </a:pPr>
            <a:endParaRPr lang="en-US" dirty="0"/>
          </a:p>
          <a:p>
            <a:endParaRPr lang="en-US" dirty="0"/>
          </a:p>
        </p:txBody>
      </p:sp>
    </p:spTree>
    <p:extLst>
      <p:ext uri="{BB962C8B-B14F-4D97-AF65-F5344CB8AC3E}">
        <p14:creationId xmlns:p14="http://schemas.microsoft.com/office/powerpoint/2010/main" val="2741921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Work</a:t>
            </a:r>
          </a:p>
        </p:txBody>
      </p:sp>
      <p:sp>
        <p:nvSpPr>
          <p:cNvPr id="3" name="Content Placeholder 2"/>
          <p:cNvSpPr>
            <a:spLocks noGrp="1"/>
          </p:cNvSpPr>
          <p:nvPr>
            <p:ph idx="1"/>
          </p:nvPr>
        </p:nvSpPr>
        <p:spPr>
          <a:xfrm>
            <a:off x="646111" y="1734866"/>
            <a:ext cx="8946541" cy="4195481"/>
          </a:xfrm>
        </p:spPr>
        <p:txBody>
          <a:bodyPr/>
          <a:lstStyle/>
          <a:p>
            <a:r>
              <a:rPr lang="en-US" dirty="0"/>
              <a:t>Morphometric data involving dietary ingestion, liver weight and body weight gain will be analyzed.</a:t>
            </a:r>
          </a:p>
          <a:p>
            <a:pPr marL="0" indent="0">
              <a:buNone/>
            </a:pPr>
            <a:endParaRPr lang="en-US" dirty="0"/>
          </a:p>
          <a:p>
            <a:r>
              <a:rPr lang="en-US" dirty="0"/>
              <a:t>Future study will also use ELISA (enzyme-linked immunosorbent assay) will be used to measure protein levels in tissues.</a:t>
            </a:r>
          </a:p>
          <a:p>
            <a:endParaRPr lang="en-US" dirty="0"/>
          </a:p>
          <a:p>
            <a:r>
              <a:rPr lang="en-US" dirty="0"/>
              <a:t>Short-term TiO</a:t>
            </a:r>
            <a:r>
              <a:rPr lang="en-US" baseline="-25000" dirty="0"/>
              <a:t>2</a:t>
            </a:r>
            <a:r>
              <a:rPr lang="en-US" dirty="0"/>
              <a:t> NF ingestion seem to slightly affect the liver of Sprague Dawley rats. It appears longer exposure period might show a different outcome.</a:t>
            </a:r>
          </a:p>
          <a:p>
            <a:endParaRPr lang="en-US" dirty="0"/>
          </a:p>
        </p:txBody>
      </p:sp>
    </p:spTree>
    <p:extLst>
      <p:ext uri="{BB962C8B-B14F-4D97-AF65-F5344CB8AC3E}">
        <p14:creationId xmlns:p14="http://schemas.microsoft.com/office/powerpoint/2010/main" val="1555495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Acknowledgements</a:t>
            </a:r>
          </a:p>
        </p:txBody>
      </p:sp>
      <p:sp>
        <p:nvSpPr>
          <p:cNvPr id="3" name="Content Placeholder 2"/>
          <p:cNvSpPr>
            <a:spLocks noGrp="1"/>
          </p:cNvSpPr>
          <p:nvPr>
            <p:ph idx="1"/>
          </p:nvPr>
        </p:nvSpPr>
        <p:spPr>
          <a:xfrm>
            <a:off x="646111" y="1628848"/>
            <a:ext cx="8946541" cy="4195481"/>
          </a:xfrm>
        </p:spPr>
        <p:txBody>
          <a:bodyPr>
            <a:normAutofit fontScale="92500" lnSpcReduction="20000"/>
          </a:bodyPr>
          <a:lstStyle/>
          <a:p>
            <a:r>
              <a:rPr lang="en-US" dirty="0"/>
              <a:t>Dr. </a:t>
            </a:r>
            <a:r>
              <a:rPr lang="en-US" dirty="0" err="1"/>
              <a:t>Worlanyo</a:t>
            </a:r>
            <a:r>
              <a:rPr lang="en-US" dirty="0"/>
              <a:t> E. </a:t>
            </a:r>
            <a:r>
              <a:rPr lang="en-US" dirty="0" err="1"/>
              <a:t>Gato</a:t>
            </a:r>
            <a:endParaRPr lang="en-US" dirty="0"/>
          </a:p>
          <a:p>
            <a:pPr marL="0" indent="0">
              <a:buNone/>
            </a:pPr>
            <a:endParaRPr lang="en-US" dirty="0"/>
          </a:p>
          <a:p>
            <a:r>
              <a:rPr lang="en-US" dirty="0"/>
              <a:t>Daniel Hunter</a:t>
            </a:r>
          </a:p>
          <a:p>
            <a:pPr marL="0" indent="0">
              <a:buNone/>
            </a:pPr>
            <a:endParaRPr lang="en-US" dirty="0"/>
          </a:p>
          <a:p>
            <a:r>
              <a:rPr lang="en-US" dirty="0"/>
              <a:t>Christopher Mays</a:t>
            </a:r>
          </a:p>
          <a:p>
            <a:pPr marL="0" indent="0">
              <a:buNone/>
            </a:pPr>
            <a:endParaRPr lang="en-US" dirty="0"/>
          </a:p>
          <a:p>
            <a:r>
              <a:rPr lang="en-US" dirty="0"/>
              <a:t>University of Georgia for Bulk Analysis</a:t>
            </a:r>
          </a:p>
          <a:p>
            <a:pPr marL="0" indent="0">
              <a:buNone/>
            </a:pPr>
            <a:endParaRPr lang="en-US" dirty="0"/>
          </a:p>
          <a:p>
            <a:r>
              <a:rPr lang="en-US" dirty="0"/>
              <a:t>Georgia Southern Department of Public Health</a:t>
            </a:r>
          </a:p>
          <a:p>
            <a:pPr marL="0" indent="0">
              <a:buNone/>
            </a:pPr>
            <a:endParaRPr lang="en-US" dirty="0"/>
          </a:p>
          <a:p>
            <a:r>
              <a:rPr lang="en-US" dirty="0"/>
              <a:t>Georgia Southern Department of Chemistry</a:t>
            </a:r>
          </a:p>
        </p:txBody>
      </p:sp>
    </p:spTree>
    <p:extLst>
      <p:ext uri="{BB962C8B-B14F-4D97-AF65-F5344CB8AC3E}">
        <p14:creationId xmlns:p14="http://schemas.microsoft.com/office/powerpoint/2010/main" val="3567686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Abbreviations</a:t>
            </a:r>
          </a:p>
        </p:txBody>
      </p:sp>
      <p:sp>
        <p:nvSpPr>
          <p:cNvPr id="3" name="Content Placeholder 2"/>
          <p:cNvSpPr>
            <a:spLocks noGrp="1"/>
          </p:cNvSpPr>
          <p:nvPr>
            <p:ph idx="1"/>
          </p:nvPr>
        </p:nvSpPr>
        <p:spPr>
          <a:xfrm>
            <a:off x="646111" y="1469822"/>
            <a:ext cx="8946541" cy="5143012"/>
          </a:xfrm>
        </p:spPr>
        <p:txBody>
          <a:bodyPr>
            <a:normAutofit fontScale="92500" lnSpcReduction="20000"/>
          </a:bodyPr>
          <a:lstStyle/>
          <a:p>
            <a:r>
              <a:rPr lang="en-US" dirty="0"/>
              <a:t>TDNF: Titanium Dioxide Nano Fibers</a:t>
            </a:r>
          </a:p>
          <a:p>
            <a:pPr marL="0" indent="0">
              <a:buNone/>
            </a:pPr>
            <a:endParaRPr lang="en-US" dirty="0"/>
          </a:p>
          <a:p>
            <a:r>
              <a:rPr lang="en-US" dirty="0" err="1"/>
              <a:t>qT</a:t>
            </a:r>
            <a:r>
              <a:rPr lang="en-US" dirty="0"/>
              <a:t>-PCR: Quantitative Real-Time Polymerase Chain Reaction</a:t>
            </a:r>
          </a:p>
          <a:p>
            <a:pPr marL="0" indent="0">
              <a:buNone/>
            </a:pPr>
            <a:endParaRPr lang="en-US" dirty="0"/>
          </a:p>
          <a:p>
            <a:r>
              <a:rPr lang="en-US" dirty="0"/>
              <a:t>DAVID: Database for Annotation, Visualization, and Integrated Discovery</a:t>
            </a:r>
          </a:p>
          <a:p>
            <a:pPr marL="0" indent="0">
              <a:buNone/>
            </a:pPr>
            <a:endParaRPr lang="en-US" dirty="0"/>
          </a:p>
          <a:p>
            <a:r>
              <a:rPr lang="en-US" dirty="0"/>
              <a:t>GO: Gene Oncology</a:t>
            </a:r>
          </a:p>
          <a:p>
            <a:pPr marL="0" indent="0">
              <a:buNone/>
            </a:pPr>
            <a:endParaRPr lang="en-US" dirty="0"/>
          </a:p>
          <a:p>
            <a:r>
              <a:rPr lang="en-US" dirty="0"/>
              <a:t>BP: Biological Processes</a:t>
            </a:r>
          </a:p>
          <a:p>
            <a:pPr marL="0" indent="0">
              <a:buNone/>
            </a:pPr>
            <a:endParaRPr lang="en-US" dirty="0"/>
          </a:p>
          <a:p>
            <a:r>
              <a:rPr lang="en-US" dirty="0"/>
              <a:t>CC: Cellular Component </a:t>
            </a:r>
          </a:p>
          <a:p>
            <a:pPr marL="0" indent="0">
              <a:buNone/>
            </a:pPr>
            <a:endParaRPr lang="en-US" dirty="0"/>
          </a:p>
          <a:p>
            <a:r>
              <a:rPr lang="en-US" dirty="0"/>
              <a:t>MF: Molecular Function</a:t>
            </a:r>
          </a:p>
          <a:p>
            <a:endParaRPr lang="en-US" dirty="0"/>
          </a:p>
          <a:p>
            <a:endParaRPr lang="en-US" dirty="0"/>
          </a:p>
        </p:txBody>
      </p:sp>
    </p:spTree>
    <p:extLst>
      <p:ext uri="{BB962C8B-B14F-4D97-AF65-F5344CB8AC3E}">
        <p14:creationId xmlns:p14="http://schemas.microsoft.com/office/powerpoint/2010/main" val="1048536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Nanomaterial?</a:t>
            </a:r>
          </a:p>
        </p:txBody>
      </p:sp>
      <p:sp>
        <p:nvSpPr>
          <p:cNvPr id="3" name="Content Placeholder 2"/>
          <p:cNvSpPr>
            <a:spLocks noGrp="1"/>
          </p:cNvSpPr>
          <p:nvPr>
            <p:ph idx="1"/>
          </p:nvPr>
        </p:nvSpPr>
        <p:spPr>
          <a:xfrm>
            <a:off x="646111" y="1470992"/>
            <a:ext cx="8946541" cy="4764156"/>
          </a:xfrm>
        </p:spPr>
        <p:txBody>
          <a:bodyPr/>
          <a:lstStyle/>
          <a:p>
            <a:r>
              <a:rPr lang="en-US" dirty="0"/>
              <a:t>Nanomaterials are becoming recurring feature of daily lives of humans in the industrial world</a:t>
            </a:r>
          </a:p>
          <a:p>
            <a:pPr marL="0" indent="0">
              <a:buNone/>
            </a:pPr>
            <a:endParaRPr lang="en-US" dirty="0"/>
          </a:p>
          <a:p>
            <a:r>
              <a:rPr lang="en-US" dirty="0"/>
              <a:t>Nanomaterials are composed of structural components that are smaller than 1 micrometer in at least one dimension</a:t>
            </a:r>
          </a:p>
          <a:p>
            <a:pPr marL="0" indent="0">
              <a:buNone/>
            </a:pPr>
            <a:endParaRPr lang="en-US" dirty="0"/>
          </a:p>
          <a:p>
            <a:r>
              <a:rPr lang="en-US" dirty="0"/>
              <a:t>Nanomaterials differ from bulk materials in the way in which they behave, as there is a different scaling property and quantum effects, which affect the chemical reactivity of materials including their mechanical, optical, electric, and magnetic properties </a:t>
            </a:r>
          </a:p>
        </p:txBody>
      </p:sp>
    </p:spTree>
    <p:extLst>
      <p:ext uri="{BB962C8B-B14F-4D97-AF65-F5344CB8AC3E}">
        <p14:creationId xmlns:p14="http://schemas.microsoft.com/office/powerpoint/2010/main" val="2131866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of Titanium Dioxide</a:t>
            </a:r>
          </a:p>
        </p:txBody>
      </p:sp>
      <p:sp>
        <p:nvSpPr>
          <p:cNvPr id="3" name="Content Placeholder 2"/>
          <p:cNvSpPr>
            <a:spLocks noGrp="1"/>
          </p:cNvSpPr>
          <p:nvPr>
            <p:ph idx="1"/>
          </p:nvPr>
        </p:nvSpPr>
        <p:spPr>
          <a:xfrm>
            <a:off x="646111" y="1563757"/>
            <a:ext cx="9613861" cy="4890052"/>
          </a:xfrm>
        </p:spPr>
        <p:txBody>
          <a:bodyPr>
            <a:normAutofit/>
          </a:bodyPr>
          <a:lstStyle/>
          <a:p>
            <a:r>
              <a:rPr lang="en-US" dirty="0"/>
              <a:t>Not much research present about titanium dioxide nanofibers</a:t>
            </a:r>
          </a:p>
          <a:p>
            <a:pPr marL="0" indent="0">
              <a:buNone/>
            </a:pPr>
            <a:endParaRPr lang="en-US" dirty="0"/>
          </a:p>
          <a:p>
            <a:r>
              <a:rPr lang="en-US" dirty="0"/>
              <a:t>Nano fibers, in theory, are less likely to be broken down by the body</a:t>
            </a:r>
          </a:p>
          <a:p>
            <a:pPr marL="0" indent="0">
              <a:buNone/>
            </a:pPr>
            <a:endParaRPr lang="en-US" dirty="0"/>
          </a:p>
          <a:p>
            <a:r>
              <a:rPr lang="en-US" dirty="0"/>
              <a:t>These materials are being utilized in ways that are benefiting society, and the change is coming fast</a:t>
            </a:r>
          </a:p>
          <a:p>
            <a:pPr marL="0" indent="0">
              <a:buNone/>
            </a:pPr>
            <a:endParaRPr lang="en-US" dirty="0"/>
          </a:p>
          <a:p>
            <a:r>
              <a:rPr lang="en-US" dirty="0"/>
              <a:t>The physiochemical properties of nanomaterials determine the toxicity of these materials. TiO2 NF materials have unique dimensions, durability, particle number and hence surface area, size, bulk, or surface chemistry that might influence bio interactions and thus toxicity, but not enough research has been done to have a conclusive decision on the toxicity of titanium dioxide. </a:t>
            </a:r>
          </a:p>
        </p:txBody>
      </p:sp>
    </p:spTree>
    <p:extLst>
      <p:ext uri="{BB962C8B-B14F-4D97-AF65-F5344CB8AC3E}">
        <p14:creationId xmlns:p14="http://schemas.microsoft.com/office/powerpoint/2010/main" val="35882802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Hypothesis/Objective</a:t>
            </a:r>
          </a:p>
        </p:txBody>
      </p:sp>
      <p:sp>
        <p:nvSpPr>
          <p:cNvPr id="3" name="Content Placeholder 2"/>
          <p:cNvSpPr>
            <a:spLocks noGrp="1"/>
          </p:cNvSpPr>
          <p:nvPr>
            <p:ph idx="1"/>
          </p:nvPr>
        </p:nvSpPr>
        <p:spPr>
          <a:xfrm>
            <a:off x="646111" y="1853248"/>
            <a:ext cx="8946541" cy="4195481"/>
          </a:xfrm>
        </p:spPr>
        <p:txBody>
          <a:bodyPr/>
          <a:lstStyle/>
          <a:p>
            <a:r>
              <a:rPr lang="en-US" dirty="0"/>
              <a:t>Oral ingestion of titanium dioxide </a:t>
            </a:r>
            <a:r>
              <a:rPr lang="en-US" dirty="0" err="1"/>
              <a:t>nano</a:t>
            </a:r>
            <a:r>
              <a:rPr lang="en-US" dirty="0"/>
              <a:t> fibers at environmental levels will produce significant effects throughout the body in Sprague Dawley rats. </a:t>
            </a:r>
          </a:p>
          <a:p>
            <a:pPr marL="0" indent="0">
              <a:buNone/>
            </a:pPr>
            <a:endParaRPr lang="en-US" dirty="0"/>
          </a:p>
          <a:p>
            <a:r>
              <a:rPr lang="en-US" dirty="0"/>
              <a:t>The goal of the present study is to investigate the hepatic effects of TiO</a:t>
            </a:r>
            <a:r>
              <a:rPr lang="en-US" baseline="-25000" dirty="0"/>
              <a:t>2</a:t>
            </a:r>
            <a:r>
              <a:rPr lang="en-US" dirty="0"/>
              <a:t> NF in male Sprague Dawley rats using proteomic technique. </a:t>
            </a:r>
          </a:p>
        </p:txBody>
      </p:sp>
    </p:spTree>
    <p:extLst>
      <p:ext uri="{BB962C8B-B14F-4D97-AF65-F5344CB8AC3E}">
        <p14:creationId xmlns:p14="http://schemas.microsoft.com/office/powerpoint/2010/main" val="2351504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Synthesis of TDNF</a:t>
            </a:r>
          </a:p>
        </p:txBody>
      </p:sp>
      <p:sp>
        <p:nvSpPr>
          <p:cNvPr id="3" name="Content Placeholder 2"/>
          <p:cNvSpPr>
            <a:spLocks noGrp="1"/>
          </p:cNvSpPr>
          <p:nvPr>
            <p:ph idx="1"/>
          </p:nvPr>
        </p:nvSpPr>
        <p:spPr>
          <a:xfrm>
            <a:off x="646111" y="1350554"/>
            <a:ext cx="10551976" cy="5196020"/>
          </a:xfrm>
        </p:spPr>
        <p:txBody>
          <a:bodyPr>
            <a:normAutofit fontScale="85000" lnSpcReduction="10000"/>
          </a:bodyPr>
          <a:lstStyle/>
          <a:p>
            <a:r>
              <a:rPr lang="en-US" dirty="0"/>
              <a:t>The fabrication of titanium dioxide nanofibers (TiO2 NF) began with mixing ~1 gram of   </a:t>
            </a:r>
            <a:r>
              <a:rPr lang="en-US" dirty="0" err="1"/>
              <a:t>polyvinylpyrrolidone</a:t>
            </a:r>
            <a:r>
              <a:rPr lang="en-US" dirty="0"/>
              <a:t> (PVP) with 10 mL of ethanol.</a:t>
            </a:r>
          </a:p>
          <a:p>
            <a:pPr marL="0" indent="0">
              <a:buNone/>
            </a:pPr>
            <a:endParaRPr lang="en-US" dirty="0"/>
          </a:p>
          <a:p>
            <a:r>
              <a:rPr lang="en-US" dirty="0"/>
              <a:t>In a separate container ~3 grams of </a:t>
            </a:r>
            <a:r>
              <a:rPr lang="en-US" dirty="0" err="1"/>
              <a:t>TiIP</a:t>
            </a:r>
            <a:r>
              <a:rPr lang="en-US" dirty="0"/>
              <a:t> (titanium </a:t>
            </a:r>
            <a:r>
              <a:rPr lang="en-US" dirty="0" err="1"/>
              <a:t>iso-propoxide</a:t>
            </a:r>
            <a:r>
              <a:rPr lang="en-US" dirty="0"/>
              <a:t>) was mixed with 5 mL of ethanol and 3 mL of Acetic Acid. </a:t>
            </a:r>
          </a:p>
          <a:p>
            <a:pPr marL="0" indent="0">
              <a:buNone/>
            </a:pPr>
            <a:endParaRPr lang="en-US" dirty="0"/>
          </a:p>
          <a:p>
            <a:r>
              <a:rPr lang="en-US" dirty="0"/>
              <a:t>These solutions were vortexed separately for ~ 30 minutes to ensure thorough mixing. The solutions were then added together and vortexed again for another 5 minutes. This mixture was then sonicated for 20 minutes before electrospinning. </a:t>
            </a:r>
          </a:p>
          <a:p>
            <a:pPr marL="0" indent="0">
              <a:buNone/>
            </a:pPr>
            <a:endParaRPr lang="en-US" dirty="0"/>
          </a:p>
          <a:p>
            <a:r>
              <a:rPr lang="en-US" dirty="0"/>
              <a:t>Once the gelation of the intended nanofiber was completed, it was ready for electrospinning. The parameters of electrospinning were as follows: the distance from the end of the syringe to the grounding aluminum collector was 12-15 cm. The pumping rate of sol-gel solution was 5 mL/hr. The applied DC voltage was 25 kV. </a:t>
            </a:r>
          </a:p>
          <a:p>
            <a:pPr marL="0" indent="0">
              <a:buNone/>
            </a:pPr>
            <a:endParaRPr lang="en-US" dirty="0"/>
          </a:p>
          <a:p>
            <a:r>
              <a:rPr lang="en-US" dirty="0"/>
              <a:t>Once all the sol-gel solution had been </a:t>
            </a:r>
            <a:r>
              <a:rPr lang="en-US" dirty="0" err="1"/>
              <a:t>electrospun</a:t>
            </a:r>
            <a:r>
              <a:rPr lang="en-US" dirty="0"/>
              <a:t>, fabricated fibers were left overnight for complete gelation. These nanofibers were annealed at ~565°C in air for roughly 12 hours.</a:t>
            </a:r>
          </a:p>
          <a:p>
            <a:endParaRPr lang="en-US" dirty="0"/>
          </a:p>
        </p:txBody>
      </p:sp>
    </p:spTree>
    <p:extLst>
      <p:ext uri="{BB962C8B-B14F-4D97-AF65-F5344CB8AC3E}">
        <p14:creationId xmlns:p14="http://schemas.microsoft.com/office/powerpoint/2010/main" val="2354777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Animal Study</a:t>
            </a:r>
          </a:p>
        </p:txBody>
      </p:sp>
      <p:sp>
        <p:nvSpPr>
          <p:cNvPr id="3" name="Content Placeholder 2"/>
          <p:cNvSpPr>
            <a:spLocks noGrp="1"/>
          </p:cNvSpPr>
          <p:nvPr>
            <p:ph idx="1"/>
          </p:nvPr>
        </p:nvSpPr>
        <p:spPr>
          <a:xfrm>
            <a:off x="646111" y="1708362"/>
            <a:ext cx="8946541" cy="4195481"/>
          </a:xfrm>
        </p:spPr>
        <p:txBody>
          <a:bodyPr>
            <a:normAutofit fontScale="85000" lnSpcReduction="10000"/>
          </a:bodyPr>
          <a:lstStyle/>
          <a:p>
            <a:r>
              <a:rPr lang="en-US" dirty="0"/>
              <a:t>Twelve rats, 3 treatment groups</a:t>
            </a:r>
          </a:p>
          <a:p>
            <a:pPr lvl="1"/>
            <a:r>
              <a:rPr lang="en-US" dirty="0"/>
              <a:t>Control ( 0 ppm TDNF)</a:t>
            </a:r>
          </a:p>
          <a:p>
            <a:pPr lvl="1"/>
            <a:r>
              <a:rPr lang="en-US" dirty="0"/>
              <a:t>Low ( 40 ppm TDNF)</a:t>
            </a:r>
          </a:p>
          <a:p>
            <a:pPr lvl="1"/>
            <a:r>
              <a:rPr lang="en-US" dirty="0"/>
              <a:t>Medium ( 60 ppm TDNF)</a:t>
            </a:r>
          </a:p>
          <a:p>
            <a:pPr marL="457200" lvl="1" indent="0">
              <a:buNone/>
            </a:pPr>
            <a:endParaRPr lang="en-US" dirty="0"/>
          </a:p>
          <a:p>
            <a:r>
              <a:rPr lang="en-US" dirty="0"/>
              <a:t>Two weeks long </a:t>
            </a:r>
          </a:p>
          <a:p>
            <a:pPr marL="0" indent="0">
              <a:buNone/>
            </a:pPr>
            <a:endParaRPr lang="en-US" dirty="0"/>
          </a:p>
          <a:p>
            <a:r>
              <a:rPr lang="en-US" dirty="0"/>
              <a:t>Biweekly oral gavage of treatment dose</a:t>
            </a:r>
          </a:p>
          <a:p>
            <a:pPr marL="0" indent="0">
              <a:buNone/>
            </a:pPr>
            <a:endParaRPr lang="en-US" dirty="0"/>
          </a:p>
          <a:p>
            <a:r>
              <a:rPr lang="en-US" dirty="0"/>
              <a:t>Weight and food was measured throughout the treatment period</a:t>
            </a:r>
          </a:p>
          <a:p>
            <a:pPr marL="0" indent="0">
              <a:buNone/>
            </a:pPr>
            <a:endParaRPr lang="en-US" dirty="0"/>
          </a:p>
          <a:p>
            <a:r>
              <a:rPr lang="en-US" dirty="0"/>
              <a:t>Rats were euthanized and organs were removed at the end of the study</a:t>
            </a:r>
          </a:p>
          <a:p>
            <a:endParaRPr lang="en-US" dirty="0"/>
          </a:p>
          <a:p>
            <a:pPr marL="457200" lvl="1" indent="0">
              <a:buNone/>
            </a:pPr>
            <a:endParaRPr lang="en-US" dirty="0"/>
          </a:p>
        </p:txBody>
      </p:sp>
    </p:spTree>
    <p:extLst>
      <p:ext uri="{BB962C8B-B14F-4D97-AF65-F5344CB8AC3E}">
        <p14:creationId xmlns:p14="http://schemas.microsoft.com/office/powerpoint/2010/main" val="3942452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1D Gel Electrophoresis</a:t>
            </a:r>
          </a:p>
        </p:txBody>
      </p:sp>
      <p:sp>
        <p:nvSpPr>
          <p:cNvPr id="3" name="Content Placeholder 2"/>
          <p:cNvSpPr>
            <a:spLocks noGrp="1"/>
          </p:cNvSpPr>
          <p:nvPr>
            <p:ph idx="1"/>
          </p:nvPr>
        </p:nvSpPr>
        <p:spPr>
          <a:xfrm>
            <a:off x="646111" y="1853248"/>
            <a:ext cx="8946541" cy="4195481"/>
          </a:xfrm>
        </p:spPr>
        <p:txBody>
          <a:bodyPr>
            <a:normAutofit lnSpcReduction="10000"/>
          </a:bodyPr>
          <a:lstStyle/>
          <a:p>
            <a:r>
              <a:rPr lang="en-US" dirty="0"/>
              <a:t>Samples were loaded into a 1D gel and ran for 1 hour </a:t>
            </a:r>
          </a:p>
          <a:p>
            <a:pPr marL="0" indent="0">
              <a:buNone/>
            </a:pPr>
            <a:endParaRPr lang="en-US" dirty="0"/>
          </a:p>
          <a:p>
            <a:r>
              <a:rPr lang="en-US" dirty="0"/>
              <a:t>Cut outs of the samples in the gel were suspended in water and sent to UGA for analysis of the functional groups and processes that were altered due to the exposure of TDNF.</a:t>
            </a:r>
          </a:p>
          <a:p>
            <a:pPr marL="0" indent="0">
              <a:buNone/>
            </a:pPr>
            <a:endParaRPr lang="en-US" dirty="0"/>
          </a:p>
          <a:p>
            <a:r>
              <a:rPr lang="en-US" dirty="0"/>
              <a:t>Trypsin digestion was also done to the samples and they were analyzed using mass spectrometry and fragments were analyzed, and a select few are mentioned. </a:t>
            </a:r>
          </a:p>
          <a:p>
            <a:pPr marL="0" indent="0">
              <a:buNone/>
            </a:pPr>
            <a:endParaRPr lang="en-US" dirty="0"/>
          </a:p>
          <a:p>
            <a:r>
              <a:rPr lang="en-US" dirty="0"/>
              <a:t>Significant genes were analyzed using </a:t>
            </a:r>
            <a:r>
              <a:rPr lang="en-US" dirty="0" err="1"/>
              <a:t>qT</a:t>
            </a:r>
            <a:r>
              <a:rPr lang="en-US" dirty="0"/>
              <a:t>-PCR </a:t>
            </a:r>
          </a:p>
        </p:txBody>
      </p:sp>
    </p:spTree>
    <p:extLst>
      <p:ext uri="{BB962C8B-B14F-4D97-AF65-F5344CB8AC3E}">
        <p14:creationId xmlns:p14="http://schemas.microsoft.com/office/powerpoint/2010/main" val="3914704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1D Gel Electrophoresis </a:t>
            </a:r>
          </a:p>
        </p:txBody>
      </p:sp>
      <p:pic>
        <p:nvPicPr>
          <p:cNvPr id="4" name="Content Placeholder 3"/>
          <p:cNvPicPr>
            <a:picLocks noGrp="1" noChangeAspect="1"/>
          </p:cNvPicPr>
          <p:nvPr>
            <p:ph idx="1"/>
          </p:nvPr>
        </p:nvPicPr>
        <p:blipFill>
          <a:blip r:embed="rId2"/>
          <a:stretch>
            <a:fillRect/>
          </a:stretch>
        </p:blipFill>
        <p:spPr>
          <a:xfrm>
            <a:off x="2797225" y="1961320"/>
            <a:ext cx="5392618" cy="4266791"/>
          </a:xfrm>
          <a:prstGeom prst="rect">
            <a:avLst/>
          </a:prstGeom>
        </p:spPr>
      </p:pic>
      <p:sp>
        <p:nvSpPr>
          <p:cNvPr id="6" name="TextBox 5"/>
          <p:cNvSpPr txBox="1"/>
          <p:nvPr/>
        </p:nvSpPr>
        <p:spPr>
          <a:xfrm>
            <a:off x="2694885" y="2160104"/>
            <a:ext cx="6051549" cy="369332"/>
          </a:xfrm>
          <a:prstGeom prst="rect">
            <a:avLst/>
          </a:prstGeom>
          <a:noFill/>
        </p:spPr>
        <p:txBody>
          <a:bodyPr wrap="square" rtlCol="0">
            <a:spAutoFit/>
          </a:bodyPr>
          <a:lstStyle/>
          <a:p>
            <a:r>
              <a:rPr lang="en-US" dirty="0"/>
              <a:t>         Control 	  Low Dosage	   High Dosage</a:t>
            </a:r>
          </a:p>
        </p:txBody>
      </p:sp>
    </p:spTree>
    <p:extLst>
      <p:ext uri="{BB962C8B-B14F-4D97-AF65-F5344CB8AC3E}">
        <p14:creationId xmlns:p14="http://schemas.microsoft.com/office/powerpoint/2010/main" val="28640506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470</TotalTime>
  <Words>1133</Words>
  <Application>Microsoft Office PowerPoint</Application>
  <PresentationFormat>Widescreen</PresentationFormat>
  <Paragraphs>288</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Century Gothic</vt:lpstr>
      <vt:lpstr>Tahoma</vt:lpstr>
      <vt:lpstr>Wingdings 3</vt:lpstr>
      <vt:lpstr>Ion</vt:lpstr>
      <vt:lpstr>Examining the Hepatic Effect of TiO2 Nano Fiber Ingestion in Sprague Dawley Rats</vt:lpstr>
      <vt:lpstr>Abbreviations</vt:lpstr>
      <vt:lpstr>What is a Nanomaterial?</vt:lpstr>
      <vt:lpstr>Introduction of Titanium Dioxide</vt:lpstr>
      <vt:lpstr>Hypothesis/Objective</vt:lpstr>
      <vt:lpstr>Synthesis of TDNF</vt:lpstr>
      <vt:lpstr>General Animal Study</vt:lpstr>
      <vt:lpstr>1D Gel Electrophoresis</vt:lpstr>
      <vt:lpstr>1D Gel Electrophoresis </vt:lpstr>
      <vt:lpstr>An Example of Peptide Fragments</vt:lpstr>
      <vt:lpstr>DAVID Analysis</vt:lpstr>
      <vt:lpstr>GO Oncology Data</vt:lpstr>
      <vt:lpstr>Some of the Pathways Found to be Significant</vt:lpstr>
      <vt:lpstr>Genes for qRT-PCR</vt:lpstr>
      <vt:lpstr>Results from qT-PCR</vt:lpstr>
      <vt:lpstr>Conclusion</vt:lpstr>
      <vt:lpstr>Future Work</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Hepatic Effect of TiO2 Nano Fiber Ingestion in Sprague Dawley Rats</dc:title>
  <dc:creator>Kayla Bethany Anderson</dc:creator>
  <cp:lastModifiedBy>Kayla Bethany Anderson</cp:lastModifiedBy>
  <cp:revision>17</cp:revision>
  <dcterms:created xsi:type="dcterms:W3CDTF">2017-04-11T13:53:35Z</dcterms:created>
  <dcterms:modified xsi:type="dcterms:W3CDTF">2017-04-14T16:42:51Z</dcterms:modified>
</cp:coreProperties>
</file>