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7" r:id="rId1"/>
  </p:sldMasterIdLst>
  <p:notesMasterIdLst>
    <p:notesMasterId r:id="rId69"/>
  </p:notesMasterIdLst>
  <p:handoutMasterIdLst>
    <p:handoutMasterId r:id="rId70"/>
  </p:handoutMasterIdLst>
  <p:sldIdLst>
    <p:sldId id="313" r:id="rId2"/>
    <p:sldId id="315" r:id="rId3"/>
    <p:sldId id="410" r:id="rId4"/>
    <p:sldId id="318" r:id="rId5"/>
    <p:sldId id="319" r:id="rId6"/>
    <p:sldId id="320" r:id="rId7"/>
    <p:sldId id="415" r:id="rId8"/>
    <p:sldId id="391" r:id="rId9"/>
    <p:sldId id="394" r:id="rId10"/>
    <p:sldId id="395" r:id="rId11"/>
    <p:sldId id="396" r:id="rId12"/>
    <p:sldId id="412" r:id="rId13"/>
    <p:sldId id="411" r:id="rId14"/>
    <p:sldId id="397" r:id="rId15"/>
    <p:sldId id="398" r:id="rId16"/>
    <p:sldId id="399" r:id="rId17"/>
    <p:sldId id="400" r:id="rId18"/>
    <p:sldId id="403" r:id="rId19"/>
    <p:sldId id="401" r:id="rId20"/>
    <p:sldId id="316" r:id="rId21"/>
    <p:sldId id="317" r:id="rId22"/>
    <p:sldId id="404" r:id="rId23"/>
    <p:sldId id="406" r:id="rId24"/>
    <p:sldId id="408" r:id="rId25"/>
    <p:sldId id="390" r:id="rId26"/>
    <p:sldId id="321" r:id="rId27"/>
    <p:sldId id="322" r:id="rId28"/>
    <p:sldId id="323" r:id="rId29"/>
    <p:sldId id="326" r:id="rId30"/>
    <p:sldId id="327" r:id="rId31"/>
    <p:sldId id="324" r:id="rId32"/>
    <p:sldId id="325" r:id="rId33"/>
    <p:sldId id="328" r:id="rId34"/>
    <p:sldId id="329" r:id="rId35"/>
    <p:sldId id="330" r:id="rId36"/>
    <p:sldId id="331" r:id="rId37"/>
    <p:sldId id="332" r:id="rId38"/>
    <p:sldId id="335" r:id="rId39"/>
    <p:sldId id="336" r:id="rId40"/>
    <p:sldId id="337" r:id="rId41"/>
    <p:sldId id="338" r:id="rId42"/>
    <p:sldId id="339" r:id="rId43"/>
    <p:sldId id="341" r:id="rId44"/>
    <p:sldId id="342" r:id="rId45"/>
    <p:sldId id="343" r:id="rId46"/>
    <p:sldId id="351" r:id="rId47"/>
    <p:sldId id="352" r:id="rId48"/>
    <p:sldId id="353" r:id="rId49"/>
    <p:sldId id="354" r:id="rId50"/>
    <p:sldId id="355" r:id="rId51"/>
    <p:sldId id="409" r:id="rId52"/>
    <p:sldId id="356" r:id="rId53"/>
    <p:sldId id="357" r:id="rId54"/>
    <p:sldId id="358" r:id="rId55"/>
    <p:sldId id="359" r:id="rId56"/>
    <p:sldId id="378" r:id="rId57"/>
    <p:sldId id="379" r:id="rId58"/>
    <p:sldId id="372" r:id="rId59"/>
    <p:sldId id="380" r:id="rId60"/>
    <p:sldId id="381" r:id="rId61"/>
    <p:sldId id="383" r:id="rId62"/>
    <p:sldId id="382" r:id="rId63"/>
    <p:sldId id="384" r:id="rId64"/>
    <p:sldId id="385" r:id="rId65"/>
    <p:sldId id="386" r:id="rId66"/>
    <p:sldId id="413" r:id="rId67"/>
    <p:sldId id="414" r:id="rId68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Number of ODRs-</a:t>
            </a:r>
            <a:r>
              <a:rPr lang="en-US" baseline="0"/>
              <a:t> 2nd Semester Two-Year Comparison for TFU Schools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2014-2015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Flint Hill</c:v>
                </c:pt>
                <c:pt idx="1">
                  <c:v>Live Oak</c:v>
                </c:pt>
                <c:pt idx="2">
                  <c:v>Livingston</c:v>
                </c:pt>
                <c:pt idx="3">
                  <c:v>Middle Ridge</c:v>
                </c:pt>
                <c:pt idx="4">
                  <c:v>Porterdale</c:v>
                </c:pt>
                <c:pt idx="5">
                  <c:v>West Newton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239</c:v>
                </c:pt>
                <c:pt idx="1">
                  <c:v>211</c:v>
                </c:pt>
                <c:pt idx="2">
                  <c:v>168</c:v>
                </c:pt>
                <c:pt idx="3">
                  <c:v>221</c:v>
                </c:pt>
                <c:pt idx="4">
                  <c:v>302</c:v>
                </c:pt>
                <c:pt idx="5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17-4D71-AB8F-54D452B687D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2015-2016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Flint Hill</c:v>
                </c:pt>
                <c:pt idx="1">
                  <c:v>Live Oak</c:v>
                </c:pt>
                <c:pt idx="2">
                  <c:v>Livingston</c:v>
                </c:pt>
                <c:pt idx="3">
                  <c:v>Middle Ridge</c:v>
                </c:pt>
                <c:pt idx="4">
                  <c:v>Porterdale</c:v>
                </c:pt>
                <c:pt idx="5">
                  <c:v>West Newton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120</c:v>
                </c:pt>
                <c:pt idx="1">
                  <c:v>96</c:v>
                </c:pt>
                <c:pt idx="2">
                  <c:v>91</c:v>
                </c:pt>
                <c:pt idx="3">
                  <c:v>185</c:v>
                </c:pt>
                <c:pt idx="4">
                  <c:v>67</c:v>
                </c:pt>
                <c:pt idx="5">
                  <c:v>155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E17-4D71-AB8F-54D452B687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54145288"/>
        <c:axId val="454142992"/>
      </c:barChart>
      <c:catAx>
        <c:axId val="454145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4142992"/>
        <c:crosses val="autoZero"/>
        <c:auto val="1"/>
        <c:lblAlgn val="ctr"/>
        <c:lblOffset val="100"/>
        <c:noMultiLvlLbl val="0"/>
      </c:catAx>
      <c:valAx>
        <c:axId val="454142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4145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907406-3320-40ED-A61F-8974178519C7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/>
      <dgm:spPr/>
    </dgm:pt>
    <dgm:pt modelId="{289FF694-6AEE-47F7-8AAE-792C5A3AB7D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</a:rPr>
            <a:t>3% Student Population</a:t>
          </a:r>
        </a:p>
      </dgm:t>
    </dgm:pt>
    <dgm:pt modelId="{A9EA1CCF-FC9E-45E8-A6E0-2B32FCF4B1EE}" type="parTrans" cxnId="{B9CECD5A-9130-438B-B955-47F55C058A29}">
      <dgm:prSet/>
      <dgm:spPr/>
    </dgm:pt>
    <dgm:pt modelId="{15572CB0-5CFF-4E42-B5F2-6FA4D16A48F4}" type="sibTrans" cxnId="{B9CECD5A-9130-438B-B955-47F55C058A29}">
      <dgm:prSet/>
      <dgm:spPr/>
    </dgm:pt>
    <dgm:pt modelId="{35FB542A-C382-478D-BC24-497EC776C31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</a:rPr>
            <a:t>7% Student Population</a:t>
          </a:r>
        </a:p>
      </dgm:t>
    </dgm:pt>
    <dgm:pt modelId="{A98E9A05-EB53-40A4-99B9-2280614DA113}" type="parTrans" cxnId="{1ADEFACB-6D5A-41FE-AA8E-AE1AB02985DD}">
      <dgm:prSet/>
      <dgm:spPr/>
    </dgm:pt>
    <dgm:pt modelId="{627B7FF5-20A1-46D0-93FA-F7D7DF98FB10}" type="sibTrans" cxnId="{1ADEFACB-6D5A-41FE-AA8E-AE1AB02985DD}">
      <dgm:prSet/>
      <dgm:spPr/>
    </dgm:pt>
    <dgm:pt modelId="{2071206E-B275-4842-B35B-DBC4952D3CE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</a:rPr>
            <a:t>10% Student Population</a:t>
          </a:r>
        </a:p>
      </dgm:t>
    </dgm:pt>
    <dgm:pt modelId="{3D791858-BF05-49B5-9552-EBB24CC1D07A}" type="parTrans" cxnId="{17792D87-A377-4E98-908A-DB60988F7BE5}">
      <dgm:prSet/>
      <dgm:spPr/>
    </dgm:pt>
    <dgm:pt modelId="{600EC40D-EF0B-40EE-BB6C-32C2B9A6887E}" type="sibTrans" cxnId="{17792D87-A377-4E98-908A-DB60988F7BE5}">
      <dgm:prSet/>
      <dgm:spPr/>
    </dgm:pt>
    <dgm:pt modelId="{32871A9A-D320-4CD9-B8D1-C970AED501F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</a:rPr>
            <a:t>80+% Student Population</a:t>
          </a:r>
        </a:p>
      </dgm:t>
    </dgm:pt>
    <dgm:pt modelId="{F3E9676C-9CF5-48C4-8403-F531531F5740}" type="parTrans" cxnId="{02116676-068B-4575-B837-26A9B625830B}">
      <dgm:prSet/>
      <dgm:spPr/>
    </dgm:pt>
    <dgm:pt modelId="{9FC683DA-98C1-4080-AA67-A60BE1EE819E}" type="sibTrans" cxnId="{02116676-068B-4575-B837-26A9B625830B}">
      <dgm:prSet/>
      <dgm:spPr/>
    </dgm:pt>
    <dgm:pt modelId="{77C1E722-53DE-403D-A93A-1AE4DAEB08FC}" type="pres">
      <dgm:prSet presAssocID="{00907406-3320-40ED-A61F-8974178519C7}" presName="Name0" presStyleCnt="0">
        <dgm:presLayoutVars>
          <dgm:dir/>
          <dgm:animLvl val="lvl"/>
          <dgm:resizeHandles val="exact"/>
        </dgm:presLayoutVars>
      </dgm:prSet>
      <dgm:spPr/>
    </dgm:pt>
    <dgm:pt modelId="{2D344982-1114-4EBF-AB7D-960FAF407363}" type="pres">
      <dgm:prSet presAssocID="{289FF694-6AEE-47F7-8AAE-792C5A3AB7DE}" presName="Name8" presStyleCnt="0"/>
      <dgm:spPr/>
    </dgm:pt>
    <dgm:pt modelId="{1F5B7A2F-791F-47CB-B3FC-248AA8B8E502}" type="pres">
      <dgm:prSet presAssocID="{289FF694-6AEE-47F7-8AAE-792C5A3AB7DE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53B24C-1FF3-4A60-AE4C-66D83FA9846E}" type="pres">
      <dgm:prSet presAssocID="{289FF694-6AEE-47F7-8AAE-792C5A3AB7D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B57F63-5311-4918-B266-623C78296EF6}" type="pres">
      <dgm:prSet presAssocID="{35FB542A-C382-478D-BC24-497EC776C31A}" presName="Name8" presStyleCnt="0"/>
      <dgm:spPr/>
    </dgm:pt>
    <dgm:pt modelId="{9E425848-A523-4024-B2B9-EA3255298025}" type="pres">
      <dgm:prSet presAssocID="{35FB542A-C382-478D-BC24-497EC776C31A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C8A84D-7206-40CE-85D4-9641E624CCE4}" type="pres">
      <dgm:prSet presAssocID="{35FB542A-C382-478D-BC24-497EC776C31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6BE975-1F5C-4091-9B0A-99AABC9BD834}" type="pres">
      <dgm:prSet presAssocID="{2071206E-B275-4842-B35B-DBC4952D3CEA}" presName="Name8" presStyleCnt="0"/>
      <dgm:spPr/>
    </dgm:pt>
    <dgm:pt modelId="{FF49A66D-0FC2-46DB-AE10-DEE60DA3DF4E}" type="pres">
      <dgm:prSet presAssocID="{2071206E-B275-4842-B35B-DBC4952D3CEA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E96049-C21D-43A0-B188-2E6B86372715}" type="pres">
      <dgm:prSet presAssocID="{2071206E-B275-4842-B35B-DBC4952D3CE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B52F90-5BA6-4EF8-89CF-3D7FED294D0D}" type="pres">
      <dgm:prSet presAssocID="{32871A9A-D320-4CD9-B8D1-C970AED501F7}" presName="Name8" presStyleCnt="0"/>
      <dgm:spPr/>
    </dgm:pt>
    <dgm:pt modelId="{644BDB4C-9309-409D-A299-CF627D8F0052}" type="pres">
      <dgm:prSet presAssocID="{32871A9A-D320-4CD9-B8D1-C970AED501F7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5301E1-4018-447D-96DD-50631466E993}" type="pres">
      <dgm:prSet presAssocID="{32871A9A-D320-4CD9-B8D1-C970AED501F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7792D87-A377-4E98-908A-DB60988F7BE5}" srcId="{00907406-3320-40ED-A61F-8974178519C7}" destId="{2071206E-B275-4842-B35B-DBC4952D3CEA}" srcOrd="2" destOrd="0" parTransId="{3D791858-BF05-49B5-9552-EBB24CC1D07A}" sibTransId="{600EC40D-EF0B-40EE-BB6C-32C2B9A6887E}"/>
    <dgm:cxn modelId="{A66A463A-D709-4BB2-B268-AFD98A7E96C6}" type="presOf" srcId="{35FB542A-C382-478D-BC24-497EC776C31A}" destId="{F5C8A84D-7206-40CE-85D4-9641E624CCE4}" srcOrd="1" destOrd="0" presId="urn:microsoft.com/office/officeart/2005/8/layout/pyramid1"/>
    <dgm:cxn modelId="{A7E995E9-D833-4F6A-865E-DD312F13212D}" type="presOf" srcId="{289FF694-6AEE-47F7-8AAE-792C5A3AB7DE}" destId="{7953B24C-1FF3-4A60-AE4C-66D83FA9846E}" srcOrd="1" destOrd="0" presId="urn:microsoft.com/office/officeart/2005/8/layout/pyramid1"/>
    <dgm:cxn modelId="{DB51CC23-537F-49BC-8F67-991E3D749C0B}" type="presOf" srcId="{32871A9A-D320-4CD9-B8D1-C970AED501F7}" destId="{644BDB4C-9309-409D-A299-CF627D8F0052}" srcOrd="0" destOrd="0" presId="urn:microsoft.com/office/officeart/2005/8/layout/pyramid1"/>
    <dgm:cxn modelId="{1EA64846-6A53-419C-A4B2-1C05C7023FDB}" type="presOf" srcId="{289FF694-6AEE-47F7-8AAE-792C5A3AB7DE}" destId="{1F5B7A2F-791F-47CB-B3FC-248AA8B8E502}" srcOrd="0" destOrd="0" presId="urn:microsoft.com/office/officeart/2005/8/layout/pyramid1"/>
    <dgm:cxn modelId="{02116676-068B-4575-B837-26A9B625830B}" srcId="{00907406-3320-40ED-A61F-8974178519C7}" destId="{32871A9A-D320-4CD9-B8D1-C970AED501F7}" srcOrd="3" destOrd="0" parTransId="{F3E9676C-9CF5-48C4-8403-F531531F5740}" sibTransId="{9FC683DA-98C1-4080-AA67-A60BE1EE819E}"/>
    <dgm:cxn modelId="{B9CECD5A-9130-438B-B955-47F55C058A29}" srcId="{00907406-3320-40ED-A61F-8974178519C7}" destId="{289FF694-6AEE-47F7-8AAE-792C5A3AB7DE}" srcOrd="0" destOrd="0" parTransId="{A9EA1CCF-FC9E-45E8-A6E0-2B32FCF4B1EE}" sibTransId="{15572CB0-5CFF-4E42-B5F2-6FA4D16A48F4}"/>
    <dgm:cxn modelId="{922E34A6-C480-4EDB-BE82-B93344C6AF90}" type="presOf" srcId="{2071206E-B275-4842-B35B-DBC4952D3CEA}" destId="{EEE96049-C21D-43A0-B188-2E6B86372715}" srcOrd="1" destOrd="0" presId="urn:microsoft.com/office/officeart/2005/8/layout/pyramid1"/>
    <dgm:cxn modelId="{0B3C4057-0439-4969-BE13-BAD90DDE80EE}" type="presOf" srcId="{2071206E-B275-4842-B35B-DBC4952D3CEA}" destId="{FF49A66D-0FC2-46DB-AE10-DEE60DA3DF4E}" srcOrd="0" destOrd="0" presId="urn:microsoft.com/office/officeart/2005/8/layout/pyramid1"/>
    <dgm:cxn modelId="{2921410C-E983-42DA-9AB0-6F025D9F872A}" type="presOf" srcId="{32871A9A-D320-4CD9-B8D1-C970AED501F7}" destId="{905301E1-4018-447D-96DD-50631466E993}" srcOrd="1" destOrd="0" presId="urn:microsoft.com/office/officeart/2005/8/layout/pyramid1"/>
    <dgm:cxn modelId="{792C2BB2-4F48-405C-AFA8-9BCAE7F99CE3}" type="presOf" srcId="{35FB542A-C382-478D-BC24-497EC776C31A}" destId="{9E425848-A523-4024-B2B9-EA3255298025}" srcOrd="0" destOrd="0" presId="urn:microsoft.com/office/officeart/2005/8/layout/pyramid1"/>
    <dgm:cxn modelId="{7B05E82E-1527-41A6-ADB9-773B491B66EE}" type="presOf" srcId="{00907406-3320-40ED-A61F-8974178519C7}" destId="{77C1E722-53DE-403D-A93A-1AE4DAEB08FC}" srcOrd="0" destOrd="0" presId="urn:microsoft.com/office/officeart/2005/8/layout/pyramid1"/>
    <dgm:cxn modelId="{1ADEFACB-6D5A-41FE-AA8E-AE1AB02985DD}" srcId="{00907406-3320-40ED-A61F-8974178519C7}" destId="{35FB542A-C382-478D-BC24-497EC776C31A}" srcOrd="1" destOrd="0" parTransId="{A98E9A05-EB53-40A4-99B9-2280614DA113}" sibTransId="{627B7FF5-20A1-46D0-93FA-F7D7DF98FB10}"/>
    <dgm:cxn modelId="{815C507F-4DAC-47AD-8ABC-AE3135C1E65D}" type="presParOf" srcId="{77C1E722-53DE-403D-A93A-1AE4DAEB08FC}" destId="{2D344982-1114-4EBF-AB7D-960FAF407363}" srcOrd="0" destOrd="0" presId="urn:microsoft.com/office/officeart/2005/8/layout/pyramid1"/>
    <dgm:cxn modelId="{416B5DF3-090C-4C1E-A12D-C19240914851}" type="presParOf" srcId="{2D344982-1114-4EBF-AB7D-960FAF407363}" destId="{1F5B7A2F-791F-47CB-B3FC-248AA8B8E502}" srcOrd="0" destOrd="0" presId="urn:microsoft.com/office/officeart/2005/8/layout/pyramid1"/>
    <dgm:cxn modelId="{1999F5DE-8590-41AC-A3D9-FA26648957BA}" type="presParOf" srcId="{2D344982-1114-4EBF-AB7D-960FAF407363}" destId="{7953B24C-1FF3-4A60-AE4C-66D83FA9846E}" srcOrd="1" destOrd="0" presId="urn:microsoft.com/office/officeart/2005/8/layout/pyramid1"/>
    <dgm:cxn modelId="{32550C31-6567-4906-89C0-705CDCDA43A1}" type="presParOf" srcId="{77C1E722-53DE-403D-A93A-1AE4DAEB08FC}" destId="{A8B57F63-5311-4918-B266-623C78296EF6}" srcOrd="1" destOrd="0" presId="urn:microsoft.com/office/officeart/2005/8/layout/pyramid1"/>
    <dgm:cxn modelId="{D49917E3-2347-498E-87C8-A70ED2221607}" type="presParOf" srcId="{A8B57F63-5311-4918-B266-623C78296EF6}" destId="{9E425848-A523-4024-B2B9-EA3255298025}" srcOrd="0" destOrd="0" presId="urn:microsoft.com/office/officeart/2005/8/layout/pyramid1"/>
    <dgm:cxn modelId="{BE439A48-0832-4682-B900-AC7990065BCF}" type="presParOf" srcId="{A8B57F63-5311-4918-B266-623C78296EF6}" destId="{F5C8A84D-7206-40CE-85D4-9641E624CCE4}" srcOrd="1" destOrd="0" presId="urn:microsoft.com/office/officeart/2005/8/layout/pyramid1"/>
    <dgm:cxn modelId="{D5239EB8-E662-4CB3-A9D4-B7CB12F071FB}" type="presParOf" srcId="{77C1E722-53DE-403D-A93A-1AE4DAEB08FC}" destId="{F26BE975-1F5C-4091-9B0A-99AABC9BD834}" srcOrd="2" destOrd="0" presId="urn:microsoft.com/office/officeart/2005/8/layout/pyramid1"/>
    <dgm:cxn modelId="{E30FBB89-8B37-4285-B850-E243416F8668}" type="presParOf" srcId="{F26BE975-1F5C-4091-9B0A-99AABC9BD834}" destId="{FF49A66D-0FC2-46DB-AE10-DEE60DA3DF4E}" srcOrd="0" destOrd="0" presId="urn:microsoft.com/office/officeart/2005/8/layout/pyramid1"/>
    <dgm:cxn modelId="{BAA41601-6039-4BBE-BE4E-DF2C8BDFBE71}" type="presParOf" srcId="{F26BE975-1F5C-4091-9B0A-99AABC9BD834}" destId="{EEE96049-C21D-43A0-B188-2E6B86372715}" srcOrd="1" destOrd="0" presId="urn:microsoft.com/office/officeart/2005/8/layout/pyramid1"/>
    <dgm:cxn modelId="{582CC7F0-8860-4EBF-8729-E3B754B4B5EB}" type="presParOf" srcId="{77C1E722-53DE-403D-A93A-1AE4DAEB08FC}" destId="{D7B52F90-5BA6-4EF8-89CF-3D7FED294D0D}" srcOrd="3" destOrd="0" presId="urn:microsoft.com/office/officeart/2005/8/layout/pyramid1"/>
    <dgm:cxn modelId="{53868B02-E9A3-4C9F-8A91-9B69F4FB4B97}" type="presParOf" srcId="{D7B52F90-5BA6-4EF8-89CF-3D7FED294D0D}" destId="{644BDB4C-9309-409D-A299-CF627D8F0052}" srcOrd="0" destOrd="0" presId="urn:microsoft.com/office/officeart/2005/8/layout/pyramid1"/>
    <dgm:cxn modelId="{CAB9056F-4E19-4494-A349-D169279C5808}" type="presParOf" srcId="{D7B52F90-5BA6-4EF8-89CF-3D7FED294D0D}" destId="{905301E1-4018-447D-96DD-50631466E993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A72526C-F3B8-493E-B357-9B68D9A806B7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BDB2202D-129A-4F3D-BC81-289D34735CB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TIER 4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10+ Referrals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Ombudsman, GNETS</a:t>
          </a:r>
        </a:p>
      </dgm:t>
    </dgm:pt>
    <dgm:pt modelId="{9082F09E-914D-4E10-89A3-45D2AC8CADAE}" type="parTrans" cxnId="{A87A8AE6-12D2-4AAF-93B9-BB66DCDFD4F4}">
      <dgm:prSet/>
      <dgm:spPr/>
      <dgm:t>
        <a:bodyPr/>
        <a:lstStyle/>
        <a:p>
          <a:endParaRPr lang="en-US"/>
        </a:p>
      </dgm:t>
    </dgm:pt>
    <dgm:pt modelId="{5FE02BBC-5404-47DF-9B8B-F1183C412459}" type="sibTrans" cxnId="{A87A8AE6-12D2-4AAF-93B9-BB66DCDFD4F4}">
      <dgm:prSet/>
      <dgm:spPr/>
      <dgm:t>
        <a:bodyPr/>
        <a:lstStyle/>
        <a:p>
          <a:endParaRPr lang="en-US"/>
        </a:p>
      </dgm:t>
    </dgm:pt>
    <dgm:pt modelId="{ADD5A148-2B35-4CB2-BEAA-0200B1A6D51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TIER 3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6-9 Referrals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rPr>
            <a:t>Teacher Recommendations</a:t>
          </a:r>
          <a:endParaRPr kumimoji="0" lang="en-US" altLang="en-US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US" altLang="en-US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gm:t>
    </dgm:pt>
    <dgm:pt modelId="{AE486D3C-84F6-4175-A2DE-E152AC693CB8}" type="parTrans" cxnId="{0998D456-9158-419C-B3DA-CF247E4F9E34}">
      <dgm:prSet/>
      <dgm:spPr/>
      <dgm:t>
        <a:bodyPr/>
        <a:lstStyle/>
        <a:p>
          <a:endParaRPr lang="en-US"/>
        </a:p>
      </dgm:t>
    </dgm:pt>
    <dgm:pt modelId="{2A233A18-04BE-45B7-B78F-AF4D4BFF0D2F}" type="sibTrans" cxnId="{0998D456-9158-419C-B3DA-CF247E4F9E34}">
      <dgm:prSet/>
      <dgm:spPr/>
      <dgm:t>
        <a:bodyPr/>
        <a:lstStyle/>
        <a:p>
          <a:endParaRPr lang="en-US"/>
        </a:p>
      </dgm:t>
    </dgm:pt>
    <dgm:pt modelId="{100FDD51-51F2-4E42-9D5E-64995A58948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TIER 2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4-5 Referrals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US" altLang="en-US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gm:t>
    </dgm:pt>
    <dgm:pt modelId="{475262B0-7C73-4162-B3DE-6FF1E8E04AB3}" type="parTrans" cxnId="{FCB87C8A-ED38-4BBB-ADDF-2DD630A0DC03}">
      <dgm:prSet/>
      <dgm:spPr/>
      <dgm:t>
        <a:bodyPr/>
        <a:lstStyle/>
        <a:p>
          <a:endParaRPr lang="en-US"/>
        </a:p>
      </dgm:t>
    </dgm:pt>
    <dgm:pt modelId="{A7E89CE5-1E60-4D22-A49F-2EF758C50A04}" type="sibTrans" cxnId="{FCB87C8A-ED38-4BBB-ADDF-2DD630A0DC03}">
      <dgm:prSet/>
      <dgm:spPr/>
      <dgm:t>
        <a:bodyPr/>
        <a:lstStyle/>
        <a:p>
          <a:endParaRPr lang="en-US"/>
        </a:p>
      </dgm:t>
    </dgm:pt>
    <dgm:pt modelId="{1B1ECBA5-2E22-476D-8C09-A1592463A4A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TIER 1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0-3 Referrals</a:t>
          </a:r>
        </a:p>
      </dgm:t>
    </dgm:pt>
    <dgm:pt modelId="{7BD12546-AD50-4AFB-9561-10755834BD23}" type="parTrans" cxnId="{B8701713-38DB-4E32-9E2E-BFA50D1B0F20}">
      <dgm:prSet/>
      <dgm:spPr/>
      <dgm:t>
        <a:bodyPr/>
        <a:lstStyle/>
        <a:p>
          <a:endParaRPr lang="en-US"/>
        </a:p>
      </dgm:t>
    </dgm:pt>
    <dgm:pt modelId="{6D97DBD5-0FCB-4FB4-8A38-8710F8D1AAC7}" type="sibTrans" cxnId="{B8701713-38DB-4E32-9E2E-BFA50D1B0F20}">
      <dgm:prSet/>
      <dgm:spPr/>
      <dgm:t>
        <a:bodyPr/>
        <a:lstStyle/>
        <a:p>
          <a:endParaRPr lang="en-US"/>
        </a:p>
      </dgm:t>
    </dgm:pt>
    <dgm:pt modelId="{B3438620-56E4-4894-A349-7FB04C560E55}" type="pres">
      <dgm:prSet presAssocID="{2A72526C-F3B8-493E-B357-9B68D9A806B7}" presName="Name0" presStyleCnt="0">
        <dgm:presLayoutVars>
          <dgm:dir/>
          <dgm:animLvl val="lvl"/>
          <dgm:resizeHandles val="exact"/>
        </dgm:presLayoutVars>
      </dgm:prSet>
      <dgm:spPr/>
    </dgm:pt>
    <dgm:pt modelId="{BDC72D96-AE00-4138-9A90-C721526DBB4B}" type="pres">
      <dgm:prSet presAssocID="{BDB2202D-129A-4F3D-BC81-289D34735CB8}" presName="Name8" presStyleCnt="0"/>
      <dgm:spPr/>
    </dgm:pt>
    <dgm:pt modelId="{191F19F6-34C9-4038-9F16-B0011626AE96}" type="pres">
      <dgm:prSet presAssocID="{BDB2202D-129A-4F3D-BC81-289D34735CB8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FCA39C-1095-41A3-8592-8CB50906E19A}" type="pres">
      <dgm:prSet presAssocID="{BDB2202D-129A-4F3D-BC81-289D34735CB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14AE4F-0608-4884-A9B8-CA4A0F23E823}" type="pres">
      <dgm:prSet presAssocID="{ADD5A148-2B35-4CB2-BEAA-0200B1A6D512}" presName="Name8" presStyleCnt="0"/>
      <dgm:spPr/>
    </dgm:pt>
    <dgm:pt modelId="{F41EDAB3-93C2-4F7B-86E3-31EAF281D1E7}" type="pres">
      <dgm:prSet presAssocID="{ADD5A148-2B35-4CB2-BEAA-0200B1A6D512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96CF6B-831D-4DF5-A7BC-AA8FAE8C5E51}" type="pres">
      <dgm:prSet presAssocID="{ADD5A148-2B35-4CB2-BEAA-0200B1A6D51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958EEA-6D76-4D53-ABF3-78B5E52F0893}" type="pres">
      <dgm:prSet presAssocID="{100FDD51-51F2-4E42-9D5E-64995A589480}" presName="Name8" presStyleCnt="0"/>
      <dgm:spPr/>
    </dgm:pt>
    <dgm:pt modelId="{188A949A-5EF0-4C21-8658-8F1C94EC2324}" type="pres">
      <dgm:prSet presAssocID="{100FDD51-51F2-4E42-9D5E-64995A589480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6064B1-7985-4847-8D27-155A9111F5AC}" type="pres">
      <dgm:prSet presAssocID="{100FDD51-51F2-4E42-9D5E-64995A58948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C392E6-D068-4F56-B9C7-B115E98112FE}" type="pres">
      <dgm:prSet presAssocID="{1B1ECBA5-2E22-476D-8C09-A1592463A4AA}" presName="Name8" presStyleCnt="0"/>
      <dgm:spPr/>
    </dgm:pt>
    <dgm:pt modelId="{8454611A-C291-4BF6-8701-C724C468AFC8}" type="pres">
      <dgm:prSet presAssocID="{1B1ECBA5-2E22-476D-8C09-A1592463A4AA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4D87B4-9C49-4621-9CDE-CE003AA6C491}" type="pres">
      <dgm:prSet presAssocID="{1B1ECBA5-2E22-476D-8C09-A1592463A4A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D76128A-8C4D-4591-9EA0-164023446056}" type="presOf" srcId="{1B1ECBA5-2E22-476D-8C09-A1592463A4AA}" destId="{4C4D87B4-9C49-4621-9CDE-CE003AA6C491}" srcOrd="1" destOrd="0" presId="urn:microsoft.com/office/officeart/2005/8/layout/pyramid1"/>
    <dgm:cxn modelId="{A87A8AE6-12D2-4AAF-93B9-BB66DCDFD4F4}" srcId="{2A72526C-F3B8-493E-B357-9B68D9A806B7}" destId="{BDB2202D-129A-4F3D-BC81-289D34735CB8}" srcOrd="0" destOrd="0" parTransId="{9082F09E-914D-4E10-89A3-45D2AC8CADAE}" sibTransId="{5FE02BBC-5404-47DF-9B8B-F1183C412459}"/>
    <dgm:cxn modelId="{92B5F0EE-5D17-4ADC-A32E-2693F48E7F19}" type="presOf" srcId="{100FDD51-51F2-4E42-9D5E-64995A589480}" destId="{0F6064B1-7985-4847-8D27-155A9111F5AC}" srcOrd="1" destOrd="0" presId="urn:microsoft.com/office/officeart/2005/8/layout/pyramid1"/>
    <dgm:cxn modelId="{2F72B476-07ED-4A90-89C7-6B50BD0EF75A}" type="presOf" srcId="{ADD5A148-2B35-4CB2-BEAA-0200B1A6D512}" destId="{F41EDAB3-93C2-4F7B-86E3-31EAF281D1E7}" srcOrd="0" destOrd="0" presId="urn:microsoft.com/office/officeart/2005/8/layout/pyramid1"/>
    <dgm:cxn modelId="{EF470614-C866-47A8-A487-10CE1B2DFBB4}" type="presOf" srcId="{2A72526C-F3B8-493E-B357-9B68D9A806B7}" destId="{B3438620-56E4-4894-A349-7FB04C560E55}" srcOrd="0" destOrd="0" presId="urn:microsoft.com/office/officeart/2005/8/layout/pyramid1"/>
    <dgm:cxn modelId="{09C28303-DF4F-4EE0-9F6E-C34B2BA769E6}" type="presOf" srcId="{1B1ECBA5-2E22-476D-8C09-A1592463A4AA}" destId="{8454611A-C291-4BF6-8701-C724C468AFC8}" srcOrd="0" destOrd="0" presId="urn:microsoft.com/office/officeart/2005/8/layout/pyramid1"/>
    <dgm:cxn modelId="{97AEB03F-838F-4E1D-AF14-2E7A3D7F9795}" type="presOf" srcId="{BDB2202D-129A-4F3D-BC81-289D34735CB8}" destId="{191F19F6-34C9-4038-9F16-B0011626AE96}" srcOrd="0" destOrd="0" presId="urn:microsoft.com/office/officeart/2005/8/layout/pyramid1"/>
    <dgm:cxn modelId="{06A08F8E-9087-4932-9265-673298DA65BB}" type="presOf" srcId="{100FDD51-51F2-4E42-9D5E-64995A589480}" destId="{188A949A-5EF0-4C21-8658-8F1C94EC2324}" srcOrd="0" destOrd="0" presId="urn:microsoft.com/office/officeart/2005/8/layout/pyramid1"/>
    <dgm:cxn modelId="{B8701713-38DB-4E32-9E2E-BFA50D1B0F20}" srcId="{2A72526C-F3B8-493E-B357-9B68D9A806B7}" destId="{1B1ECBA5-2E22-476D-8C09-A1592463A4AA}" srcOrd="3" destOrd="0" parTransId="{7BD12546-AD50-4AFB-9561-10755834BD23}" sibTransId="{6D97DBD5-0FCB-4FB4-8A38-8710F8D1AAC7}"/>
    <dgm:cxn modelId="{0998D456-9158-419C-B3DA-CF247E4F9E34}" srcId="{2A72526C-F3B8-493E-B357-9B68D9A806B7}" destId="{ADD5A148-2B35-4CB2-BEAA-0200B1A6D512}" srcOrd="1" destOrd="0" parTransId="{AE486D3C-84F6-4175-A2DE-E152AC693CB8}" sibTransId="{2A233A18-04BE-45B7-B78F-AF4D4BFF0D2F}"/>
    <dgm:cxn modelId="{FCB87C8A-ED38-4BBB-ADDF-2DD630A0DC03}" srcId="{2A72526C-F3B8-493E-B357-9B68D9A806B7}" destId="{100FDD51-51F2-4E42-9D5E-64995A589480}" srcOrd="2" destOrd="0" parTransId="{475262B0-7C73-4162-B3DE-6FF1E8E04AB3}" sibTransId="{A7E89CE5-1E60-4D22-A49F-2EF758C50A04}"/>
    <dgm:cxn modelId="{0CBB2C9E-E50A-43C5-BD97-118F2B5054BE}" type="presOf" srcId="{ADD5A148-2B35-4CB2-BEAA-0200B1A6D512}" destId="{E796CF6B-831D-4DF5-A7BC-AA8FAE8C5E51}" srcOrd="1" destOrd="0" presId="urn:microsoft.com/office/officeart/2005/8/layout/pyramid1"/>
    <dgm:cxn modelId="{E9AFEF57-6FE6-4E09-AA03-86C50131F77F}" type="presOf" srcId="{BDB2202D-129A-4F3D-BC81-289D34735CB8}" destId="{81FCA39C-1095-41A3-8592-8CB50906E19A}" srcOrd="1" destOrd="0" presId="urn:microsoft.com/office/officeart/2005/8/layout/pyramid1"/>
    <dgm:cxn modelId="{13D049C4-1669-45AE-BC06-76F40A4A844B}" type="presParOf" srcId="{B3438620-56E4-4894-A349-7FB04C560E55}" destId="{BDC72D96-AE00-4138-9A90-C721526DBB4B}" srcOrd="0" destOrd="0" presId="urn:microsoft.com/office/officeart/2005/8/layout/pyramid1"/>
    <dgm:cxn modelId="{4F3B6BF3-B2EC-4207-8272-52CF074CBCBC}" type="presParOf" srcId="{BDC72D96-AE00-4138-9A90-C721526DBB4B}" destId="{191F19F6-34C9-4038-9F16-B0011626AE96}" srcOrd="0" destOrd="0" presId="urn:microsoft.com/office/officeart/2005/8/layout/pyramid1"/>
    <dgm:cxn modelId="{A4581E15-6A1C-45CE-8946-E75C92661E68}" type="presParOf" srcId="{BDC72D96-AE00-4138-9A90-C721526DBB4B}" destId="{81FCA39C-1095-41A3-8592-8CB50906E19A}" srcOrd="1" destOrd="0" presId="urn:microsoft.com/office/officeart/2005/8/layout/pyramid1"/>
    <dgm:cxn modelId="{4575A93E-C004-4AE5-9EAD-E9F92F9B4DD2}" type="presParOf" srcId="{B3438620-56E4-4894-A349-7FB04C560E55}" destId="{3414AE4F-0608-4884-A9B8-CA4A0F23E823}" srcOrd="1" destOrd="0" presId="urn:microsoft.com/office/officeart/2005/8/layout/pyramid1"/>
    <dgm:cxn modelId="{3C95710F-89AB-457D-9167-2336D348202B}" type="presParOf" srcId="{3414AE4F-0608-4884-A9B8-CA4A0F23E823}" destId="{F41EDAB3-93C2-4F7B-86E3-31EAF281D1E7}" srcOrd="0" destOrd="0" presId="urn:microsoft.com/office/officeart/2005/8/layout/pyramid1"/>
    <dgm:cxn modelId="{928347C0-2992-4357-BB78-10098F8C3E1B}" type="presParOf" srcId="{3414AE4F-0608-4884-A9B8-CA4A0F23E823}" destId="{E796CF6B-831D-4DF5-A7BC-AA8FAE8C5E51}" srcOrd="1" destOrd="0" presId="urn:microsoft.com/office/officeart/2005/8/layout/pyramid1"/>
    <dgm:cxn modelId="{40615F68-4B32-453B-857D-9D378687D756}" type="presParOf" srcId="{B3438620-56E4-4894-A349-7FB04C560E55}" destId="{A2958EEA-6D76-4D53-ABF3-78B5E52F0893}" srcOrd="2" destOrd="0" presId="urn:microsoft.com/office/officeart/2005/8/layout/pyramid1"/>
    <dgm:cxn modelId="{AF851C6F-0EDA-4A67-B11B-30ACF059C647}" type="presParOf" srcId="{A2958EEA-6D76-4D53-ABF3-78B5E52F0893}" destId="{188A949A-5EF0-4C21-8658-8F1C94EC2324}" srcOrd="0" destOrd="0" presId="urn:microsoft.com/office/officeart/2005/8/layout/pyramid1"/>
    <dgm:cxn modelId="{D75F1BCF-39B5-469E-A00B-C7C2134A3B67}" type="presParOf" srcId="{A2958EEA-6D76-4D53-ABF3-78B5E52F0893}" destId="{0F6064B1-7985-4847-8D27-155A9111F5AC}" srcOrd="1" destOrd="0" presId="urn:microsoft.com/office/officeart/2005/8/layout/pyramid1"/>
    <dgm:cxn modelId="{B3D1FA09-8BFC-477C-8229-E7F2A61B9E43}" type="presParOf" srcId="{B3438620-56E4-4894-A349-7FB04C560E55}" destId="{BEC392E6-D068-4F56-B9C7-B115E98112FE}" srcOrd="3" destOrd="0" presId="urn:microsoft.com/office/officeart/2005/8/layout/pyramid1"/>
    <dgm:cxn modelId="{5A07DF1A-A461-4761-8068-C94EEE1AB143}" type="presParOf" srcId="{BEC392E6-D068-4F56-B9C7-B115E98112FE}" destId="{8454611A-C291-4BF6-8701-C724C468AFC8}" srcOrd="0" destOrd="0" presId="urn:microsoft.com/office/officeart/2005/8/layout/pyramid1"/>
    <dgm:cxn modelId="{25636914-CBEF-4300-97E4-5CE6A9FC7437}" type="presParOf" srcId="{BEC392E6-D068-4F56-B9C7-B115E98112FE}" destId="{4C4D87B4-9C49-4621-9CDE-CE003AA6C491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725D31F-2F44-4621-9347-2FA148D36DA8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8DC8AE0E-BDB3-42BF-AA9D-CE597A0B171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TIER 4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Tier 4 Best Practices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Project AWARE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Task Force Uplift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Level IV Consequences</a:t>
          </a:r>
        </a:p>
      </dgm:t>
    </dgm:pt>
    <dgm:pt modelId="{DE6AA1B0-F6B5-4C51-9CB8-0326B3362D54}" type="parTrans" cxnId="{BEE693CB-04E1-46C4-8F4F-40E4C6E4E649}">
      <dgm:prSet/>
      <dgm:spPr/>
      <dgm:t>
        <a:bodyPr/>
        <a:lstStyle/>
        <a:p>
          <a:endParaRPr lang="en-US"/>
        </a:p>
      </dgm:t>
    </dgm:pt>
    <dgm:pt modelId="{B7FCE9EB-BB5A-4993-8292-18DAEFEC0425}" type="sibTrans" cxnId="{BEE693CB-04E1-46C4-8F4F-40E4C6E4E649}">
      <dgm:prSet/>
      <dgm:spPr/>
      <dgm:t>
        <a:bodyPr/>
        <a:lstStyle/>
        <a:p>
          <a:endParaRPr lang="en-US"/>
        </a:p>
      </dgm:t>
    </dgm:pt>
    <dgm:pt modelId="{5AEFACED-A37D-40FA-BB45-5B71977C84B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TIER 3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Social Worker Referrals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Psychologist Referrals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Project AWARE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Tier 3 Best Practices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Level III Consequences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Task Force Uplift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Community Support Agencies</a:t>
          </a:r>
        </a:p>
      </dgm:t>
    </dgm:pt>
    <dgm:pt modelId="{69922F42-FE81-451D-9F45-9B3C05D766F7}" type="parTrans" cxnId="{F17EE810-B729-4D13-8AB8-42FB1EE47129}">
      <dgm:prSet/>
      <dgm:spPr/>
      <dgm:t>
        <a:bodyPr/>
        <a:lstStyle/>
        <a:p>
          <a:endParaRPr lang="en-US"/>
        </a:p>
      </dgm:t>
    </dgm:pt>
    <dgm:pt modelId="{C76097C0-F057-4032-8E14-A173D368AFE8}" type="sibTrans" cxnId="{F17EE810-B729-4D13-8AB8-42FB1EE47129}">
      <dgm:prSet/>
      <dgm:spPr/>
      <dgm:t>
        <a:bodyPr/>
        <a:lstStyle/>
        <a:p>
          <a:endParaRPr lang="en-US"/>
        </a:p>
      </dgm:t>
    </dgm:pt>
    <dgm:pt modelId="{6F36881D-9E43-4BFD-B3A6-56C367BE00B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TIER 2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Office Referrals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Counselor Referrals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Graduation Coach Referrals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Project AWARE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Task Force Uplift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Tier 2 Best Practices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Level 2 Consequences</a:t>
          </a:r>
        </a:p>
      </dgm:t>
    </dgm:pt>
    <dgm:pt modelId="{D1D95927-DE98-4BC7-BCDE-46D0ED099653}" type="parTrans" cxnId="{9C0EEAC2-1B4E-4802-8D4D-34A50B04E1EB}">
      <dgm:prSet/>
      <dgm:spPr/>
      <dgm:t>
        <a:bodyPr/>
        <a:lstStyle/>
        <a:p>
          <a:endParaRPr lang="en-US"/>
        </a:p>
      </dgm:t>
    </dgm:pt>
    <dgm:pt modelId="{602C3087-FD72-46C3-A96F-5D13C9BE9AAD}" type="sibTrans" cxnId="{9C0EEAC2-1B4E-4802-8D4D-34A50B04E1EB}">
      <dgm:prSet/>
      <dgm:spPr/>
      <dgm:t>
        <a:bodyPr/>
        <a:lstStyle/>
        <a:p>
          <a:endParaRPr lang="en-US"/>
        </a:p>
      </dgm:t>
    </dgm:pt>
    <dgm:pt modelId="{A4CE3E2A-F5C9-4CDC-9959-CA0F9B8A7A8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TIER 1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PBIS/ </a:t>
          </a:r>
          <a:r>
            <a:rPr kumimoji="0" lang="en-US" altLang="en-US" b="0" i="0" u="none" strike="noStrike" cap="none" normalizeH="0" baseline="0" err="1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Schoolwide</a:t>
          </a: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 Behavior Plan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Project AWARE Universal Screening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Counselor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Family Engagement (Parent Contacts)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Tier 1 Best Practices/ Level 1 Consequences</a:t>
          </a:r>
        </a:p>
      </dgm:t>
    </dgm:pt>
    <dgm:pt modelId="{F6CBA09A-D8BA-4B46-A370-3BB0CD6D17EC}" type="parTrans" cxnId="{1A005329-7534-4795-A69E-3DE42ECBE2FD}">
      <dgm:prSet/>
      <dgm:spPr/>
      <dgm:t>
        <a:bodyPr/>
        <a:lstStyle/>
        <a:p>
          <a:endParaRPr lang="en-US"/>
        </a:p>
      </dgm:t>
    </dgm:pt>
    <dgm:pt modelId="{C7F03590-DB83-45ED-AC6B-4BD790AECA95}" type="sibTrans" cxnId="{1A005329-7534-4795-A69E-3DE42ECBE2FD}">
      <dgm:prSet/>
      <dgm:spPr/>
      <dgm:t>
        <a:bodyPr/>
        <a:lstStyle/>
        <a:p>
          <a:endParaRPr lang="en-US"/>
        </a:p>
      </dgm:t>
    </dgm:pt>
    <dgm:pt modelId="{C5FDC628-776B-4688-910A-D0B7D1B1C79D}" type="pres">
      <dgm:prSet presAssocID="{E725D31F-2F44-4621-9347-2FA148D36DA8}" presName="Name0" presStyleCnt="0">
        <dgm:presLayoutVars>
          <dgm:dir/>
          <dgm:animLvl val="lvl"/>
          <dgm:resizeHandles val="exact"/>
        </dgm:presLayoutVars>
      </dgm:prSet>
      <dgm:spPr/>
    </dgm:pt>
    <dgm:pt modelId="{6B42772B-BB6F-4686-9279-E7DDDAD86381}" type="pres">
      <dgm:prSet presAssocID="{8DC8AE0E-BDB3-42BF-AA9D-CE597A0B1717}" presName="Name8" presStyleCnt="0"/>
      <dgm:spPr/>
    </dgm:pt>
    <dgm:pt modelId="{BD83225C-A396-4C63-9230-26F8333763DA}" type="pres">
      <dgm:prSet presAssocID="{8DC8AE0E-BDB3-42BF-AA9D-CE597A0B1717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AE2A8C-548E-46BF-9F5B-3BEE0FA16F15}" type="pres">
      <dgm:prSet presAssocID="{8DC8AE0E-BDB3-42BF-AA9D-CE597A0B171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524A38-542C-435D-8829-1427D60249ED}" type="pres">
      <dgm:prSet presAssocID="{5AEFACED-A37D-40FA-BB45-5B71977C84B0}" presName="Name8" presStyleCnt="0"/>
      <dgm:spPr/>
    </dgm:pt>
    <dgm:pt modelId="{8B222900-BCFD-4394-B9DF-3C1D9E04C748}" type="pres">
      <dgm:prSet presAssocID="{5AEFACED-A37D-40FA-BB45-5B71977C84B0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698D9B-B13E-42CE-80FD-3C68D3EACC30}" type="pres">
      <dgm:prSet presAssocID="{5AEFACED-A37D-40FA-BB45-5B71977C84B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F46385-CA90-4E94-9767-453CAE0AA535}" type="pres">
      <dgm:prSet presAssocID="{6F36881D-9E43-4BFD-B3A6-56C367BE00B4}" presName="Name8" presStyleCnt="0"/>
      <dgm:spPr/>
    </dgm:pt>
    <dgm:pt modelId="{7525F110-DECB-4E49-B428-03B2CF1B87CD}" type="pres">
      <dgm:prSet presAssocID="{6F36881D-9E43-4BFD-B3A6-56C367BE00B4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2E36A0-8E37-4D07-85F3-BFEE8C6A942B}" type="pres">
      <dgm:prSet presAssocID="{6F36881D-9E43-4BFD-B3A6-56C367BE00B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D12673-0836-4435-B9CE-D61CD34E5AFF}" type="pres">
      <dgm:prSet presAssocID="{A4CE3E2A-F5C9-4CDC-9959-CA0F9B8A7A8F}" presName="Name8" presStyleCnt="0"/>
      <dgm:spPr/>
    </dgm:pt>
    <dgm:pt modelId="{CAD6C613-2CB2-4A1F-BB57-BC2A3C67C746}" type="pres">
      <dgm:prSet presAssocID="{A4CE3E2A-F5C9-4CDC-9959-CA0F9B8A7A8F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300424-3B5D-4EBB-9879-9D17D648F0DE}" type="pres">
      <dgm:prSet presAssocID="{A4CE3E2A-F5C9-4CDC-9959-CA0F9B8A7A8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5180BA8-EBDB-416F-B34D-14897479A433}" type="presOf" srcId="{6F36881D-9E43-4BFD-B3A6-56C367BE00B4}" destId="{7525F110-DECB-4E49-B428-03B2CF1B87CD}" srcOrd="0" destOrd="0" presId="urn:microsoft.com/office/officeart/2005/8/layout/pyramid1"/>
    <dgm:cxn modelId="{1A005329-7534-4795-A69E-3DE42ECBE2FD}" srcId="{E725D31F-2F44-4621-9347-2FA148D36DA8}" destId="{A4CE3E2A-F5C9-4CDC-9959-CA0F9B8A7A8F}" srcOrd="3" destOrd="0" parTransId="{F6CBA09A-D8BA-4B46-A370-3BB0CD6D17EC}" sibTransId="{C7F03590-DB83-45ED-AC6B-4BD790AECA95}"/>
    <dgm:cxn modelId="{CFAA0912-62C8-4EA9-9C67-8460985853FF}" type="presOf" srcId="{6F36881D-9E43-4BFD-B3A6-56C367BE00B4}" destId="{AD2E36A0-8E37-4D07-85F3-BFEE8C6A942B}" srcOrd="1" destOrd="0" presId="urn:microsoft.com/office/officeart/2005/8/layout/pyramid1"/>
    <dgm:cxn modelId="{67FAE04B-A9D3-4824-9246-732EB72F7AD9}" type="presOf" srcId="{E725D31F-2F44-4621-9347-2FA148D36DA8}" destId="{C5FDC628-776B-4688-910A-D0B7D1B1C79D}" srcOrd="0" destOrd="0" presId="urn:microsoft.com/office/officeart/2005/8/layout/pyramid1"/>
    <dgm:cxn modelId="{F17EE810-B729-4D13-8AB8-42FB1EE47129}" srcId="{E725D31F-2F44-4621-9347-2FA148D36DA8}" destId="{5AEFACED-A37D-40FA-BB45-5B71977C84B0}" srcOrd="1" destOrd="0" parTransId="{69922F42-FE81-451D-9F45-9B3C05D766F7}" sibTransId="{C76097C0-F057-4032-8E14-A173D368AFE8}"/>
    <dgm:cxn modelId="{0AFCA49B-F08C-4F5B-9FF2-CDE952D68424}" type="presOf" srcId="{8DC8AE0E-BDB3-42BF-AA9D-CE597A0B1717}" destId="{BD83225C-A396-4C63-9230-26F8333763DA}" srcOrd="0" destOrd="0" presId="urn:microsoft.com/office/officeart/2005/8/layout/pyramid1"/>
    <dgm:cxn modelId="{5AF5F8B1-B147-418D-A15B-4D2D32487140}" type="presOf" srcId="{A4CE3E2A-F5C9-4CDC-9959-CA0F9B8A7A8F}" destId="{CAD6C613-2CB2-4A1F-BB57-BC2A3C67C746}" srcOrd="0" destOrd="0" presId="urn:microsoft.com/office/officeart/2005/8/layout/pyramid1"/>
    <dgm:cxn modelId="{4E40DF74-1DEA-41DC-9DBF-F19AED1CF08D}" type="presOf" srcId="{A4CE3E2A-F5C9-4CDC-9959-CA0F9B8A7A8F}" destId="{50300424-3B5D-4EBB-9879-9D17D648F0DE}" srcOrd="1" destOrd="0" presId="urn:microsoft.com/office/officeart/2005/8/layout/pyramid1"/>
    <dgm:cxn modelId="{FB5390C1-B106-42FB-A525-11733772310E}" type="presOf" srcId="{8DC8AE0E-BDB3-42BF-AA9D-CE597A0B1717}" destId="{70AE2A8C-548E-46BF-9F5B-3BEE0FA16F15}" srcOrd="1" destOrd="0" presId="urn:microsoft.com/office/officeart/2005/8/layout/pyramid1"/>
    <dgm:cxn modelId="{9BF353FF-3333-430D-80EF-AEE005063FDC}" type="presOf" srcId="{5AEFACED-A37D-40FA-BB45-5B71977C84B0}" destId="{8B222900-BCFD-4394-B9DF-3C1D9E04C748}" srcOrd="0" destOrd="0" presId="urn:microsoft.com/office/officeart/2005/8/layout/pyramid1"/>
    <dgm:cxn modelId="{9C0EEAC2-1B4E-4802-8D4D-34A50B04E1EB}" srcId="{E725D31F-2F44-4621-9347-2FA148D36DA8}" destId="{6F36881D-9E43-4BFD-B3A6-56C367BE00B4}" srcOrd="2" destOrd="0" parTransId="{D1D95927-DE98-4BC7-BCDE-46D0ED099653}" sibTransId="{602C3087-FD72-46C3-A96F-5D13C9BE9AAD}"/>
    <dgm:cxn modelId="{BEE693CB-04E1-46C4-8F4F-40E4C6E4E649}" srcId="{E725D31F-2F44-4621-9347-2FA148D36DA8}" destId="{8DC8AE0E-BDB3-42BF-AA9D-CE597A0B1717}" srcOrd="0" destOrd="0" parTransId="{DE6AA1B0-F6B5-4C51-9CB8-0326B3362D54}" sibTransId="{B7FCE9EB-BB5A-4993-8292-18DAEFEC0425}"/>
    <dgm:cxn modelId="{CB507677-FFC5-424D-8DEE-3CBD4959D740}" type="presOf" srcId="{5AEFACED-A37D-40FA-BB45-5B71977C84B0}" destId="{46698D9B-B13E-42CE-80FD-3C68D3EACC30}" srcOrd="1" destOrd="0" presId="urn:microsoft.com/office/officeart/2005/8/layout/pyramid1"/>
    <dgm:cxn modelId="{C8AE7DED-29CD-4ACB-92B9-860B9153B142}" type="presParOf" srcId="{C5FDC628-776B-4688-910A-D0B7D1B1C79D}" destId="{6B42772B-BB6F-4686-9279-E7DDDAD86381}" srcOrd="0" destOrd="0" presId="urn:microsoft.com/office/officeart/2005/8/layout/pyramid1"/>
    <dgm:cxn modelId="{CFEA11DB-39C0-44D7-B312-75462FE5431D}" type="presParOf" srcId="{6B42772B-BB6F-4686-9279-E7DDDAD86381}" destId="{BD83225C-A396-4C63-9230-26F8333763DA}" srcOrd="0" destOrd="0" presId="urn:microsoft.com/office/officeart/2005/8/layout/pyramid1"/>
    <dgm:cxn modelId="{C494FB95-29DA-48DF-859A-2F83E28D9A5E}" type="presParOf" srcId="{6B42772B-BB6F-4686-9279-E7DDDAD86381}" destId="{70AE2A8C-548E-46BF-9F5B-3BEE0FA16F15}" srcOrd="1" destOrd="0" presId="urn:microsoft.com/office/officeart/2005/8/layout/pyramid1"/>
    <dgm:cxn modelId="{2F8F90D1-C4F1-46A2-9713-46A7EA147403}" type="presParOf" srcId="{C5FDC628-776B-4688-910A-D0B7D1B1C79D}" destId="{1A524A38-542C-435D-8829-1427D60249ED}" srcOrd="1" destOrd="0" presId="urn:microsoft.com/office/officeart/2005/8/layout/pyramid1"/>
    <dgm:cxn modelId="{C39531D6-DE02-4BEB-9576-0AA15587F4D5}" type="presParOf" srcId="{1A524A38-542C-435D-8829-1427D60249ED}" destId="{8B222900-BCFD-4394-B9DF-3C1D9E04C748}" srcOrd="0" destOrd="0" presId="urn:microsoft.com/office/officeart/2005/8/layout/pyramid1"/>
    <dgm:cxn modelId="{E9DCFE56-000D-44DD-B4C5-823A28B8D284}" type="presParOf" srcId="{1A524A38-542C-435D-8829-1427D60249ED}" destId="{46698D9B-B13E-42CE-80FD-3C68D3EACC30}" srcOrd="1" destOrd="0" presId="urn:microsoft.com/office/officeart/2005/8/layout/pyramid1"/>
    <dgm:cxn modelId="{338EE038-E167-480D-BB57-F311AB3B6AB1}" type="presParOf" srcId="{C5FDC628-776B-4688-910A-D0B7D1B1C79D}" destId="{4CF46385-CA90-4E94-9767-453CAE0AA535}" srcOrd="2" destOrd="0" presId="urn:microsoft.com/office/officeart/2005/8/layout/pyramid1"/>
    <dgm:cxn modelId="{477B25D5-D130-488E-AE55-872F1871845B}" type="presParOf" srcId="{4CF46385-CA90-4E94-9767-453CAE0AA535}" destId="{7525F110-DECB-4E49-B428-03B2CF1B87CD}" srcOrd="0" destOrd="0" presId="urn:microsoft.com/office/officeart/2005/8/layout/pyramid1"/>
    <dgm:cxn modelId="{CD933AE6-969C-4B1B-95F0-1E766DA823DC}" type="presParOf" srcId="{4CF46385-CA90-4E94-9767-453CAE0AA535}" destId="{AD2E36A0-8E37-4D07-85F3-BFEE8C6A942B}" srcOrd="1" destOrd="0" presId="urn:microsoft.com/office/officeart/2005/8/layout/pyramid1"/>
    <dgm:cxn modelId="{FF31F4F6-74B6-4307-902A-CABF38F200BD}" type="presParOf" srcId="{C5FDC628-776B-4688-910A-D0B7D1B1C79D}" destId="{F0D12673-0836-4435-B9CE-D61CD34E5AFF}" srcOrd="3" destOrd="0" presId="urn:microsoft.com/office/officeart/2005/8/layout/pyramid1"/>
    <dgm:cxn modelId="{476F772C-4281-4ECE-AB7E-03BEAB4D92EA}" type="presParOf" srcId="{F0D12673-0836-4435-B9CE-D61CD34E5AFF}" destId="{CAD6C613-2CB2-4A1F-BB57-BC2A3C67C746}" srcOrd="0" destOrd="0" presId="urn:microsoft.com/office/officeart/2005/8/layout/pyramid1"/>
    <dgm:cxn modelId="{3D9F9F8D-962D-4B65-93BF-6103C62108DD}" type="presParOf" srcId="{F0D12673-0836-4435-B9CE-D61CD34E5AFF}" destId="{50300424-3B5D-4EBB-9879-9D17D648F0DE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5B7A2F-791F-47CB-B3FC-248AA8B8E502}">
      <dsp:nvSpPr>
        <dsp:cNvPr id="0" name=""/>
        <dsp:cNvSpPr/>
      </dsp:nvSpPr>
      <dsp:spPr>
        <a:xfrm>
          <a:off x="3086099" y="0"/>
          <a:ext cx="2057400" cy="1125140"/>
        </a:xfrm>
        <a:prstGeom prst="trapezoid">
          <a:avLst>
            <a:gd name="adj" fmla="val 9142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2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</a:rPr>
            <a:t>3% Student Population</a:t>
          </a:r>
        </a:p>
      </dsp:txBody>
      <dsp:txXfrm>
        <a:off x="3086099" y="0"/>
        <a:ext cx="2057400" cy="1125140"/>
      </dsp:txXfrm>
    </dsp:sp>
    <dsp:sp modelId="{9E425848-A523-4024-B2B9-EA3255298025}">
      <dsp:nvSpPr>
        <dsp:cNvPr id="0" name=""/>
        <dsp:cNvSpPr/>
      </dsp:nvSpPr>
      <dsp:spPr>
        <a:xfrm>
          <a:off x="2057400" y="1125140"/>
          <a:ext cx="4114800" cy="1125140"/>
        </a:xfrm>
        <a:prstGeom prst="trapezoid">
          <a:avLst>
            <a:gd name="adj" fmla="val 9142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2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</a:rPr>
            <a:t>7% Student Population</a:t>
          </a:r>
        </a:p>
      </dsp:txBody>
      <dsp:txXfrm>
        <a:off x="2777489" y="1125140"/>
        <a:ext cx="2674620" cy="1125140"/>
      </dsp:txXfrm>
    </dsp:sp>
    <dsp:sp modelId="{FF49A66D-0FC2-46DB-AE10-DEE60DA3DF4E}">
      <dsp:nvSpPr>
        <dsp:cNvPr id="0" name=""/>
        <dsp:cNvSpPr/>
      </dsp:nvSpPr>
      <dsp:spPr>
        <a:xfrm>
          <a:off x="1028699" y="2250281"/>
          <a:ext cx="6172200" cy="1125140"/>
        </a:xfrm>
        <a:prstGeom prst="trapezoid">
          <a:avLst>
            <a:gd name="adj" fmla="val 9142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2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</a:rPr>
            <a:t>10% Student Population</a:t>
          </a:r>
        </a:p>
      </dsp:txBody>
      <dsp:txXfrm>
        <a:off x="2108834" y="2250281"/>
        <a:ext cx="4011930" cy="1125140"/>
      </dsp:txXfrm>
    </dsp:sp>
    <dsp:sp modelId="{644BDB4C-9309-409D-A299-CF627D8F0052}">
      <dsp:nvSpPr>
        <dsp:cNvPr id="0" name=""/>
        <dsp:cNvSpPr/>
      </dsp:nvSpPr>
      <dsp:spPr>
        <a:xfrm>
          <a:off x="0" y="3375422"/>
          <a:ext cx="8229600" cy="1125140"/>
        </a:xfrm>
        <a:prstGeom prst="trapezoid">
          <a:avLst>
            <a:gd name="adj" fmla="val 9142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2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</a:rPr>
            <a:t>80+% Student Population</a:t>
          </a:r>
        </a:p>
      </dsp:txBody>
      <dsp:txXfrm>
        <a:off x="1440179" y="3375422"/>
        <a:ext cx="5349240" cy="11251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1F19F6-34C9-4038-9F16-B0011626AE96}">
      <dsp:nvSpPr>
        <dsp:cNvPr id="0" name=""/>
        <dsp:cNvSpPr/>
      </dsp:nvSpPr>
      <dsp:spPr>
        <a:xfrm>
          <a:off x="3086099" y="0"/>
          <a:ext cx="2057400" cy="1125140"/>
        </a:xfrm>
        <a:prstGeom prst="trapezoid">
          <a:avLst>
            <a:gd name="adj" fmla="val 9142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7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TIER 4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7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10+ Referrals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7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Ombudsman, GNETS</a:t>
          </a:r>
        </a:p>
      </dsp:txBody>
      <dsp:txXfrm>
        <a:off x="3086099" y="0"/>
        <a:ext cx="2057400" cy="1125140"/>
      </dsp:txXfrm>
    </dsp:sp>
    <dsp:sp modelId="{F41EDAB3-93C2-4F7B-86E3-31EAF281D1E7}">
      <dsp:nvSpPr>
        <dsp:cNvPr id="0" name=""/>
        <dsp:cNvSpPr/>
      </dsp:nvSpPr>
      <dsp:spPr>
        <a:xfrm>
          <a:off x="2057400" y="1125140"/>
          <a:ext cx="4114800" cy="1125140"/>
        </a:xfrm>
        <a:prstGeom prst="trapezoid">
          <a:avLst>
            <a:gd name="adj" fmla="val 9142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7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TIER 3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7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6-9 Referrals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7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rPr>
            <a:t>Teacher Recommendations</a:t>
          </a:r>
          <a:endParaRPr kumimoji="0" lang="en-US" altLang="en-US" sz="1700" b="0" i="0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US" altLang="en-US" sz="1700" b="0" i="0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sp:txBody>
      <dsp:txXfrm>
        <a:off x="2777489" y="1125140"/>
        <a:ext cx="2674620" cy="1125140"/>
      </dsp:txXfrm>
    </dsp:sp>
    <dsp:sp modelId="{188A949A-5EF0-4C21-8658-8F1C94EC2324}">
      <dsp:nvSpPr>
        <dsp:cNvPr id="0" name=""/>
        <dsp:cNvSpPr/>
      </dsp:nvSpPr>
      <dsp:spPr>
        <a:xfrm>
          <a:off x="1028699" y="2250281"/>
          <a:ext cx="6172200" cy="1125140"/>
        </a:xfrm>
        <a:prstGeom prst="trapezoid">
          <a:avLst>
            <a:gd name="adj" fmla="val 9142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7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TIER 2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7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4-5 Referrals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US" altLang="en-US" sz="1700" b="0" i="0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sp:txBody>
      <dsp:txXfrm>
        <a:off x="2108834" y="2250281"/>
        <a:ext cx="4011930" cy="1125140"/>
      </dsp:txXfrm>
    </dsp:sp>
    <dsp:sp modelId="{8454611A-C291-4BF6-8701-C724C468AFC8}">
      <dsp:nvSpPr>
        <dsp:cNvPr id="0" name=""/>
        <dsp:cNvSpPr/>
      </dsp:nvSpPr>
      <dsp:spPr>
        <a:xfrm>
          <a:off x="0" y="3375422"/>
          <a:ext cx="8229600" cy="1125140"/>
        </a:xfrm>
        <a:prstGeom prst="trapezoid">
          <a:avLst>
            <a:gd name="adj" fmla="val 9142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7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TIER 1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7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0-3 Referrals</a:t>
          </a:r>
        </a:p>
      </dsp:txBody>
      <dsp:txXfrm>
        <a:off x="1440179" y="3375422"/>
        <a:ext cx="5349240" cy="11251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83225C-A396-4C63-9230-26F8333763DA}">
      <dsp:nvSpPr>
        <dsp:cNvPr id="0" name=""/>
        <dsp:cNvSpPr/>
      </dsp:nvSpPr>
      <dsp:spPr>
        <a:xfrm>
          <a:off x="3086099" y="0"/>
          <a:ext cx="2057400" cy="1204912"/>
        </a:xfrm>
        <a:prstGeom prst="trapezoid">
          <a:avLst>
            <a:gd name="adj" fmla="val 85375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TIER 4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Tier 4 Best Practices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Project AWARE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Task Force Uplift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Level IV Consequences</a:t>
          </a:r>
        </a:p>
      </dsp:txBody>
      <dsp:txXfrm>
        <a:off x="3086099" y="0"/>
        <a:ext cx="2057400" cy="1204912"/>
      </dsp:txXfrm>
    </dsp:sp>
    <dsp:sp modelId="{8B222900-BCFD-4394-B9DF-3C1D9E04C748}">
      <dsp:nvSpPr>
        <dsp:cNvPr id="0" name=""/>
        <dsp:cNvSpPr/>
      </dsp:nvSpPr>
      <dsp:spPr>
        <a:xfrm>
          <a:off x="2057400" y="1204912"/>
          <a:ext cx="4114800" cy="1204912"/>
        </a:xfrm>
        <a:prstGeom prst="trapezoid">
          <a:avLst>
            <a:gd name="adj" fmla="val 85375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TIER 3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Social Worker Referrals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Psychologist Referrals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Project AWARE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Tier 3 Best Practices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Level III Consequences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Task Force Uplift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Community Support Agencies</a:t>
          </a:r>
        </a:p>
      </dsp:txBody>
      <dsp:txXfrm>
        <a:off x="2777489" y="1204912"/>
        <a:ext cx="2674620" cy="1204912"/>
      </dsp:txXfrm>
    </dsp:sp>
    <dsp:sp modelId="{7525F110-DECB-4E49-B428-03B2CF1B87CD}">
      <dsp:nvSpPr>
        <dsp:cNvPr id="0" name=""/>
        <dsp:cNvSpPr/>
      </dsp:nvSpPr>
      <dsp:spPr>
        <a:xfrm>
          <a:off x="1028700" y="2409825"/>
          <a:ext cx="6172199" cy="1204912"/>
        </a:xfrm>
        <a:prstGeom prst="trapezoid">
          <a:avLst>
            <a:gd name="adj" fmla="val 85375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TIER 2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Office Referrals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Counselor Referrals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Graduation Coach Referrals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Project AWARE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Task Force Uplift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Tier 2 Best Practices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Level 2 Consequences</a:t>
          </a:r>
        </a:p>
      </dsp:txBody>
      <dsp:txXfrm>
        <a:off x="2108834" y="2409825"/>
        <a:ext cx="4011930" cy="1204912"/>
      </dsp:txXfrm>
    </dsp:sp>
    <dsp:sp modelId="{CAD6C613-2CB2-4A1F-BB57-BC2A3C67C746}">
      <dsp:nvSpPr>
        <dsp:cNvPr id="0" name=""/>
        <dsp:cNvSpPr/>
      </dsp:nvSpPr>
      <dsp:spPr>
        <a:xfrm>
          <a:off x="0" y="3614737"/>
          <a:ext cx="8229600" cy="1204912"/>
        </a:xfrm>
        <a:prstGeom prst="trapezoid">
          <a:avLst>
            <a:gd name="adj" fmla="val 85375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TIER 1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PBIS/ </a:t>
          </a:r>
          <a:r>
            <a:rPr kumimoji="0" lang="en-US" altLang="en-US" sz="1000" b="0" i="0" u="none" strike="noStrike" kern="1200" cap="none" normalizeH="0" baseline="0" err="1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Schoolwide</a:t>
          </a: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 Behavior Plan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Project AWARE Universal Screening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Counselor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Family Engagement (Parent Contacts)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000" b="0" i="0" u="none" strike="noStrike" kern="1200" cap="none" normalizeH="0" baseline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latin typeface="Arial" charset="0"/>
            </a:rPr>
            <a:t>Tier 1 Best Practices/ Level 1 Consequences</a:t>
          </a:r>
        </a:p>
      </dsp:txBody>
      <dsp:txXfrm>
        <a:off x="1440179" y="3614737"/>
        <a:ext cx="5349240" cy="12049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C2E8A4C-B5CC-4454-AD47-50B1271BCC37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9DB7CDEA-95E3-4C6A-BA3D-387A045498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290F22B-F483-4606-B610-570BE4737F52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D0B0781-CD43-4DC1-8745-FA7257B520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0B0781-CD43-4DC1-8745-FA7257B5207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865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A9B81B75-3354-496F-A651-AD03A3F53FB9}" type="slidenum">
              <a:rPr lang="en-US" altLang="en-US">
                <a:latin typeface="Arial" panose="020B0604020202020204" pitchFamily="34" charset="0"/>
              </a:rPr>
              <a:pPr/>
              <a:t>61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034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E0DBAFD6-8B2B-48F6-B6E1-4D162A5019C9}" type="slidenum">
              <a:rPr lang="en-US" altLang="en-US">
                <a:latin typeface="Arial" panose="020B0604020202020204" pitchFamily="34" charset="0"/>
              </a:rPr>
              <a:pPr/>
              <a:t>62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5540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AE357FC0-7B71-4CFB-A3F4-AC5B0F81B99A}" type="slidenum">
              <a:rPr lang="en-US" altLang="en-US">
                <a:latin typeface="Arial" panose="020B0604020202020204" pitchFamily="34" charset="0"/>
              </a:rPr>
              <a:pPr/>
              <a:t>63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2720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29F91-B84B-4FF5-B746-4FCCE2A1B555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14C7CF09-D3EF-4A8D-8785-EB48876EF1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619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29F91-B84B-4FF5-B746-4FCCE2A1B555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4C7CF09-D3EF-4A8D-8785-EB48876EF1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108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29F91-B84B-4FF5-B746-4FCCE2A1B555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4C7CF09-D3EF-4A8D-8785-EB48876EF103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154108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29F91-B84B-4FF5-B746-4FCCE2A1B555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4C7CF09-D3EF-4A8D-8785-EB48876EF1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8707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29F91-B84B-4FF5-B746-4FCCE2A1B555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4C7CF09-D3EF-4A8D-8785-EB48876EF103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98361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29F91-B84B-4FF5-B746-4FCCE2A1B555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4C7CF09-D3EF-4A8D-8785-EB48876EF1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2880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29F91-B84B-4FF5-B746-4FCCE2A1B555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F09-D3EF-4A8D-8785-EB48876EF1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6259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29F91-B84B-4FF5-B746-4FCCE2A1B555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F09-D3EF-4A8D-8785-EB48876EF1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0794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7813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09600" y="1600201"/>
            <a:ext cx="10972800" cy="4530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A820DD-1859-48C1-B324-3628E15A68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3705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29F91-B84B-4FF5-B746-4FCCE2A1B555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F09-D3EF-4A8D-8785-EB48876EF1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208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29F91-B84B-4FF5-B746-4FCCE2A1B555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4C7CF09-D3EF-4A8D-8785-EB48876EF1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542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29F91-B84B-4FF5-B746-4FCCE2A1B555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4C7CF09-D3EF-4A8D-8785-EB48876EF1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730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29F91-B84B-4FF5-B746-4FCCE2A1B555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4C7CF09-D3EF-4A8D-8785-EB48876EF1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416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29F91-B84B-4FF5-B746-4FCCE2A1B555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F09-D3EF-4A8D-8785-EB48876EF1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761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29F91-B84B-4FF5-B746-4FCCE2A1B555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F09-D3EF-4A8D-8785-EB48876EF1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153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29F91-B84B-4FF5-B746-4FCCE2A1B555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F09-D3EF-4A8D-8785-EB48876EF1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339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29F91-B84B-4FF5-B746-4FCCE2A1B555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4C7CF09-D3EF-4A8D-8785-EB48876EF1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913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B29F91-B84B-4FF5-B746-4FCCE2A1B555}" type="datetimeFigureOut">
              <a:rPr lang="en-US" smtClean="0"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14C7CF09-D3EF-4A8D-8785-EB48876EF1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903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8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34" r:id="rId7"/>
    <p:sldLayoutId id="2147483935" r:id="rId8"/>
    <p:sldLayoutId id="2147483936" r:id="rId9"/>
    <p:sldLayoutId id="2147483937" r:id="rId10"/>
    <p:sldLayoutId id="2147483938" r:id="rId11"/>
    <p:sldLayoutId id="2147483939" r:id="rId12"/>
    <p:sldLayoutId id="2147483940" r:id="rId13"/>
    <p:sldLayoutId id="2147483941" r:id="rId14"/>
    <p:sldLayoutId id="2147483942" r:id="rId15"/>
    <p:sldLayoutId id="2147483943" r:id="rId16"/>
    <p:sldLayoutId id="214748394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hyperlink" Target="mailto:lockhart.craig@newton.k12.ga.us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4"/>
            <a:ext cx="9001462" cy="2314520"/>
          </a:xfrm>
        </p:spPr>
        <p:txBody>
          <a:bodyPr>
            <a:normAutofit/>
          </a:bodyPr>
          <a:lstStyle/>
          <a:p>
            <a:r>
              <a:rPr lang="en-US" sz="4000">
                <a:latin typeface="Lucida Calligraphy" panose="03010101010101010101" pitchFamily="66" charset="0"/>
              </a:rPr>
              <a:t>Confessions of a Recovering Disciplinarian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Dr. Craig Lockhart, </a:t>
            </a:r>
            <a:r>
              <a:rPr lang="en-US" dirty="0" smtClean="0"/>
              <a:t>NBCT</a:t>
            </a:r>
          </a:p>
          <a:p>
            <a:r>
              <a:rPr lang="en-US" dirty="0" smtClean="0"/>
              <a:t>National Youth At-Risk</a:t>
            </a:r>
            <a:endParaRPr lang="en-US" dirty="0"/>
          </a:p>
          <a:p>
            <a:r>
              <a:rPr lang="en-US" smtClean="0"/>
              <a:t>March 8, </a:t>
            </a:r>
            <a:r>
              <a:rPr lang="en-US" dirty="0" smtClean="0"/>
              <a:t>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737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Success Formula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[Education + Skill + Effort + Will (Hope)] Access = SUCCESS</a:t>
            </a:r>
          </a:p>
        </p:txBody>
      </p:sp>
    </p:spTree>
    <p:extLst>
      <p:ext uri="{BB962C8B-B14F-4D97-AF65-F5344CB8AC3E}">
        <p14:creationId xmlns:p14="http://schemas.microsoft.com/office/powerpoint/2010/main" val="294386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Education: mental</a:t>
            </a:r>
          </a:p>
          <a:p>
            <a:r>
              <a:rPr lang="en-US"/>
              <a:t>Skill: natural/developed</a:t>
            </a:r>
          </a:p>
          <a:p>
            <a:r>
              <a:rPr lang="en-US"/>
              <a:t>Effort: personal</a:t>
            </a:r>
          </a:p>
          <a:p>
            <a:r>
              <a:rPr lang="en-US"/>
              <a:t>Will: based in hope</a:t>
            </a:r>
          </a:p>
          <a:p>
            <a:pPr marL="0" indent="0">
              <a:buNone/>
            </a:pPr>
            <a:r>
              <a:rPr lang="en-US"/>
              <a:t>----------------------------------</a:t>
            </a:r>
          </a:p>
          <a:p>
            <a:r>
              <a:rPr lang="en-US"/>
              <a:t>Access: Environmental and Societal- SOMEONE MUST OPEN THE DOOR!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68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2800"/>
              <a:t>You must </a:t>
            </a:r>
            <a:r>
              <a:rPr lang="en-US" sz="2800">
                <a:solidFill>
                  <a:srgbClr val="FFC000"/>
                </a:solidFill>
              </a:rPr>
              <a:t>connect</a:t>
            </a:r>
            <a:r>
              <a:rPr lang="en-US" sz="2800"/>
              <a:t> to </a:t>
            </a:r>
            <a:r>
              <a:rPr lang="en-US" sz="2800">
                <a:solidFill>
                  <a:srgbClr val="FFC000"/>
                </a:solidFill>
              </a:rPr>
              <a:t>communicate</a:t>
            </a:r>
            <a:r>
              <a:rPr lang="en-US" sz="2800"/>
              <a:t>.  </a:t>
            </a:r>
            <a:br>
              <a:rPr lang="en-US" sz="2800"/>
            </a:br>
            <a:r>
              <a:rPr lang="en-US" sz="2800"/>
              <a:t>You must </a:t>
            </a:r>
            <a:r>
              <a:rPr lang="en-US" sz="2800">
                <a:solidFill>
                  <a:srgbClr val="FFC000"/>
                </a:solidFill>
              </a:rPr>
              <a:t>communicate</a:t>
            </a:r>
            <a:r>
              <a:rPr lang="en-US" sz="2800"/>
              <a:t> to </a:t>
            </a:r>
            <a:r>
              <a:rPr lang="en-US" sz="2800">
                <a:solidFill>
                  <a:srgbClr val="FFC000"/>
                </a:solidFill>
              </a:rPr>
              <a:t>educate</a:t>
            </a:r>
            <a:r>
              <a:rPr lang="en-US" sz="2800"/>
              <a:t>.</a:t>
            </a:r>
            <a:br>
              <a:rPr lang="en-US" sz="2800"/>
            </a:br>
            <a:r>
              <a:rPr lang="en-US" sz="900"/>
              <a:t>-Donna Beegle, communication across barriers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i="1"/>
              <a:t>Socioeconomic classes speak different languages…</a:t>
            </a:r>
          </a:p>
        </p:txBody>
      </p:sp>
    </p:spTree>
    <p:extLst>
      <p:ext uri="{BB962C8B-B14F-4D97-AF65-F5344CB8AC3E}">
        <p14:creationId xmlns:p14="http://schemas.microsoft.com/office/powerpoint/2010/main" val="56178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Four Key Elements to connecting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/>
              <a:t>MEMBERSHIP- WE ALL BELONG TO A HOST OF “CLUBS”</a:t>
            </a:r>
          </a:p>
          <a:p>
            <a:r>
              <a:rPr lang="en-US">
                <a:solidFill>
                  <a:srgbClr val="FFC000"/>
                </a:solidFill>
              </a:rPr>
              <a:t>PERCEPTION- PERCEPTION IS SHAPED BY OUR MEMBERSHIPS</a:t>
            </a:r>
          </a:p>
          <a:p>
            <a:r>
              <a:rPr lang="en-US"/>
              <a:t>IDENTIFICATION-  A SHARING OF SIMILARITIES THAT PROMOTES CONNECTIONS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/>
              <a:t>SHARE INFORMATION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/>
              <a:t>SHARE INFORMATION THAT LEADS TO A CONNECTION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/>
              <a:t>SHARE DEEP INFORMATION ABOUT YOURSELF</a:t>
            </a:r>
          </a:p>
          <a:p>
            <a:r>
              <a:rPr lang="en-US">
                <a:solidFill>
                  <a:srgbClr val="FFC000"/>
                </a:solidFill>
              </a:rPr>
              <a:t>EMPATHY- FEELING FOR SOMEONE AND UNDERSTANDING THEIR POSITION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375" y="2489675"/>
            <a:ext cx="4313238" cy="3050226"/>
          </a:xfrm>
        </p:spPr>
      </p:pic>
    </p:spTree>
    <p:extLst>
      <p:ext uri="{BB962C8B-B14F-4D97-AF65-F5344CB8AC3E}">
        <p14:creationId xmlns:p14="http://schemas.microsoft.com/office/powerpoint/2010/main" val="266717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Confession #3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4400"/>
              <a:t>I am only now beginning to truly understand the ravaging effect that </a:t>
            </a:r>
            <a:r>
              <a:rPr lang="en-US" sz="4400">
                <a:solidFill>
                  <a:srgbClr val="FF0000"/>
                </a:solidFill>
              </a:rPr>
              <a:t>RACE</a:t>
            </a:r>
            <a:r>
              <a:rPr lang="en-US" sz="4400"/>
              <a:t> plays in education.</a:t>
            </a:r>
          </a:p>
        </p:txBody>
      </p:sp>
    </p:spTree>
    <p:extLst>
      <p:ext uri="{BB962C8B-B14F-4D97-AF65-F5344CB8AC3E}">
        <p14:creationId xmlns:p14="http://schemas.microsoft.com/office/powerpoint/2010/main" val="84939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RACE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“If you don’t address race, you will have racism.”</a:t>
            </a:r>
          </a:p>
        </p:txBody>
      </p:sp>
    </p:spTree>
    <p:extLst>
      <p:ext uri="{BB962C8B-B14F-4D97-AF65-F5344CB8AC3E}">
        <p14:creationId xmlns:p14="http://schemas.microsoft.com/office/powerpoint/2010/main" val="26500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/>
              <a:t>Most people exhibit some form of racism…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Conscious- overt, clear</a:t>
            </a:r>
          </a:p>
          <a:p>
            <a:r>
              <a:rPr lang="en-US"/>
              <a:t>Subconscious- “okay” with people of another race, but still have defined boundaries and beliefs</a:t>
            </a:r>
          </a:p>
          <a:p>
            <a:r>
              <a:rPr lang="en-US"/>
              <a:t>Unconscious- think they are not racist, but when firmly pressed, the survival instinct kicks in</a:t>
            </a:r>
          </a:p>
          <a:p>
            <a:r>
              <a:rPr lang="en-US"/>
              <a:t>Void- do not have racist tendencies</a:t>
            </a:r>
          </a:p>
        </p:txBody>
      </p:sp>
    </p:spTree>
    <p:extLst>
      <p:ext uri="{BB962C8B-B14F-4D97-AF65-F5344CB8AC3E}">
        <p14:creationId xmlns:p14="http://schemas.microsoft.com/office/powerpoint/2010/main" val="407066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Who are our most “Void” population?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/>
              <a:t>Treats everyone fairly all the time</a:t>
            </a:r>
          </a:p>
          <a:p>
            <a:r>
              <a:rPr lang="en-US"/>
              <a:t>Considered “naïve” or “innocent” to differences in people</a:t>
            </a:r>
          </a:p>
          <a:p>
            <a:r>
              <a:rPr lang="en-US"/>
              <a:t>Judge people not by the color of their skin but the content of their character…</a:t>
            </a: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773" y="2544961"/>
            <a:ext cx="3371850" cy="2533650"/>
          </a:xfrm>
        </p:spPr>
      </p:pic>
    </p:spTree>
    <p:extLst>
      <p:ext uri="{BB962C8B-B14F-4D97-AF65-F5344CB8AC3E}">
        <p14:creationId xmlns:p14="http://schemas.microsoft.com/office/powerpoint/2010/main" val="360093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Why is it important to know your state of consciousness?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Well, wouldn’t you want to know if the person taking care of </a:t>
            </a:r>
            <a:r>
              <a:rPr lang="en-US" b="1" u="sng"/>
              <a:t>your</a:t>
            </a:r>
            <a:r>
              <a:rPr lang="en-US"/>
              <a:t> children really supports, cares for, loves, and believes in them  or not simply because of the COLOR OF THEIR SKIN?</a:t>
            </a:r>
          </a:p>
        </p:txBody>
      </p:sp>
    </p:spTree>
    <p:extLst>
      <p:ext uri="{BB962C8B-B14F-4D97-AF65-F5344CB8AC3E}">
        <p14:creationId xmlns:p14="http://schemas.microsoft.com/office/powerpoint/2010/main" val="310724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Our perceptions feed our beliefs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772" y="1935921"/>
            <a:ext cx="3366655" cy="2103120"/>
          </a:xfrm>
        </p:spPr>
      </p:pic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771" y="4564434"/>
            <a:ext cx="3366655" cy="2143125"/>
          </a:xfrm>
        </p:spPr>
      </p:pic>
      <p:pic>
        <p:nvPicPr>
          <p:cNvPr id="6" name="Content Placeholder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543" y="1935921"/>
            <a:ext cx="2285918" cy="2209043"/>
          </a:xfrm>
          <a:prstGeom prst="rect">
            <a:avLst/>
          </a:prstGeom>
        </p:spPr>
      </p:pic>
      <p:pic>
        <p:nvPicPr>
          <p:cNvPr id="9" name="Content Placeholder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103" y="4435999"/>
            <a:ext cx="2637358" cy="2399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504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6950" y="219075"/>
            <a:ext cx="10796588" cy="5227411"/>
          </a:xfrm>
        </p:spPr>
        <p:txBody>
          <a:bodyPr>
            <a:noAutofit/>
          </a:bodyPr>
          <a:lstStyle/>
          <a:p>
            <a:r>
              <a:rPr lang="EN-US" sz="6600"/>
              <a:t>Before there can be </a:t>
            </a:r>
            <a:r>
              <a:rPr lang="EN-US" sz="6600">
                <a:solidFill>
                  <a:srgbClr val="FFC000"/>
                </a:solidFill>
              </a:rPr>
              <a:t>ACHIEVEMENT</a:t>
            </a:r>
            <a:r>
              <a:rPr lang="EN-US" sz="6600"/>
              <a:t>, </a:t>
            </a:r>
            <a:r>
              <a:rPr lang="en-US" sz="6600">
                <a:solidFill>
                  <a:schemeClr val="tx1"/>
                </a:solidFill>
              </a:rPr>
              <a:t/>
            </a:r>
            <a:br>
              <a:rPr lang="en-US" sz="6600">
                <a:solidFill>
                  <a:schemeClr val="tx1"/>
                </a:solidFill>
              </a:rPr>
            </a:br>
            <a:r>
              <a:rPr lang="EN-US" sz="6600"/>
              <a:t>there must be</a:t>
            </a:r>
            <a:r>
              <a:rPr lang="en-US" sz="6600">
                <a:solidFill>
                  <a:schemeClr val="tx1"/>
                </a:solidFill>
              </a:rPr>
              <a:t/>
            </a:r>
            <a:br>
              <a:rPr lang="en-US" sz="6600">
                <a:solidFill>
                  <a:schemeClr val="tx1"/>
                </a:solidFill>
              </a:rPr>
            </a:br>
            <a:r>
              <a:rPr lang="EN-US" sz="6600">
                <a:solidFill>
                  <a:srgbClr val="FFC000"/>
                </a:solidFill>
              </a:rPr>
              <a:t>ORDER</a:t>
            </a:r>
            <a:r>
              <a:rPr lang="EN-US" sz="66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4228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Georgia Discipline Data, Elementary</a:t>
            </a:r>
            <a:br>
              <a:rPr lang="en-US"/>
            </a:br>
            <a:r>
              <a:rPr lang="en-US" sz="2200"/>
              <a:t>Source: Center for Civil Rights, 2011-12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860528" y="1600201"/>
          <a:ext cx="6470944" cy="5029816"/>
        </p:xfrm>
        <a:graphic>
          <a:graphicData uri="http://schemas.openxmlformats.org/drawingml/2006/table">
            <a:tbl>
              <a:tblPr/>
              <a:tblGrid>
                <a:gridCol w="1617736">
                  <a:extLst>
                    <a:ext uri="{9D8B030D-6E8A-4147-A177-3AD203B41FA5}">
                      <a16:colId xmlns:a16="http://schemas.microsoft.com/office/drawing/2014/main" val="1477789810"/>
                    </a:ext>
                  </a:extLst>
                </a:gridCol>
                <a:gridCol w="1617736">
                  <a:extLst>
                    <a:ext uri="{9D8B030D-6E8A-4147-A177-3AD203B41FA5}">
                      <a16:colId xmlns:a16="http://schemas.microsoft.com/office/drawing/2014/main" val="791794570"/>
                    </a:ext>
                  </a:extLst>
                </a:gridCol>
                <a:gridCol w="1617736">
                  <a:extLst>
                    <a:ext uri="{9D8B030D-6E8A-4147-A177-3AD203B41FA5}">
                      <a16:colId xmlns:a16="http://schemas.microsoft.com/office/drawing/2014/main" val="4178022365"/>
                    </a:ext>
                  </a:extLst>
                </a:gridCol>
                <a:gridCol w="1617736">
                  <a:extLst>
                    <a:ext uri="{9D8B030D-6E8A-4147-A177-3AD203B41FA5}">
                      <a16:colId xmlns:a16="http://schemas.microsoft.com/office/drawing/2014/main" val="959604131"/>
                    </a:ext>
                  </a:extLst>
                </a:gridCol>
              </a:tblGrid>
              <a:tr h="946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/>
                      </a:r>
                      <a:br>
                        <a:rPr lang="en-US" sz="1700">
                          <a:effectLst/>
                        </a:rPr>
                      </a:br>
                      <a:r>
                        <a:rPr lang="en-US" sz="1700">
                          <a:effectLst/>
                        </a:rPr>
                        <a:t>Demographic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/>
                      </a:r>
                      <a:br>
                        <a:rPr lang="en-US" sz="1700">
                          <a:effectLst/>
                        </a:rPr>
                      </a:br>
                      <a:r>
                        <a:rPr lang="en-US" sz="1700">
                          <a:effectLst/>
                        </a:rPr>
                        <a:t>Enrollment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/>
                      </a:r>
                      <a:br>
                        <a:rPr lang="en-US" sz="1700">
                          <a:effectLst/>
                        </a:rPr>
                      </a:br>
                      <a:r>
                        <a:rPr lang="en-US" sz="1700">
                          <a:effectLst/>
                        </a:rPr>
                        <a:t># Suspended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Suspension Rate </a:t>
                      </a:r>
                      <a:br>
                        <a:rPr lang="en-US" sz="1700">
                          <a:effectLst/>
                        </a:rPr>
                      </a:br>
                      <a:r>
                        <a:rPr lang="en-US" sz="1700">
                          <a:effectLst/>
                        </a:rPr>
                        <a:t>[* = Error]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8253972"/>
                  </a:ext>
                </a:extLst>
              </a:tr>
              <a:tr h="414140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All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798,110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26,400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3.31%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6064750"/>
                  </a:ext>
                </a:extLst>
              </a:tr>
              <a:tr h="414140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Black/AA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280,780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17,950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6.39%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8114725"/>
                  </a:ext>
                </a:extLst>
              </a:tr>
              <a:tr h="414140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White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346,695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5,630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1.62%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6401990"/>
                  </a:ext>
                </a:extLst>
              </a:tr>
              <a:tr h="414140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Latino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114,365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1,720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1.50%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0388012"/>
                  </a:ext>
                </a:extLst>
              </a:tr>
              <a:tr h="414140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Hawaiian/PI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840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15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1.79%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8346222"/>
                  </a:ext>
                </a:extLst>
              </a:tr>
              <a:tr h="680373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American Indian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1,690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15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0.89%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7037965"/>
                  </a:ext>
                </a:extLst>
              </a:tr>
              <a:tr h="414140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Asian American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27,450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145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0.53%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2653078"/>
                  </a:ext>
                </a:extLst>
              </a:tr>
              <a:tr h="414140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English Learner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66,410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860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1.29%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0491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848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Georgia Discipline Data, Secondary</a:t>
            </a:r>
            <a:br>
              <a:rPr lang="en-US"/>
            </a:br>
            <a:r>
              <a:rPr lang="en-US" sz="2200"/>
              <a:t>Source: Center for Civil Rights, 2011-12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860528" y="1600201"/>
          <a:ext cx="6470944" cy="5029816"/>
        </p:xfrm>
        <a:graphic>
          <a:graphicData uri="http://schemas.openxmlformats.org/drawingml/2006/table">
            <a:tbl>
              <a:tblPr/>
              <a:tblGrid>
                <a:gridCol w="1617736">
                  <a:extLst>
                    <a:ext uri="{9D8B030D-6E8A-4147-A177-3AD203B41FA5}">
                      <a16:colId xmlns:a16="http://schemas.microsoft.com/office/drawing/2014/main" val="730457645"/>
                    </a:ext>
                  </a:extLst>
                </a:gridCol>
                <a:gridCol w="1617736">
                  <a:extLst>
                    <a:ext uri="{9D8B030D-6E8A-4147-A177-3AD203B41FA5}">
                      <a16:colId xmlns:a16="http://schemas.microsoft.com/office/drawing/2014/main" val="3131678534"/>
                    </a:ext>
                  </a:extLst>
                </a:gridCol>
                <a:gridCol w="1617736">
                  <a:extLst>
                    <a:ext uri="{9D8B030D-6E8A-4147-A177-3AD203B41FA5}">
                      <a16:colId xmlns:a16="http://schemas.microsoft.com/office/drawing/2014/main" val="431393682"/>
                    </a:ext>
                  </a:extLst>
                </a:gridCol>
                <a:gridCol w="1617736">
                  <a:extLst>
                    <a:ext uri="{9D8B030D-6E8A-4147-A177-3AD203B41FA5}">
                      <a16:colId xmlns:a16="http://schemas.microsoft.com/office/drawing/2014/main" val="2239740519"/>
                    </a:ext>
                  </a:extLst>
                </a:gridCol>
              </a:tblGrid>
              <a:tr h="946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Demographic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/>
                      </a:r>
                      <a:br>
                        <a:rPr lang="en-US" sz="1700">
                          <a:effectLst/>
                        </a:rPr>
                      </a:br>
                      <a:r>
                        <a:rPr lang="en-US" sz="1700">
                          <a:effectLst/>
                        </a:rPr>
                        <a:t>Enrollment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/>
                      </a:r>
                      <a:br>
                        <a:rPr lang="en-US" sz="1700">
                          <a:effectLst/>
                        </a:rPr>
                      </a:br>
                      <a:r>
                        <a:rPr lang="en-US" sz="1700">
                          <a:effectLst/>
                        </a:rPr>
                        <a:t># Suspended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Suspension Rate </a:t>
                      </a:r>
                      <a:br>
                        <a:rPr lang="en-US" sz="1700">
                          <a:effectLst/>
                        </a:rPr>
                      </a:br>
                      <a:r>
                        <a:rPr lang="en-US" sz="1700">
                          <a:effectLst/>
                        </a:rPr>
                        <a:t>[* = Error]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363157"/>
                  </a:ext>
                </a:extLst>
              </a:tr>
              <a:tr h="414140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All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836,300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105,075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12.56%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6787431"/>
                  </a:ext>
                </a:extLst>
              </a:tr>
              <a:tr h="414140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Black/AA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316,690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67,340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21.26%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944872"/>
                  </a:ext>
                </a:extLst>
              </a:tr>
              <a:tr h="414140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White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376,995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25,135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6.67%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3679382"/>
                  </a:ext>
                </a:extLst>
              </a:tr>
              <a:tr h="414140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Latino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87,845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8,975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10.22%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5327990"/>
                  </a:ext>
                </a:extLst>
              </a:tr>
              <a:tr h="414140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Hawaiian/PI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835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60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7.19%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5220306"/>
                  </a:ext>
                </a:extLst>
              </a:tr>
              <a:tr h="680373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American Indian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2,005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180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8.98%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1826629"/>
                  </a:ext>
                </a:extLst>
              </a:tr>
              <a:tr h="414140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Asian American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28,930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785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2.71%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0050306"/>
                  </a:ext>
                </a:extLst>
              </a:tr>
              <a:tr h="414140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English Learner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18,500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1,970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700">
                          <a:effectLst/>
                        </a:rPr>
                        <a:t>10.65%</a:t>
                      </a:r>
                    </a:p>
                  </a:txBody>
                  <a:tcPr marL="73954" marR="73954" marT="73954" marB="73954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6873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564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When is suspension “racist”?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</a:t>
            </a:r>
            <a:r>
              <a:rPr lang="en-US" dirty="0"/>
              <a:t>a black student is presumed guilty before the investigation is complete based upon dress, mannerisms, past history</a:t>
            </a:r>
          </a:p>
          <a:p>
            <a:r>
              <a:rPr lang="en-US" dirty="0"/>
              <a:t>If two or more students of different races commit the exact same offense and the student of color gets a harsher punishment than his counterpart (assuming the past history of behavior is the exact same)</a:t>
            </a:r>
          </a:p>
        </p:txBody>
      </p:sp>
    </p:spTree>
    <p:extLst>
      <p:ext uri="{BB962C8B-B14F-4D97-AF65-F5344CB8AC3E}">
        <p14:creationId xmlns:p14="http://schemas.microsoft.com/office/powerpoint/2010/main" val="427291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We are more alike than we are different…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1077" y="2363608"/>
            <a:ext cx="3578773" cy="3328949"/>
          </a:xfrm>
        </p:spPr>
      </p:pic>
    </p:spTree>
    <p:extLst>
      <p:ext uri="{BB962C8B-B14F-4D97-AF65-F5344CB8AC3E}">
        <p14:creationId xmlns:p14="http://schemas.microsoft.com/office/powerpoint/2010/main" val="314465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IfSheKnew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27550" y="2133600"/>
            <a:ext cx="5037138" cy="3778250"/>
          </a:xfrm>
        </p:spPr>
      </p:pic>
    </p:spTree>
    <p:extLst>
      <p:ext uri="{BB962C8B-B14F-4D97-AF65-F5344CB8AC3E}">
        <p14:creationId xmlns:p14="http://schemas.microsoft.com/office/powerpoint/2010/main" val="6238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Part 2- Strategies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53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/>
              <a:t>“Why I Chose Batman”</a:t>
            </a:r>
            <a:br>
              <a:rPr lang="en-US"/>
            </a:br>
            <a:r>
              <a:rPr lang="en-US" sz="2200"/>
              <a:t>By Stephen King, Batman #400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591" y="2632681"/>
            <a:ext cx="3362498" cy="2380221"/>
          </a:xfrm>
        </p:spPr>
      </p:pic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5581" y="2632681"/>
            <a:ext cx="3360738" cy="2520553"/>
          </a:xfrm>
        </p:spPr>
      </p:pic>
    </p:spTree>
    <p:extLst>
      <p:ext uri="{BB962C8B-B14F-4D97-AF65-F5344CB8AC3E}">
        <p14:creationId xmlns:p14="http://schemas.microsoft.com/office/powerpoint/2010/main" val="161274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Strategy #1- PBIS </a:t>
            </a:r>
            <a:br>
              <a:rPr lang="en-US"/>
            </a:br>
            <a:r>
              <a:rPr lang="en-US" sz="2400"/>
              <a:t>(Positive behavioral interventions and supports)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6653" y="2459932"/>
            <a:ext cx="4160520" cy="3125585"/>
          </a:xfrm>
        </p:spPr>
      </p:pic>
    </p:spTree>
    <p:extLst>
      <p:ext uri="{BB962C8B-B14F-4D97-AF65-F5344CB8AC3E}">
        <p14:creationId xmlns:p14="http://schemas.microsoft.com/office/powerpoint/2010/main" val="132695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Step #1- Create a PBIS Team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4572000" cy="4876800"/>
          </a:xfrm>
        </p:spPr>
        <p:txBody>
          <a:bodyPr>
            <a:normAutofit/>
          </a:bodyPr>
          <a:lstStyle/>
          <a:p>
            <a:r>
              <a:rPr lang="en-US"/>
              <a:t>Positive Behavior Interventions and Supports Team</a:t>
            </a:r>
          </a:p>
          <a:p>
            <a:r>
              <a:rPr lang="en-US"/>
              <a:t>Focus on students who are referred to RTI for behavior.</a:t>
            </a:r>
          </a:p>
          <a:p>
            <a:r>
              <a:rPr lang="en-US"/>
              <a:t>Meet regularly to discuss discipline data and work on ways to encourage positive behavior and discourage negative behavior.</a:t>
            </a:r>
          </a:p>
        </p:txBody>
      </p:sp>
      <p:pic>
        <p:nvPicPr>
          <p:cNvPr id="4" name="Picture 3"/>
          <p:cNvPicPr/>
          <p:nvPr/>
        </p:nvPicPr>
        <p:blipFill rotWithShape="1">
          <a:blip r:embed="rId2" cstate="print"/>
          <a:srcRect l="2244" t="10641" r="62660" b="26788"/>
          <a:stretch/>
        </p:blipFill>
        <p:spPr bwMode="auto">
          <a:xfrm>
            <a:off x="6477000" y="2743200"/>
            <a:ext cx="3962400" cy="21735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1805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hot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5042" t="13630" r="11229"/>
          <a:stretch>
            <a:fillRect/>
          </a:stretch>
        </p:blipFill>
        <p:spPr>
          <a:xfrm rot="5400000">
            <a:off x="2666997" y="-1143001"/>
            <a:ext cx="6858000" cy="9144001"/>
          </a:xfrm>
        </p:spPr>
      </p:pic>
    </p:spTree>
    <p:extLst>
      <p:ext uri="{BB962C8B-B14F-4D97-AF65-F5344CB8AC3E}">
        <p14:creationId xmlns:p14="http://schemas.microsoft.com/office/powerpoint/2010/main" val="132538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Part 1- Confessions</a:t>
            </a:r>
          </a:p>
        </p:txBody>
      </p:sp>
    </p:spTree>
    <p:extLst>
      <p:ext uri="{BB962C8B-B14F-4D97-AF65-F5344CB8AC3E}">
        <p14:creationId xmlns:p14="http://schemas.microsoft.com/office/powerpoint/2010/main" val="22212994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05924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 </a:t>
            </a:r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28087" y="1726164"/>
            <a:ext cx="7326226" cy="4472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012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/>
              <a:t>PBIS Team Establishes Non-</a:t>
            </a:r>
            <a:r>
              <a:rPr lang="en-US" sz="2000" err="1"/>
              <a:t>Negotiables</a:t>
            </a:r>
            <a:r>
              <a:rPr lang="en-US" sz="2000"/>
              <a:t> &amp;</a:t>
            </a:r>
            <a:br>
              <a:rPr lang="en-US" sz="2000"/>
            </a:br>
            <a:r>
              <a:rPr lang="en-US" sz="2000"/>
              <a:t>Focuses on Idea Creation and Implementation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/>
              <a:t>For Instance…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/>
              <a:t>Teachers must be in the hallways between class changes.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/>
              <a:t>Students should not be released during the first and last 10 minutes of class for any reason.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/>
              <a:t>Students must be given an official pass in ink.</a:t>
            </a:r>
          </a:p>
          <a:p>
            <a:pPr marL="1245870" lvl="2" indent="-514350">
              <a:buFont typeface="+mj-lt"/>
              <a:buAutoNum type="alphaLcParenR"/>
            </a:pPr>
            <a:r>
              <a:rPr lang="en-US"/>
              <a:t>Destination </a:t>
            </a:r>
          </a:p>
          <a:p>
            <a:pPr marL="1245870" lvl="2" indent="-514350">
              <a:buFont typeface="+mj-lt"/>
              <a:buAutoNum type="alphaLcParenR"/>
            </a:pPr>
            <a:r>
              <a:rPr lang="en-US"/>
              <a:t>Date</a:t>
            </a:r>
          </a:p>
          <a:p>
            <a:pPr marL="1245870" lvl="2" indent="-514350">
              <a:buFont typeface="+mj-lt"/>
              <a:buAutoNum type="alphaLcParenR"/>
            </a:pPr>
            <a:r>
              <a:rPr lang="en-US"/>
              <a:t>Time</a:t>
            </a:r>
          </a:p>
          <a:p>
            <a:pPr marL="1245870" lvl="2" indent="-514350">
              <a:buFont typeface="+mj-lt"/>
              <a:buAutoNum type="alphaLcParenR"/>
            </a:pPr>
            <a:r>
              <a:rPr lang="en-US"/>
              <a:t>Signature </a:t>
            </a:r>
          </a:p>
          <a:p>
            <a:pPr marL="971550" lvl="1" indent="-514350">
              <a:buFont typeface="+mj-lt"/>
              <a:buAutoNum type="arabicPeriod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54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/>
              <a:t>What it means to be a RAM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15625" t="21875" r="12500" b="6250"/>
          <a:stretch>
            <a:fillRect/>
          </a:stretch>
        </p:blipFill>
        <p:spPr bwMode="auto">
          <a:xfrm>
            <a:off x="1847385" y="2034075"/>
            <a:ext cx="8389434" cy="48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2037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Universals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Tardy-What is a tardy?</a:t>
            </a:r>
          </a:p>
          <a:p>
            <a:pPr lvl="1"/>
            <a:r>
              <a:rPr lang="en-US">
                <a:solidFill>
                  <a:srgbClr val="FF0000"/>
                </a:solidFill>
              </a:rPr>
              <a:t>Students must be in the door of the classroom when the bell rings.</a:t>
            </a:r>
          </a:p>
          <a:p>
            <a:r>
              <a:rPr lang="en-US"/>
              <a:t>Students can listen to their music on their phones during non-instructional time.</a:t>
            </a:r>
          </a:p>
          <a:p>
            <a:pPr lvl="1"/>
            <a:r>
              <a:rPr lang="en-US">
                <a:solidFill>
                  <a:srgbClr val="FF0000"/>
                </a:solidFill>
              </a:rPr>
              <a:t>Teacher discretion in the classroom.</a:t>
            </a:r>
          </a:p>
          <a:p>
            <a:pPr lvl="1"/>
            <a:r>
              <a:rPr lang="en-US">
                <a:solidFill>
                  <a:srgbClr val="FF0000"/>
                </a:solidFill>
              </a:rPr>
              <a:t>Students should not have an actual phone conversation during school hours!</a:t>
            </a:r>
          </a:p>
          <a:p>
            <a:endParaRPr lang="en-US"/>
          </a:p>
          <a:p>
            <a:pPr marL="971550" lvl="1" indent="-514350">
              <a:buFont typeface="+mj-lt"/>
              <a:buAutoNum type="arabicPeriod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97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What should a PBIS school “look like”?</a:t>
            </a:r>
          </a:p>
        </p:txBody>
      </p:sp>
      <p:pic>
        <p:nvPicPr>
          <p:cNvPr id="4" name="Content Placeholder 3" descr="PBIS Walkthrough For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12553" y="1828800"/>
            <a:ext cx="3362032" cy="4351338"/>
          </a:xfrm>
        </p:spPr>
      </p:pic>
    </p:spTree>
    <p:extLst>
      <p:ext uri="{BB962C8B-B14F-4D97-AF65-F5344CB8AC3E}">
        <p14:creationId xmlns:p14="http://schemas.microsoft.com/office/powerpoint/2010/main" val="2201048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LESSONS LEARNED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u="sng">
                <a:solidFill>
                  <a:srgbClr val="FF0000"/>
                </a:solidFill>
              </a:rPr>
              <a:t>Principal has to be the </a:t>
            </a:r>
            <a:r>
              <a:rPr lang="en-US" b="1" u="sng" err="1">
                <a:solidFill>
                  <a:srgbClr val="FF0000"/>
                </a:solidFill>
              </a:rPr>
              <a:t>GateKeeper</a:t>
            </a:r>
            <a:endParaRPr lang="en-US" b="1" u="sng">
              <a:solidFill>
                <a:srgbClr val="FF0000"/>
              </a:solidFill>
            </a:endParaRPr>
          </a:p>
          <a:p>
            <a:pPr lvl="1"/>
            <a:r>
              <a:rPr lang="en-US"/>
              <a:t>So goes the Principal, so goes the school</a:t>
            </a:r>
          </a:p>
          <a:p>
            <a:r>
              <a:rPr lang="en-US"/>
              <a:t>PBIS meetings must be a priority; everything else serves as a distraction</a:t>
            </a:r>
          </a:p>
          <a:p>
            <a:pPr lvl="1"/>
            <a:r>
              <a:rPr lang="en-US"/>
              <a:t>Set defined times/locations/dates at the beginning of the year with agendas and STICK TO THEM</a:t>
            </a:r>
          </a:p>
          <a:p>
            <a:r>
              <a:rPr lang="en-US"/>
              <a:t>Teams should be of likeminded-individuals who are focused on improving school climate</a:t>
            </a:r>
          </a:p>
        </p:txBody>
      </p:sp>
    </p:spTree>
    <p:extLst>
      <p:ext uri="{BB962C8B-B14F-4D97-AF65-F5344CB8AC3E}">
        <p14:creationId xmlns:p14="http://schemas.microsoft.com/office/powerpoint/2010/main" val="301251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/>
              <a:t>Step #2- Establish  Reward System (student)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/>
              <a:t>Lottery System- “Wait, You Got Caught Being Good?!”</a:t>
            </a:r>
          </a:p>
          <a:p>
            <a:pPr lvl="1"/>
            <a:r>
              <a:rPr lang="en-US"/>
              <a:t>Sideline Access during football games this season</a:t>
            </a:r>
          </a:p>
          <a:p>
            <a:pPr lvl="1"/>
            <a:r>
              <a:rPr lang="en-US"/>
              <a:t>VIP seats at game</a:t>
            </a:r>
          </a:p>
          <a:p>
            <a:pPr lvl="1"/>
            <a:r>
              <a:rPr lang="en-US"/>
              <a:t>Free tickets to Homecoming Dance</a:t>
            </a:r>
          </a:p>
          <a:p>
            <a:pPr lvl="1"/>
            <a:r>
              <a:rPr lang="en-US"/>
              <a:t>Student survey allows for the students to let us know what they really want.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18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Student Rewards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Wall of Fame (Scholarships, Perfect Attendance, A/B Honor Roll, College Acceptance, Good Samaritan, Athletic Awards)</a:t>
            </a:r>
          </a:p>
          <a:p>
            <a:endParaRPr lang="en-US"/>
          </a:p>
        </p:txBody>
      </p:sp>
      <p:pic>
        <p:nvPicPr>
          <p:cNvPr id="4" name="Picture 3" descr="photo.JPG"/>
          <p:cNvPicPr>
            <a:picLocks noChangeAspect="1"/>
          </p:cNvPicPr>
          <p:nvPr/>
        </p:nvPicPr>
        <p:blipFill>
          <a:blip r:embed="rId2" cstate="print"/>
          <a:srcRect b="6349"/>
          <a:stretch>
            <a:fillRect/>
          </a:stretch>
        </p:blipFill>
        <p:spPr>
          <a:xfrm>
            <a:off x="5867400" y="4419600"/>
            <a:ext cx="4800600" cy="2209800"/>
          </a:xfrm>
          <a:prstGeom prst="rect">
            <a:avLst/>
          </a:prstGeom>
        </p:spPr>
      </p:pic>
      <p:pic>
        <p:nvPicPr>
          <p:cNvPr id="5" name="Picture 4" descr="photo.JPG"/>
          <p:cNvPicPr>
            <a:picLocks noChangeAspect="1"/>
          </p:cNvPicPr>
          <p:nvPr/>
        </p:nvPicPr>
        <p:blipFill>
          <a:blip r:embed="rId3" cstate="print"/>
          <a:srcRect t="18889" b="10000"/>
          <a:stretch>
            <a:fillRect/>
          </a:stretch>
        </p:blipFill>
        <p:spPr>
          <a:xfrm rot="10800000">
            <a:off x="4989511" y="282974"/>
            <a:ext cx="3657600" cy="3135086"/>
          </a:xfrm>
          <a:prstGeom prst="rect">
            <a:avLst/>
          </a:prstGeom>
        </p:spPr>
      </p:pic>
      <p:pic>
        <p:nvPicPr>
          <p:cNvPr id="6" name="Picture 5" descr="photo.JPG"/>
          <p:cNvPicPr>
            <a:picLocks noChangeAspect="1"/>
          </p:cNvPicPr>
          <p:nvPr/>
        </p:nvPicPr>
        <p:blipFill>
          <a:blip r:embed="rId4" cstate="print"/>
          <a:srcRect l="22500" t="18889" r="46667" b="55556"/>
          <a:stretch>
            <a:fillRect/>
          </a:stretch>
        </p:blipFill>
        <p:spPr>
          <a:xfrm rot="10800000">
            <a:off x="9119038" y="346788"/>
            <a:ext cx="2400300" cy="1371600"/>
          </a:xfrm>
          <a:prstGeom prst="rect">
            <a:avLst/>
          </a:prstGeom>
        </p:spPr>
      </p:pic>
      <p:pic>
        <p:nvPicPr>
          <p:cNvPr id="7" name="Picture 6" descr="photo.JPG"/>
          <p:cNvPicPr>
            <a:picLocks noChangeAspect="1"/>
          </p:cNvPicPr>
          <p:nvPr/>
        </p:nvPicPr>
        <p:blipFill>
          <a:blip r:embed="rId4" cstate="print"/>
          <a:srcRect l="65000" t="70000" r="11667" b="3333"/>
          <a:stretch>
            <a:fillRect/>
          </a:stretch>
        </p:blipFill>
        <p:spPr>
          <a:xfrm rot="10800000">
            <a:off x="9119038" y="2127381"/>
            <a:ext cx="2743200" cy="1343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95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hot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6949" r="-159" b="32203"/>
          <a:stretch>
            <a:fillRect/>
          </a:stretch>
        </p:blipFill>
        <p:spPr>
          <a:xfrm>
            <a:off x="1570037" y="40497"/>
            <a:ext cx="5897564" cy="2245503"/>
          </a:xfrm>
        </p:spPr>
      </p:pic>
      <p:pic>
        <p:nvPicPr>
          <p:cNvPr id="5" name="Picture 4" descr="photo.JPG"/>
          <p:cNvPicPr>
            <a:picLocks noChangeAspect="1"/>
          </p:cNvPicPr>
          <p:nvPr/>
        </p:nvPicPr>
        <p:blipFill>
          <a:blip r:embed="rId3" cstate="print"/>
          <a:srcRect l="3333" r="22500"/>
          <a:stretch>
            <a:fillRect/>
          </a:stretch>
        </p:blipFill>
        <p:spPr>
          <a:xfrm rot="5400000">
            <a:off x="5130443" y="1841858"/>
            <a:ext cx="4457700" cy="557458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924800" y="609601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Teacher Drop Boxes Located around school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38400" y="4419601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Lottery Tickets that we use</a:t>
            </a:r>
          </a:p>
        </p:txBody>
      </p:sp>
    </p:spTree>
    <p:extLst>
      <p:ext uri="{BB962C8B-B14F-4D97-AF65-F5344CB8AC3E}">
        <p14:creationId xmlns:p14="http://schemas.microsoft.com/office/powerpoint/2010/main" val="246107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Confession #1- I used corporal punishment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875526"/>
            <a:ext cx="6755114" cy="3915675"/>
          </a:xfrm>
        </p:spPr>
      </p:pic>
    </p:spTree>
    <p:extLst>
      <p:ext uri="{BB962C8B-B14F-4D97-AF65-F5344CB8AC3E}">
        <p14:creationId xmlns:p14="http://schemas.microsoft.com/office/powerpoint/2010/main" val="144788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0"/>
            <a:ext cx="10353761" cy="1935921"/>
          </a:xfrm>
        </p:spPr>
        <p:txBody>
          <a:bodyPr>
            <a:normAutofit/>
          </a:bodyPr>
          <a:lstStyle/>
          <a:p>
            <a:r>
              <a:rPr lang="en-US"/>
              <a:t>Student PBIS team: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/>
              <a:t>The </a:t>
            </a:r>
            <a:r>
              <a:rPr lang="en-US" err="1"/>
              <a:t>RAMbassadorS</a:t>
            </a:r>
            <a:r>
              <a:rPr lang="en-US"/>
              <a:t> are dedicated and committed to the following: </a:t>
            </a:r>
          </a:p>
          <a:p>
            <a:pPr lvl="1"/>
            <a:r>
              <a:rPr lang="en-US"/>
              <a:t>enhancing the image of the school,</a:t>
            </a:r>
          </a:p>
          <a:p>
            <a:pPr lvl="1"/>
            <a:r>
              <a:rPr lang="en-US"/>
              <a:t>encouraging educational success, </a:t>
            </a:r>
          </a:p>
          <a:p>
            <a:pPr lvl="1"/>
            <a:r>
              <a:rPr lang="en-US"/>
              <a:t>improving NHS as a whole by modeling Respectful, Accountable, Motivated and Successful behaviors. </a:t>
            </a:r>
          </a:p>
          <a:p>
            <a:r>
              <a:rPr lang="en-US"/>
              <a:t>The bridge between our PBIS committee and the students of Newton High School</a:t>
            </a:r>
          </a:p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91375" y="2397234"/>
            <a:ext cx="4313238" cy="3235108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114" y="1247550"/>
            <a:ext cx="8382000" cy="108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745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LESSONS LEARNED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4800"/>
              <a:t>If you can’t sustain it, don’t do it.</a:t>
            </a:r>
          </a:p>
          <a:p>
            <a:r>
              <a:rPr lang="en-US" sz="4800"/>
              <a:t>If it is not convenient, don’t do it.</a:t>
            </a:r>
          </a:p>
          <a:p>
            <a:r>
              <a:rPr lang="en-US" sz="4800"/>
              <a:t>If kids aren’t interested, don’t do it.</a:t>
            </a:r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986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Teachers need PBIS, too!</a:t>
            </a:r>
          </a:p>
        </p:txBody>
      </p:sp>
      <p:pic>
        <p:nvPicPr>
          <p:cNvPr id="9" name="Content Placeholder 8" descr="phot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7585" r="6144"/>
          <a:stretch>
            <a:fillRect/>
          </a:stretch>
        </p:blipFill>
        <p:spPr>
          <a:xfrm rot="5400000">
            <a:off x="4115609" y="1258076"/>
            <a:ext cx="2848481" cy="4099034"/>
          </a:xfrm>
        </p:spPr>
      </p:pic>
      <p:pic>
        <p:nvPicPr>
          <p:cNvPr id="10" name="Picture 9" descr="photo.JPG"/>
          <p:cNvPicPr>
            <a:picLocks noChangeAspect="1"/>
          </p:cNvPicPr>
          <p:nvPr/>
        </p:nvPicPr>
        <p:blipFill>
          <a:blip r:embed="rId3" cstate="print"/>
          <a:srcRect l="24686" t="34445" r="16439" b="27777"/>
          <a:stretch>
            <a:fillRect/>
          </a:stretch>
        </p:blipFill>
        <p:spPr>
          <a:xfrm rot="5400000">
            <a:off x="8605578" y="1943469"/>
            <a:ext cx="3886200" cy="2064544"/>
          </a:xfrm>
          <a:prstGeom prst="rect">
            <a:avLst/>
          </a:prstGeom>
        </p:spPr>
      </p:pic>
      <p:pic>
        <p:nvPicPr>
          <p:cNvPr id="13" name="Picture 12" descr="photo.JPG"/>
          <p:cNvPicPr>
            <a:picLocks noChangeAspect="1"/>
          </p:cNvPicPr>
          <p:nvPr/>
        </p:nvPicPr>
        <p:blipFill>
          <a:blip r:embed="rId4" cstate="print"/>
          <a:srcRect t="14444" b="12222"/>
          <a:stretch>
            <a:fillRect/>
          </a:stretch>
        </p:blipFill>
        <p:spPr>
          <a:xfrm rot="10800000">
            <a:off x="1524000" y="4419600"/>
            <a:ext cx="65532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30037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LESSONS LEARNED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/>
              <a:t>Keeping teachers engaged and keeping high level of morale is like a new relationship:</a:t>
            </a:r>
          </a:p>
          <a:p>
            <a:pPr lvl="1"/>
            <a:r>
              <a:rPr lang="en-US" sz="2800"/>
              <a:t>Communicate often and clearly</a:t>
            </a:r>
          </a:p>
          <a:p>
            <a:pPr lvl="1"/>
            <a:r>
              <a:rPr lang="en-US" sz="2800"/>
              <a:t>Compliment </a:t>
            </a:r>
          </a:p>
          <a:p>
            <a:pPr lvl="1"/>
            <a:r>
              <a:rPr lang="en-US" sz="2800"/>
              <a:t>Keep it fresh</a:t>
            </a:r>
          </a:p>
        </p:txBody>
      </p:sp>
    </p:spTree>
    <p:extLst>
      <p:ext uri="{BB962C8B-B14F-4D97-AF65-F5344CB8AC3E}">
        <p14:creationId xmlns:p14="http://schemas.microsoft.com/office/powerpoint/2010/main" val="174538762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LESSONS LEARNED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There is tremendous potential in your school if you tap the </a:t>
            </a:r>
            <a:r>
              <a:rPr lang="en-US">
                <a:solidFill>
                  <a:srgbClr val="FF0000"/>
                </a:solidFill>
              </a:rPr>
              <a:t>power of the staff </a:t>
            </a:r>
            <a:r>
              <a:rPr lang="en-US"/>
              <a:t>in the building.</a:t>
            </a:r>
          </a:p>
          <a:p>
            <a:r>
              <a:rPr lang="en-US"/>
              <a:t>COMMUNICATE your message to the community.  You may be surprised that they are actually listening…</a:t>
            </a:r>
          </a:p>
          <a:p>
            <a:r>
              <a:rPr lang="en-US"/>
              <a:t>Make </a:t>
            </a:r>
            <a:r>
              <a:rPr lang="en-US" u="sng">
                <a:latin typeface="Script MT Bold" pitchFamily="66" charset="0"/>
              </a:rPr>
              <a:t>FRIENDS</a:t>
            </a:r>
            <a:r>
              <a:rPr lang="en-US"/>
              <a:t> with your local media- they can be a voice if properly channeled</a:t>
            </a:r>
          </a:p>
        </p:txBody>
      </p:sp>
    </p:spTree>
    <p:extLst>
      <p:ext uri="{BB962C8B-B14F-4D97-AF65-F5344CB8AC3E}">
        <p14:creationId xmlns:p14="http://schemas.microsoft.com/office/powerpoint/2010/main" val="2744877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 Summary….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/>
              <a:t>Two main takeaways: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/>
              <a:t>Create a strong team to oversee implementation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/>
              <a:t>Plan for a thorough incentive program</a:t>
            </a:r>
          </a:p>
          <a:p>
            <a:r>
              <a:rPr lang="en-US" sz="2800"/>
              <a:t>This is a commitment….</a:t>
            </a:r>
          </a:p>
          <a:p>
            <a:r>
              <a:rPr lang="en-US" sz="2800"/>
              <a:t>There is a cost involved (incentives, personnel in some cases)</a:t>
            </a:r>
          </a:p>
        </p:txBody>
      </p:sp>
    </p:spTree>
    <p:extLst>
      <p:ext uri="{BB962C8B-B14F-4D97-AF65-F5344CB8AC3E}">
        <p14:creationId xmlns:p14="http://schemas.microsoft.com/office/powerpoint/2010/main" val="2391256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Strategy #2- Task Force Uplift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/>
              <a:t>Four Interventionists, One Social Worker</a:t>
            </a:r>
          </a:p>
          <a:p>
            <a:r>
              <a:rPr lang="en-US" sz="3200"/>
              <a:t>Work in Six Targeted Elementary Schools</a:t>
            </a:r>
          </a:p>
          <a:p>
            <a:r>
              <a:rPr lang="en-US" sz="3200"/>
              <a:t>Focus on Improving Behaviors, Promoting Literacy, and Addressing At-Risk Barriers to Success</a:t>
            </a:r>
          </a:p>
        </p:txBody>
      </p:sp>
    </p:spTree>
    <p:extLst>
      <p:ext uri="{BB962C8B-B14F-4D97-AF65-F5344CB8AC3E}">
        <p14:creationId xmlns:p14="http://schemas.microsoft.com/office/powerpoint/2010/main" val="163640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Sample Student Contact Log and Interventions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2152650" y="2331763"/>
          <a:ext cx="7886702" cy="32788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5941">
                  <a:extLst>
                    <a:ext uri="{9D8B030D-6E8A-4147-A177-3AD203B41FA5}">
                      <a16:colId xmlns:a16="http://schemas.microsoft.com/office/drawing/2014/main" val="2450626035"/>
                    </a:ext>
                  </a:extLst>
                </a:gridCol>
                <a:gridCol w="527192">
                  <a:extLst>
                    <a:ext uri="{9D8B030D-6E8A-4147-A177-3AD203B41FA5}">
                      <a16:colId xmlns:a16="http://schemas.microsoft.com/office/drawing/2014/main" val="352166672"/>
                    </a:ext>
                  </a:extLst>
                </a:gridCol>
                <a:gridCol w="406509">
                  <a:extLst>
                    <a:ext uri="{9D8B030D-6E8A-4147-A177-3AD203B41FA5}">
                      <a16:colId xmlns:a16="http://schemas.microsoft.com/office/drawing/2014/main" val="3822145813"/>
                    </a:ext>
                  </a:extLst>
                </a:gridCol>
                <a:gridCol w="813018">
                  <a:extLst>
                    <a:ext uri="{9D8B030D-6E8A-4147-A177-3AD203B41FA5}">
                      <a16:colId xmlns:a16="http://schemas.microsoft.com/office/drawing/2014/main" val="244131146"/>
                    </a:ext>
                  </a:extLst>
                </a:gridCol>
                <a:gridCol w="679633">
                  <a:extLst>
                    <a:ext uri="{9D8B030D-6E8A-4147-A177-3AD203B41FA5}">
                      <a16:colId xmlns:a16="http://schemas.microsoft.com/office/drawing/2014/main" val="3327510520"/>
                    </a:ext>
                  </a:extLst>
                </a:gridCol>
                <a:gridCol w="857480">
                  <a:extLst>
                    <a:ext uri="{9D8B030D-6E8A-4147-A177-3AD203B41FA5}">
                      <a16:colId xmlns:a16="http://schemas.microsoft.com/office/drawing/2014/main" val="70799870"/>
                    </a:ext>
                  </a:extLst>
                </a:gridCol>
                <a:gridCol w="1391024">
                  <a:extLst>
                    <a:ext uri="{9D8B030D-6E8A-4147-A177-3AD203B41FA5}">
                      <a16:colId xmlns:a16="http://schemas.microsoft.com/office/drawing/2014/main" val="2498194473"/>
                    </a:ext>
                  </a:extLst>
                </a:gridCol>
                <a:gridCol w="1695905">
                  <a:extLst>
                    <a:ext uri="{9D8B030D-6E8A-4147-A177-3AD203B41FA5}">
                      <a16:colId xmlns:a16="http://schemas.microsoft.com/office/drawing/2014/main" val="2479167003"/>
                    </a:ext>
                  </a:extLst>
                </a:gridCol>
              </a:tblGrid>
              <a:tr h="381614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Student (Last name, First Name)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Date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Time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Reason for Referral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Parent Contacted (Y/N)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Number of visits to Interventionists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Resolution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Follow- Up  Plan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extLst>
                  <a:ext uri="{0D108BD9-81ED-4DB2-BD59-A6C34878D82A}">
                    <a16:rowId xmlns:a16="http://schemas.microsoft.com/office/drawing/2014/main" val="488239165"/>
                  </a:ext>
                </a:extLst>
              </a:tr>
              <a:tr h="254410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1/12/2016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11:16am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Not doing classwork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No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1. Counseled  2. Helped with classwork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Set homework and classwork goals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extLst>
                  <a:ext uri="{0D108BD9-81ED-4DB2-BD59-A6C34878D82A}">
                    <a16:rowId xmlns:a16="http://schemas.microsoft.com/office/drawing/2014/main" val="2887190470"/>
                  </a:ext>
                </a:extLst>
              </a:tr>
              <a:tr h="127205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extLst>
                  <a:ext uri="{0D108BD9-81ED-4DB2-BD59-A6C34878D82A}">
                    <a16:rowId xmlns:a16="http://schemas.microsoft.com/office/drawing/2014/main" val="423502974"/>
                  </a:ext>
                </a:extLst>
              </a:tr>
              <a:tr h="254410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1/28/2016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9:00am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Direspect to teachers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No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1. Counseled 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check on behavior daily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extLst>
                  <a:ext uri="{0D108BD9-81ED-4DB2-BD59-A6C34878D82A}">
                    <a16:rowId xmlns:a16="http://schemas.microsoft.com/office/drawing/2014/main" val="2406049645"/>
                  </a:ext>
                </a:extLst>
              </a:tr>
              <a:tr h="254410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1/28/2016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8:30am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wlaked out of classrom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No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1.Counseled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check on student throughout the day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extLst>
                  <a:ext uri="{0D108BD9-81ED-4DB2-BD59-A6C34878D82A}">
                    <a16:rowId xmlns:a16="http://schemas.microsoft.com/office/drawing/2014/main" val="2037791529"/>
                  </a:ext>
                </a:extLst>
              </a:tr>
              <a:tr h="254410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2/9/2016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9:18am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classroom disturbance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No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1. Couunseled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CICO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extLst>
                  <a:ext uri="{0D108BD9-81ED-4DB2-BD59-A6C34878D82A}">
                    <a16:rowId xmlns:a16="http://schemas.microsoft.com/office/drawing/2014/main" val="1053332982"/>
                  </a:ext>
                </a:extLst>
              </a:tr>
              <a:tr h="254410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2/9/2016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9:31am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reward for good behavior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no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1. Couunseled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CICO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extLst>
                  <a:ext uri="{0D108BD9-81ED-4DB2-BD59-A6C34878D82A}">
                    <a16:rowId xmlns:a16="http://schemas.microsoft.com/office/drawing/2014/main" val="2183776137"/>
                  </a:ext>
                </a:extLst>
              </a:tr>
              <a:tr h="381614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2/16/2016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10:12am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Came to let me know how good he is doing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No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praise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he'll check out with me at 1:50pm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extLst>
                  <a:ext uri="{0D108BD9-81ED-4DB2-BD59-A6C34878D82A}">
                    <a16:rowId xmlns:a16="http://schemas.microsoft.com/office/drawing/2014/main" val="3619446434"/>
                  </a:ext>
                </a:extLst>
              </a:tr>
              <a:tr h="254410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2/16/2016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10:31am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Having a ruff morning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no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had conversation with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check on behavior daily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extLst>
                  <a:ext uri="{0D108BD9-81ED-4DB2-BD59-A6C34878D82A}">
                    <a16:rowId xmlns:a16="http://schemas.microsoft.com/office/drawing/2014/main" val="3102645240"/>
                  </a:ext>
                </a:extLst>
              </a:tr>
              <a:tr h="254410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2/16/2016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10:31am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Having a ruff morning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no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had conversation with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check on behavior daily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extLst>
                  <a:ext uri="{0D108BD9-81ED-4DB2-BD59-A6C34878D82A}">
                    <a16:rowId xmlns:a16="http://schemas.microsoft.com/office/drawing/2014/main" val="3569179441"/>
                  </a:ext>
                </a:extLst>
              </a:tr>
              <a:tr h="381614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2/16/2016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12:30pm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having a temper tandrum about another student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No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Got the student calm and counseled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check on behavior daily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0" marR="6360" marT="6360" marB="0" anchor="b"/>
                </a:tc>
                <a:extLst>
                  <a:ext uri="{0D108BD9-81ED-4DB2-BD59-A6C34878D82A}">
                    <a16:rowId xmlns:a16="http://schemas.microsoft.com/office/drawing/2014/main" val="13393797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656033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Second Step Program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6468" y="1554370"/>
            <a:ext cx="3378820" cy="4507093"/>
          </a:xfrm>
        </p:spPr>
      </p:pic>
    </p:spTree>
    <p:extLst>
      <p:ext uri="{BB962C8B-B14F-4D97-AF65-F5344CB8AC3E}">
        <p14:creationId xmlns:p14="http://schemas.microsoft.com/office/powerpoint/2010/main" val="280248633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Empathy Lesson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370" y="1748790"/>
            <a:ext cx="6160769" cy="4286250"/>
          </a:xfrm>
        </p:spPr>
      </p:pic>
    </p:spTree>
    <p:extLst>
      <p:ext uri="{BB962C8B-B14F-4D97-AF65-F5344CB8AC3E}">
        <p14:creationId xmlns:p14="http://schemas.microsoft.com/office/powerpoint/2010/main" val="29884769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069" y="1861344"/>
            <a:ext cx="5715000" cy="4286250"/>
          </a:xfrm>
        </p:spPr>
      </p:pic>
    </p:spTree>
    <p:extLst>
      <p:ext uri="{BB962C8B-B14F-4D97-AF65-F5344CB8AC3E}">
        <p14:creationId xmlns:p14="http://schemas.microsoft.com/office/powerpoint/2010/main" val="357710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Anger Activities and Lunch Bunch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0849" y="1536661"/>
            <a:ext cx="4061326" cy="4061326"/>
          </a:xfrm>
        </p:spPr>
      </p:pic>
    </p:spTree>
    <p:extLst>
      <p:ext uri="{BB962C8B-B14F-4D97-AF65-F5344CB8AC3E}">
        <p14:creationId xmlns:p14="http://schemas.microsoft.com/office/powerpoint/2010/main" val="172506230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A Culture of high expectations </a:t>
            </a:r>
            <a:r>
              <a:rPr lang="en-US">
                <a:solidFill>
                  <a:srgbClr val="FF0000"/>
                </a:solidFill>
              </a:rPr>
              <a:t>beats</a:t>
            </a:r>
            <a:r>
              <a:rPr lang="en-US"/>
              <a:t> </a:t>
            </a:r>
            <a:br>
              <a:rPr lang="en-US"/>
            </a:br>
            <a:r>
              <a:rPr lang="en-US"/>
              <a:t>a culture of apathy </a:t>
            </a:r>
            <a:r>
              <a:rPr lang="en-US" sz="4400" b="1" err="1">
                <a:solidFill>
                  <a:srgbClr val="002060"/>
                </a:solidFill>
              </a:rPr>
              <a:t>Everytime</a:t>
            </a:r>
            <a:r>
              <a:rPr lang="en-US"/>
              <a:t>.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5161" y="1901645"/>
            <a:ext cx="4756059" cy="3562453"/>
          </a:xfrm>
        </p:spPr>
      </p:pic>
    </p:spTree>
    <p:extLst>
      <p:ext uri="{BB962C8B-B14F-4D97-AF65-F5344CB8AC3E}">
        <p14:creationId xmlns:p14="http://schemas.microsoft.com/office/powerpoint/2010/main" val="408769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Evidence of Effectiveness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5443983"/>
              </p:ext>
            </p:extLst>
          </p:nvPr>
        </p:nvGraphicFramePr>
        <p:xfrm>
          <a:off x="1817370" y="1657350"/>
          <a:ext cx="8721090" cy="4743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9268774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589213" y="646772"/>
            <a:ext cx="8915399" cy="2553628"/>
          </a:xfrm>
        </p:spPr>
        <p:txBody>
          <a:bodyPr>
            <a:normAutofit/>
          </a:bodyPr>
          <a:lstStyle/>
          <a:p>
            <a:r>
              <a:rPr lang="en-US" sz="2800" dirty="0"/>
              <a:t>Approximately </a:t>
            </a:r>
            <a:r>
              <a:rPr lang="en-US" sz="2800" dirty="0">
                <a:solidFill>
                  <a:srgbClr val="FF0000"/>
                </a:solidFill>
              </a:rPr>
              <a:t>70% </a:t>
            </a:r>
            <a:r>
              <a:rPr lang="en-US" sz="2800" dirty="0"/>
              <a:t>of surveyed educators in the six schools strongly agree or agree that the Task Force staff is making an impact in their schools.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subTitle" idx="1"/>
          </p:nvPr>
        </p:nvSpPr>
        <p:spPr>
          <a:xfrm>
            <a:off x="2895600" y="4191000"/>
            <a:ext cx="6400800" cy="2057400"/>
          </a:xfrm>
        </p:spPr>
        <p:txBody>
          <a:bodyPr>
            <a:normAutofit lnSpcReduction="10000"/>
          </a:bodyPr>
          <a:lstStyle/>
          <a:p>
            <a:r>
              <a:rPr lang="en-US" sz="2800"/>
              <a:t>-Remaining staff either did not take the survey or rated questions as “not applicable,” which meant they had no direct interaction with Task Force staff.</a:t>
            </a:r>
          </a:p>
        </p:txBody>
      </p:sp>
    </p:spTree>
    <p:extLst>
      <p:ext uri="{BB962C8B-B14F-4D97-AF65-F5344CB8AC3E}">
        <p14:creationId xmlns:p14="http://schemas.microsoft.com/office/powerpoint/2010/main" val="247503849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400"/>
              <a:t>Opponents of public education often think schools want the people to just “throw money at the problem…”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In truth, students in distress need more resources to give them an equal chance.</a:t>
            </a:r>
          </a:p>
        </p:txBody>
      </p:sp>
    </p:spTree>
    <p:extLst>
      <p:ext uri="{BB962C8B-B14F-4D97-AF65-F5344CB8AC3E}">
        <p14:creationId xmlns:p14="http://schemas.microsoft.com/office/powerpoint/2010/main" val="235303673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Another way to look at things: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“Where you put your money is what is of importance to you.”</a:t>
            </a:r>
          </a:p>
        </p:txBody>
      </p:sp>
    </p:spTree>
    <p:extLst>
      <p:ext uri="{BB962C8B-B14F-4D97-AF65-F5344CB8AC3E}">
        <p14:creationId xmlns:p14="http://schemas.microsoft.com/office/powerpoint/2010/main" val="227534299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/>
              <a:t>Strategy #3- address mental health issues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1" y="2708274"/>
            <a:ext cx="5183693" cy="2244726"/>
          </a:xfrm>
        </p:spPr>
      </p:pic>
    </p:spTree>
    <p:extLst>
      <p:ext uri="{BB962C8B-B14F-4D97-AF65-F5344CB8AC3E}">
        <p14:creationId xmlns:p14="http://schemas.microsoft.com/office/powerpoint/2010/main" val="250783731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Project AWARE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100" name="Picture 4" descr="https://pbs.twimg.com/media/CM8q5APWIAAUmhF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91375" y="2397324"/>
            <a:ext cx="4313238" cy="3234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pbs.twimg.com/media/Ca5i5MuUkAAyz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95" y="2133601"/>
            <a:ext cx="5150765" cy="3863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44092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These strategies do not mean we should excuse poor behavior…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We must use the resources at our disposal and take time to understand the “why” behind  the behavior.</a:t>
            </a:r>
          </a:p>
        </p:txBody>
      </p:sp>
    </p:spTree>
    <p:extLst>
      <p:ext uri="{BB962C8B-B14F-4D97-AF65-F5344CB8AC3E}">
        <p14:creationId xmlns:p14="http://schemas.microsoft.com/office/powerpoint/2010/main" val="154997411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Division of School Climate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182" y="2459932"/>
            <a:ext cx="2905298" cy="3125585"/>
          </a:xfrm>
        </p:spPr>
      </p:pic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079" y="3033886"/>
            <a:ext cx="4035829" cy="1961804"/>
          </a:xfrm>
        </p:spPr>
      </p:pic>
    </p:spTree>
    <p:extLst>
      <p:ext uri="{BB962C8B-B14F-4D97-AF65-F5344CB8AC3E}">
        <p14:creationId xmlns:p14="http://schemas.microsoft.com/office/powerpoint/2010/main" val="1953973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0150" y="2136783"/>
            <a:ext cx="6446838" cy="3735373"/>
          </a:xfrm>
        </p:spPr>
      </p:pic>
    </p:spTree>
    <p:extLst>
      <p:ext uri="{BB962C8B-B14F-4D97-AF65-F5344CB8AC3E}">
        <p14:creationId xmlns:p14="http://schemas.microsoft.com/office/powerpoint/2010/main" val="75024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Our Core Values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670" y="2133600"/>
            <a:ext cx="3230486" cy="3778250"/>
          </a:xfrm>
        </p:spPr>
      </p:pic>
    </p:spTree>
    <p:extLst>
      <p:ext uri="{BB962C8B-B14F-4D97-AF65-F5344CB8AC3E}">
        <p14:creationId xmlns:p14="http://schemas.microsoft.com/office/powerpoint/2010/main" val="129111459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1. Place All Students In Tiers</a:t>
            </a:r>
          </a:p>
        </p:txBody>
      </p:sp>
      <p:graphicFrame>
        <p:nvGraphicFramePr>
          <p:cNvPr id="2" name="Diagram 1"/>
          <p:cNvGraphicFramePr/>
          <p:nvPr/>
        </p:nvGraphicFramePr>
        <p:xfrm>
          <a:off x="2209800" y="1600201"/>
          <a:ext cx="8229600" cy="4500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3763023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2. Set Tier Threshold</a:t>
            </a:r>
          </a:p>
        </p:txBody>
      </p:sp>
      <p:graphicFrame>
        <p:nvGraphicFramePr>
          <p:cNvPr id="2" name="Diagram 1"/>
          <p:cNvGraphicFramePr/>
          <p:nvPr/>
        </p:nvGraphicFramePr>
        <p:xfrm>
          <a:off x="1981200" y="1555751"/>
          <a:ext cx="8229600" cy="4500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0832573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/>
              <a:t>3. Establish Possible Interventions</a:t>
            </a:r>
          </a:p>
        </p:txBody>
      </p:sp>
      <p:graphicFrame>
        <p:nvGraphicFramePr>
          <p:cNvPr id="2" name="Diagram 1"/>
          <p:cNvGraphicFramePr/>
          <p:nvPr/>
        </p:nvGraphicFramePr>
        <p:xfrm>
          <a:off x="1981200" y="1295400"/>
          <a:ext cx="8229600" cy="4819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9245806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/>
              <a:t>Newton County Suspension Rates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920" y="2462010"/>
            <a:ext cx="4039985" cy="3121429"/>
          </a:xfrm>
        </p:spPr>
      </p:pic>
    </p:spTree>
    <p:extLst>
      <p:ext uri="{BB962C8B-B14F-4D97-AF65-F5344CB8AC3E}">
        <p14:creationId xmlns:p14="http://schemas.microsoft.com/office/powerpoint/2010/main" val="234001478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itle 1"/>
          <p:cNvSpPr>
            <a:spLocks noGrp="1"/>
          </p:cNvSpPr>
          <p:nvPr>
            <p:ph type="title"/>
          </p:nvPr>
        </p:nvSpPr>
        <p:spPr>
          <a:xfrm>
            <a:off x="1825625" y="381000"/>
            <a:ext cx="85344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n-US" sz="2400" dirty="0"/>
              <a:t>NCSS PBIS State Recognition</a:t>
            </a:r>
            <a:br>
              <a:rPr lang="en-US" altLang="en-US" sz="2400" dirty="0"/>
            </a:br>
            <a:r>
              <a:rPr lang="en-US" altLang="en-US" sz="2400" dirty="0" smtClean="0"/>
              <a:t>(2 </a:t>
            </a:r>
            <a:r>
              <a:rPr lang="en-US" altLang="en-US" sz="2400" dirty="0"/>
              <a:t>Emerging, 5</a:t>
            </a:r>
            <a:r>
              <a:rPr lang="en-US" altLang="en-US" sz="2400" dirty="0" smtClean="0"/>
              <a:t> </a:t>
            </a:r>
            <a:r>
              <a:rPr lang="en-US" altLang="en-US" sz="2400" dirty="0"/>
              <a:t>Operational)</a:t>
            </a:r>
            <a:br>
              <a:rPr lang="en-US" altLang="en-US" sz="2400" dirty="0"/>
            </a:br>
            <a:r>
              <a:rPr lang="en-US" altLang="en-US" sz="2200" dirty="0"/>
              <a:t>8 new schools are now PBIS schools (15 out of 23)</a:t>
            </a:r>
          </a:p>
        </p:txBody>
      </p:sp>
      <p:pic>
        <p:nvPicPr>
          <p:cNvPr id="96259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430" y="1781135"/>
            <a:ext cx="4482790" cy="4482790"/>
          </a:xfrm>
        </p:spPr>
      </p:pic>
    </p:spTree>
    <p:extLst>
      <p:ext uri="{BB962C8B-B14F-4D97-AF65-F5344CB8AC3E}">
        <p14:creationId xmlns:p14="http://schemas.microsoft.com/office/powerpoint/2010/main" val="207509881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The 1</a:t>
            </a:r>
            <a:r>
              <a:rPr lang="en-US" baseline="30000"/>
              <a:t>st</a:t>
            </a:r>
            <a:r>
              <a:rPr lang="en-US"/>
              <a:t> Step in fixing school climate is to admit you have a problem…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400"/>
              <a:t>Are you ready to </a:t>
            </a:r>
            <a:r>
              <a:rPr lang="en-US" sz="4400">
                <a:solidFill>
                  <a:srgbClr val="FFFF00"/>
                </a:solidFill>
              </a:rPr>
              <a:t>CONFESS</a:t>
            </a:r>
            <a:r>
              <a:rPr lang="en-US" sz="440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95346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Questions:/ Contact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/>
              <a:t>Dr. Craig Lockhart</a:t>
            </a:r>
          </a:p>
          <a:p>
            <a:r>
              <a:rPr lang="en-US"/>
              <a:t>Facebook: Craig Lockhart</a:t>
            </a:r>
          </a:p>
          <a:p>
            <a:r>
              <a:rPr lang="en-US"/>
              <a:t>Twitter:  @</a:t>
            </a:r>
            <a:r>
              <a:rPr lang="en-US" err="1"/>
              <a:t>schoolgenetics</a:t>
            </a:r>
            <a:r>
              <a:rPr lang="en-US"/>
              <a:t> or @</a:t>
            </a:r>
            <a:r>
              <a:rPr lang="en-US" err="1"/>
              <a:t>drclockhartncss</a:t>
            </a:r>
            <a:endParaRPr lang="en-US"/>
          </a:p>
          <a:p>
            <a:r>
              <a:rPr lang="en-US"/>
              <a:t>Email: </a:t>
            </a:r>
            <a:r>
              <a:rPr lang="en-US">
                <a:hlinkClick r:id="rId2"/>
              </a:rPr>
              <a:t>lockhart.craig@newton.k12.ga.us</a:t>
            </a:r>
            <a:r>
              <a:rPr lang="en-US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765285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Does corporal punishment work?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9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/>
              <a:t>Confession #2- I didn’t think poverty mattered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2061904"/>
            <a:ext cx="5486400" cy="3412945"/>
          </a:xfrm>
        </p:spPr>
      </p:pic>
    </p:spTree>
    <p:extLst>
      <p:ext uri="{BB962C8B-B14F-4D97-AF65-F5344CB8AC3E}">
        <p14:creationId xmlns:p14="http://schemas.microsoft.com/office/powerpoint/2010/main" val="48589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3249940"/>
          </a:xfrm>
        </p:spPr>
        <p:txBody>
          <a:bodyPr>
            <a:normAutofit/>
          </a:bodyPr>
          <a:lstStyle/>
          <a:p>
            <a:r>
              <a:rPr lang="en-US"/>
              <a:t>Myth: Working hard does not guarantee success.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25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</TotalTime>
  <Words>1632</Words>
  <Application>Microsoft Office PowerPoint</Application>
  <PresentationFormat>Widescreen</PresentationFormat>
  <Paragraphs>347</Paragraphs>
  <Slides>67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75" baseType="lpstr">
      <vt:lpstr>Arial</vt:lpstr>
      <vt:lpstr>Calibri</vt:lpstr>
      <vt:lpstr>Century Gothic</vt:lpstr>
      <vt:lpstr>Lucida Calligraphy</vt:lpstr>
      <vt:lpstr>Script MT Bold</vt:lpstr>
      <vt:lpstr>Tahoma</vt:lpstr>
      <vt:lpstr>Wingdings 3</vt:lpstr>
      <vt:lpstr>Wisp</vt:lpstr>
      <vt:lpstr>Confessions of a Recovering Disciplinarian</vt:lpstr>
      <vt:lpstr>Before there can be ACHIEVEMENT,  there must be ORDER.</vt:lpstr>
      <vt:lpstr>Part 1- Confessions</vt:lpstr>
      <vt:lpstr>Confession #1- I used corporal punishment</vt:lpstr>
      <vt:lpstr>PowerPoint Presentation</vt:lpstr>
      <vt:lpstr>PowerPoint Presentation</vt:lpstr>
      <vt:lpstr>Does corporal punishment work?</vt:lpstr>
      <vt:lpstr>Confession #2- I didn’t think poverty mattered</vt:lpstr>
      <vt:lpstr>Myth: Working hard does not guarantee success.</vt:lpstr>
      <vt:lpstr>Success Formula</vt:lpstr>
      <vt:lpstr>PowerPoint Presentation</vt:lpstr>
      <vt:lpstr>You must connect to communicate.   You must communicate to educate. -Donna Beegle, communication across barriers</vt:lpstr>
      <vt:lpstr>Four Key Elements to connecting</vt:lpstr>
      <vt:lpstr>Confession #3</vt:lpstr>
      <vt:lpstr>RACE</vt:lpstr>
      <vt:lpstr>Most people exhibit some form of racism…</vt:lpstr>
      <vt:lpstr>Who are our most “Void” population?</vt:lpstr>
      <vt:lpstr>Why is it important to know your state of consciousness?</vt:lpstr>
      <vt:lpstr>Our perceptions feed our beliefs</vt:lpstr>
      <vt:lpstr>Georgia Discipline Data, Elementary Source: Center for Civil Rights, 2011-12</vt:lpstr>
      <vt:lpstr>Georgia Discipline Data, Secondary Source: Center for Civil Rights, 2011-12</vt:lpstr>
      <vt:lpstr>When is suspension “racist”?</vt:lpstr>
      <vt:lpstr>We are more alike than we are different…</vt:lpstr>
      <vt:lpstr>PowerPoint Presentation</vt:lpstr>
      <vt:lpstr>Part 2- Strategies</vt:lpstr>
      <vt:lpstr>“Why I Chose Batman” By Stephen King, Batman #400</vt:lpstr>
      <vt:lpstr>Strategy #1- PBIS  (Positive behavioral interventions and supports)</vt:lpstr>
      <vt:lpstr>Step #1- Create a PBIS Team</vt:lpstr>
      <vt:lpstr>PowerPoint Presentation</vt:lpstr>
      <vt:lpstr>PowerPoint Presentation</vt:lpstr>
      <vt:lpstr> </vt:lpstr>
      <vt:lpstr>PBIS Team Establishes Non-Negotiables &amp; Focuses on Idea Creation and Implementation</vt:lpstr>
      <vt:lpstr>What it means to be a RAM</vt:lpstr>
      <vt:lpstr>Universals</vt:lpstr>
      <vt:lpstr>What should a PBIS school “look like”?</vt:lpstr>
      <vt:lpstr>LESSONS LEARNED</vt:lpstr>
      <vt:lpstr>Step #2- Establish  Reward System (student)</vt:lpstr>
      <vt:lpstr>Student Rewards</vt:lpstr>
      <vt:lpstr>PowerPoint Presentation</vt:lpstr>
      <vt:lpstr>Student PBIS team:</vt:lpstr>
      <vt:lpstr>LESSONS LEARNED</vt:lpstr>
      <vt:lpstr>Teachers need PBIS, too!</vt:lpstr>
      <vt:lpstr>LESSONS LEARNED</vt:lpstr>
      <vt:lpstr>LESSONS LEARNED</vt:lpstr>
      <vt:lpstr>In Summary….</vt:lpstr>
      <vt:lpstr>Strategy #2- Task Force Uplift</vt:lpstr>
      <vt:lpstr>Sample Student Contact Log and Interventions</vt:lpstr>
      <vt:lpstr>Second Step Program</vt:lpstr>
      <vt:lpstr>Empathy Lesson</vt:lpstr>
      <vt:lpstr>Anger Activities and Lunch Bunch</vt:lpstr>
      <vt:lpstr>A Culture of high expectations beats  a culture of apathy Everytime.</vt:lpstr>
      <vt:lpstr>Evidence of Effectiveness</vt:lpstr>
      <vt:lpstr>Approximately 70% of surveyed educators in the six schools strongly agree or agree that the Task Force staff is making an impact in their schools. </vt:lpstr>
      <vt:lpstr>Opponents of public education often think schools want the people to just “throw money at the problem…”</vt:lpstr>
      <vt:lpstr>Another way to look at things:</vt:lpstr>
      <vt:lpstr>Strategy #3- address mental health issues</vt:lpstr>
      <vt:lpstr>Project AWARE</vt:lpstr>
      <vt:lpstr>These strategies do not mean we should excuse poor behavior…</vt:lpstr>
      <vt:lpstr>Division of School Climate</vt:lpstr>
      <vt:lpstr>Our Core Values</vt:lpstr>
      <vt:lpstr>1. Place All Students In Tiers</vt:lpstr>
      <vt:lpstr>2. Set Tier Threshold</vt:lpstr>
      <vt:lpstr>3. Establish Possible Interventions</vt:lpstr>
      <vt:lpstr>Newton County Suspension Rates</vt:lpstr>
      <vt:lpstr>NCSS PBIS State Recognition (2 Emerging, 5 Operational) 8 new schools are now PBIS schools (15 out of 23)</vt:lpstr>
      <vt:lpstr>The 1st Step in fixing school climate is to admit you have a problem…</vt:lpstr>
      <vt:lpstr>Questions:/ Contact information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Confessions of a Recovering Disciplinarian</dc:title>
  <dc:creator>Craig Lockhart</dc:creator>
  <cp:lastModifiedBy>Craig Lockhart</cp:lastModifiedBy>
  <cp:revision>6</cp:revision>
  <dcterms:modified xsi:type="dcterms:W3CDTF">2017-02-13T20:28:01Z</dcterms:modified>
</cp:coreProperties>
</file>