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60CF946-5126-4534-B1E1-64977777C383}" type="datetimeFigureOut">
              <a:rPr lang="en-US" smtClean="0"/>
              <a:t>2/17/2017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8D0870A-E15C-4986-A995-81A1D1F6ECD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CF946-5126-4534-B1E1-64977777C383}" type="datetimeFigureOut">
              <a:rPr lang="en-US" smtClean="0"/>
              <a:t>2/17/2017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0870A-E15C-4986-A995-81A1D1F6EC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CF946-5126-4534-B1E1-64977777C383}" type="datetimeFigureOut">
              <a:rPr lang="en-US" smtClean="0"/>
              <a:t>2/17/2017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0870A-E15C-4986-A995-81A1D1F6EC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60CF946-5126-4534-B1E1-64977777C383}" type="datetimeFigureOut">
              <a:rPr lang="en-US" smtClean="0"/>
              <a:t>2/17/2017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8D0870A-E15C-4986-A995-81A1D1F6ECD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60CF946-5126-4534-B1E1-64977777C383}" type="datetimeFigureOut">
              <a:rPr lang="en-US" smtClean="0"/>
              <a:t>2/17/2017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8D0870A-E15C-4986-A995-81A1D1F6ECD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CF946-5126-4534-B1E1-64977777C383}" type="datetimeFigureOut">
              <a:rPr lang="en-US" smtClean="0"/>
              <a:t>2/17/2017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0870A-E15C-4986-A995-81A1D1F6ECD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CF946-5126-4534-B1E1-64977777C383}" type="datetimeFigureOut">
              <a:rPr lang="en-US" smtClean="0"/>
              <a:t>2/17/2017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0870A-E15C-4986-A995-81A1D1F6ECD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60CF946-5126-4534-B1E1-64977777C383}" type="datetimeFigureOut">
              <a:rPr lang="en-US" smtClean="0"/>
              <a:t>2/17/2017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8D0870A-E15C-4986-A995-81A1D1F6ECD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CF946-5126-4534-B1E1-64977777C383}" type="datetimeFigureOut">
              <a:rPr lang="en-US" smtClean="0"/>
              <a:t>2/17/2017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0870A-E15C-4986-A995-81A1D1F6EC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60CF946-5126-4534-B1E1-64977777C383}" type="datetimeFigureOut">
              <a:rPr lang="en-US" smtClean="0"/>
              <a:t>2/17/2017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8D0870A-E15C-4986-A995-81A1D1F6ECD6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60CF946-5126-4534-B1E1-64977777C383}" type="datetimeFigureOut">
              <a:rPr lang="en-US" smtClean="0"/>
              <a:t>2/17/2017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8D0870A-E15C-4986-A995-81A1D1F6ECD6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60CF946-5126-4534-B1E1-64977777C383}" type="datetimeFigureOut">
              <a:rPr lang="en-US" smtClean="0"/>
              <a:t>2/17/2017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8D0870A-E15C-4986-A995-81A1D1F6ECD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topincceo@gmail.com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transformingothers.weebly.com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100" dirty="0"/>
              <a:t>Preparing for Excellence:  Mentoring African American girls to encourage positive academic, interpersonal, and vocational outcomes. </a:t>
            </a:r>
            <a:br>
              <a:rPr lang="en-US" sz="3100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Tera R. Reid, MSW</a:t>
            </a:r>
          </a:p>
          <a:p>
            <a:r>
              <a:rPr lang="en-US" dirty="0" smtClean="0"/>
              <a:t>CEO/Founder</a:t>
            </a:r>
          </a:p>
          <a:p>
            <a:r>
              <a:rPr lang="en-US" dirty="0" smtClean="0"/>
              <a:t>Transforming Other’s Potential, Inc.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5029200"/>
            <a:ext cx="2286000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105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0" y="152400"/>
            <a:ext cx="5715000" cy="2438400"/>
          </a:xfrm>
        </p:spPr>
      </p:pic>
      <p:sp>
        <p:nvSpPr>
          <p:cNvPr id="6" name="Rectangle 5"/>
          <p:cNvSpPr/>
          <p:nvPr/>
        </p:nvSpPr>
        <p:spPr>
          <a:xfrm>
            <a:off x="1600200" y="2413338"/>
            <a:ext cx="5943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/>
              <a:t>Tera R. Reid, MSW</a:t>
            </a:r>
          </a:p>
          <a:p>
            <a:pPr algn="ctr"/>
            <a:r>
              <a:rPr lang="en-US" sz="2400" dirty="0" smtClean="0"/>
              <a:t>CEO/Founder</a:t>
            </a:r>
          </a:p>
          <a:p>
            <a:pPr algn="ctr"/>
            <a:r>
              <a:rPr lang="en-US" sz="2400" dirty="0" smtClean="0">
                <a:hlinkClick r:id="rId3"/>
              </a:rPr>
              <a:t>topincceo@gmail.com</a:t>
            </a:r>
            <a:endParaRPr lang="en-US" sz="2400" dirty="0" smtClean="0"/>
          </a:p>
          <a:p>
            <a:pPr algn="ctr"/>
            <a:r>
              <a:rPr lang="en-US" sz="2400" dirty="0" smtClean="0"/>
              <a:t>770-282-4737</a:t>
            </a:r>
          </a:p>
          <a:p>
            <a:pPr algn="ctr"/>
            <a:r>
              <a:rPr lang="en-US" sz="2400" dirty="0" smtClean="0">
                <a:hlinkClick r:id="rId4"/>
              </a:rPr>
              <a:t>http://transformingothers.weebly.com</a:t>
            </a:r>
            <a:r>
              <a:rPr lang="en-US" sz="2400" dirty="0" smtClean="0"/>
              <a:t> </a:t>
            </a:r>
          </a:p>
          <a:p>
            <a:pPr algn="ctr"/>
            <a:r>
              <a:rPr lang="en-US" sz="2400" dirty="0" smtClean="0"/>
              <a:t>Twitter: @</a:t>
            </a:r>
            <a:r>
              <a:rPr lang="en-US" sz="2400" dirty="0" err="1" smtClean="0"/>
              <a:t>terarreid</a:t>
            </a:r>
            <a:endParaRPr lang="en-US" sz="2400" dirty="0" smtClean="0"/>
          </a:p>
          <a:p>
            <a:pPr algn="ctr"/>
            <a:r>
              <a:rPr lang="en-US" sz="2400" dirty="0" smtClean="0"/>
              <a:t>FB: Transforming Other’s Potential, Inc.</a:t>
            </a:r>
          </a:p>
          <a:p>
            <a:pPr algn="ctr"/>
            <a:r>
              <a:rPr lang="en-US" sz="2400" dirty="0" smtClean="0"/>
              <a:t>IG: @</a:t>
            </a:r>
            <a:r>
              <a:rPr lang="en-US" sz="2400" dirty="0" err="1" smtClean="0"/>
              <a:t>quintessentialinspiration</a:t>
            </a:r>
            <a:r>
              <a:rPr lang="en-US" sz="2400" dirty="0" smtClean="0"/>
              <a:t> 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777334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/>
              <a:t>Group Activity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26" name="Picture 2" descr="C:\Users\Tera\AppData\Local\Microsoft\Windows\INetCache\IE\8ZPE4G5W\hires[1]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762" y="1600200"/>
            <a:ext cx="7426476" cy="487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1530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/>
              <a:t>Learning Objectives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Share interventions, activities, and strategies utilized for engaging mentees</a:t>
            </a:r>
          </a:p>
          <a:p>
            <a:r>
              <a:rPr lang="en-US" dirty="0" smtClean="0"/>
              <a:t>Methods used to increase three facets of program:  </a:t>
            </a:r>
          </a:p>
          <a:p>
            <a:pPr marL="365760" lvl="1" indent="0">
              <a:buNone/>
            </a:pPr>
            <a:r>
              <a:rPr lang="en-US" dirty="0" smtClean="0"/>
              <a:t>Academic Success</a:t>
            </a:r>
          </a:p>
          <a:p>
            <a:pPr marL="365760" lvl="1" indent="0">
              <a:buNone/>
            </a:pPr>
            <a:r>
              <a:rPr lang="en-US" dirty="0" smtClean="0"/>
              <a:t>Interpersonal Development</a:t>
            </a:r>
          </a:p>
          <a:p>
            <a:pPr marL="365760" lvl="1" indent="0">
              <a:buNone/>
            </a:pPr>
            <a:r>
              <a:rPr lang="en-US" dirty="0" smtClean="0"/>
              <a:t>Vocational Exploration</a:t>
            </a:r>
          </a:p>
          <a:p>
            <a:r>
              <a:rPr lang="en-US" dirty="0" smtClean="0"/>
              <a:t>Challenges and Barriers</a:t>
            </a:r>
          </a:p>
          <a:p>
            <a:r>
              <a:rPr lang="en-US" dirty="0" smtClean="0"/>
              <a:t>Resources</a:t>
            </a:r>
          </a:p>
          <a:p>
            <a:r>
              <a:rPr lang="en-US" dirty="0" smtClean="0"/>
              <a:t>Areas for Growth and Development</a:t>
            </a:r>
            <a:endParaRPr lang="en-US" dirty="0"/>
          </a:p>
        </p:txBody>
      </p:sp>
      <p:pic>
        <p:nvPicPr>
          <p:cNvPr id="2050" name="Picture 2" descr="C:\Users\Tera\AppData\Local\Microsoft\Windows\INetCache\IE\6AGAPPDS\Image-4-learning-sign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971800"/>
            <a:ext cx="22098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1959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dirty="0" smtClean="0"/>
              <a:t>Mentoring Activities and Strategies</a:t>
            </a:r>
            <a:endParaRPr lang="en-US" sz="3600" dirty="0"/>
          </a:p>
        </p:txBody>
      </p:sp>
      <p:pic>
        <p:nvPicPr>
          <p:cNvPr id="3074" name="Picture 2" descr="C:\Users\Tera\AppData\Local\Microsoft\Windows\INetCache\IE\8ZPE4G5W\Strategy[1]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2514600"/>
            <a:ext cx="36576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Group Activities</a:t>
            </a:r>
          </a:p>
          <a:p>
            <a:r>
              <a:rPr lang="en-US" sz="3200" dirty="0" smtClean="0"/>
              <a:t>Individual Activities</a:t>
            </a:r>
          </a:p>
          <a:p>
            <a:r>
              <a:rPr lang="en-US" sz="3200" dirty="0" smtClean="0"/>
              <a:t>Outings</a:t>
            </a:r>
          </a:p>
          <a:p>
            <a:r>
              <a:rPr lang="en-US" sz="3200" dirty="0" smtClean="0"/>
              <a:t>Connection to Resources</a:t>
            </a:r>
          </a:p>
          <a:p>
            <a:r>
              <a:rPr lang="en-US" sz="3200" dirty="0" smtClean="0"/>
              <a:t>Collaborations</a:t>
            </a:r>
          </a:p>
        </p:txBody>
      </p:sp>
    </p:spTree>
    <p:extLst>
      <p:ext uri="{BB962C8B-B14F-4D97-AF65-F5344CB8AC3E}">
        <p14:creationId xmlns:p14="http://schemas.microsoft.com/office/powerpoint/2010/main" val="2387864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dirty="0" smtClean="0"/>
              <a:t>3 Facets of Mentoring Program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4400" dirty="0" smtClean="0"/>
              <a:t>Academic Success</a:t>
            </a:r>
          </a:p>
          <a:p>
            <a:r>
              <a:rPr lang="en-US" sz="4400" dirty="0" smtClean="0"/>
              <a:t>Interpersonal Development</a:t>
            </a:r>
          </a:p>
          <a:p>
            <a:r>
              <a:rPr lang="en-US" sz="4400" dirty="0" smtClean="0"/>
              <a:t>Vocational Exploration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4727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/>
              <a:t>Challenges and Barriers</a:t>
            </a:r>
            <a:endParaRPr lang="en-US" sz="3600" dirty="0"/>
          </a:p>
        </p:txBody>
      </p:sp>
      <p:pic>
        <p:nvPicPr>
          <p:cNvPr id="4098" name="Picture 2" descr="C:\Users\Tera\AppData\Local\Microsoft\Windows\INetCache\IE\Z7HPCZMK\istock_000005758296large[1]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2514600"/>
            <a:ext cx="36576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Retention</a:t>
            </a:r>
          </a:p>
          <a:p>
            <a:r>
              <a:rPr lang="en-US" dirty="0" smtClean="0"/>
              <a:t>Staffing</a:t>
            </a:r>
          </a:p>
          <a:p>
            <a:r>
              <a:rPr lang="en-US" dirty="0" smtClean="0"/>
              <a:t>Funding</a:t>
            </a:r>
          </a:p>
          <a:p>
            <a:r>
              <a:rPr lang="en-US" dirty="0" smtClean="0"/>
              <a:t>Data Collection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2566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/>
              <a:t>Resources</a:t>
            </a:r>
            <a:endParaRPr lang="en-US" sz="3600" dirty="0"/>
          </a:p>
        </p:txBody>
      </p:sp>
      <p:pic>
        <p:nvPicPr>
          <p:cNvPr id="5123" name="Picture 3" descr="C:\Users\Tera\AppData\Local\Microsoft\Windows\INetCache\IE\UI90RODY\herramientas[1]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057400"/>
            <a:ext cx="4953000" cy="2868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61460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dirty="0" smtClean="0"/>
              <a:t>Areas for Growth and Development</a:t>
            </a:r>
            <a:endParaRPr lang="en-US" sz="36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Funding</a:t>
            </a:r>
          </a:p>
          <a:p>
            <a:r>
              <a:rPr lang="en-US" sz="4000" dirty="0" smtClean="0"/>
              <a:t>Staffing</a:t>
            </a:r>
          </a:p>
          <a:p>
            <a:r>
              <a:rPr lang="en-US" sz="4000" dirty="0" smtClean="0"/>
              <a:t>Activities</a:t>
            </a:r>
          </a:p>
          <a:p>
            <a:endParaRPr lang="en-US" sz="5400" dirty="0"/>
          </a:p>
        </p:txBody>
      </p:sp>
      <p:pic>
        <p:nvPicPr>
          <p:cNvPr id="6146" name="Picture 2" descr="C:\Users\Tera\AppData\Local\Microsoft\Windows\INetCache\IE\UI90RODY\sembrador[1].gi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6400"/>
            <a:ext cx="3657600" cy="3672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27025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/>
              <a:t>Questions</a:t>
            </a:r>
            <a:endParaRPr lang="en-US" sz="3600" dirty="0"/>
          </a:p>
        </p:txBody>
      </p:sp>
      <p:pic>
        <p:nvPicPr>
          <p:cNvPr id="7170" name="Picture 2" descr="C:\Users\Tera\AppData\Local\Microsoft\Windows\INetCache\IE\Z7HPCZMK\questions-answers-chemical-engineering[1]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0" y="2608262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66184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1585</TotalTime>
  <Words>141</Words>
  <Application>Microsoft Office PowerPoint</Application>
  <PresentationFormat>On-screen Show (4:3)</PresentationFormat>
  <Paragraphs>43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Oriel</vt:lpstr>
      <vt:lpstr>Preparing for Excellence:  Mentoring African American girls to encourage positive academic, interpersonal, and vocational outcomes.   </vt:lpstr>
      <vt:lpstr>Group Activity </vt:lpstr>
      <vt:lpstr>Learning Objectives</vt:lpstr>
      <vt:lpstr>Mentoring Activities and Strategies</vt:lpstr>
      <vt:lpstr>3 Facets of Mentoring Program</vt:lpstr>
      <vt:lpstr>Challenges and Barriers</vt:lpstr>
      <vt:lpstr>Resources</vt:lpstr>
      <vt:lpstr>Areas for Growth and Development</vt:lpstr>
      <vt:lpstr>Questions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Tera Reid</dc:creator>
  <cp:lastModifiedBy>Tera Reid</cp:lastModifiedBy>
  <cp:revision>10</cp:revision>
  <dcterms:created xsi:type="dcterms:W3CDTF">2017-02-17T16:49:21Z</dcterms:created>
  <dcterms:modified xsi:type="dcterms:W3CDTF">2017-02-18T19:14:56Z</dcterms:modified>
</cp:coreProperties>
</file>