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30"/>
  </p:notesMasterIdLst>
  <p:sldIdLst>
    <p:sldId id="256" r:id="rId4"/>
    <p:sldId id="258" r:id="rId5"/>
    <p:sldId id="259" r:id="rId6"/>
    <p:sldId id="260" r:id="rId7"/>
    <p:sldId id="262" r:id="rId8"/>
    <p:sldId id="263" r:id="rId9"/>
    <p:sldId id="264" r:id="rId10"/>
    <p:sldId id="270" r:id="rId11"/>
    <p:sldId id="265" r:id="rId12"/>
    <p:sldId id="266" r:id="rId13"/>
    <p:sldId id="271" r:id="rId14"/>
    <p:sldId id="272" r:id="rId15"/>
    <p:sldId id="283" r:id="rId16"/>
    <p:sldId id="284" r:id="rId17"/>
    <p:sldId id="289" r:id="rId18"/>
    <p:sldId id="285" r:id="rId19"/>
    <p:sldId id="286" r:id="rId20"/>
    <p:sldId id="275" r:id="rId21"/>
    <p:sldId id="277" r:id="rId22"/>
    <p:sldId id="278" r:id="rId23"/>
    <p:sldId id="279" r:id="rId24"/>
    <p:sldId id="281" r:id="rId25"/>
    <p:sldId id="282" r:id="rId26"/>
    <p:sldId id="268" r:id="rId27"/>
    <p:sldId id="287" r:id="rId28"/>
    <p:sldId id="28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71"/>
    <p:restoredTop sz="94937" autoAdjust="0"/>
  </p:normalViewPr>
  <p:slideViewPr>
    <p:cSldViewPr snapToGrid="0" snapToObjects="1">
      <p:cViewPr>
        <p:scale>
          <a:sx n="67" d="100"/>
          <a:sy n="67" d="100"/>
        </p:scale>
        <p:origin x="1928" y="6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file:////Volumes/AMANDA%20USB/Thesis/Amanda%20TGA/Resins/130C%2018%20hr%20Cure/130C%20raw%20data%20A%202-10-5-2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defRPr>
            </a:pPr>
            <a:r>
              <a:rPr lang="en-US" sz="1600" b="1" dirty="0">
                <a:latin typeface="Times New Roman" charset="0"/>
                <a:ea typeface="Times New Roman" charset="0"/>
                <a:cs typeface="Times New Roman" charset="0"/>
              </a:rPr>
              <a:t>Polymer</a:t>
            </a:r>
            <a:r>
              <a:rPr lang="en-US" sz="1600" b="1" baseline="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600" b="1" baseline="0" dirty="0" smtClean="0">
                <a:latin typeface="Times New Roman" charset="0"/>
                <a:ea typeface="Times New Roman" charset="0"/>
                <a:cs typeface="Times New Roman" charset="0"/>
              </a:rPr>
              <a:t>Degradation </a:t>
            </a:r>
            <a:endParaRPr lang="en-US" sz="1600" b="1" dirty="0">
              <a:latin typeface="Times New Roman" charset="0"/>
              <a:ea typeface="Times New Roman" charset="0"/>
              <a:cs typeface="Times New Roman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043857839882535"/>
          <c:y val="0.0883111441919211"/>
          <c:w val="0.717163317169284"/>
          <c:h val="0.85029779868242"/>
        </c:manualLayout>
      </c:layout>
      <c:scatterChart>
        <c:scatterStyle val="lineMarker"/>
        <c:varyColors val="0"/>
        <c:ser>
          <c:idx val="0"/>
          <c:order val="0"/>
          <c:tx>
            <c:v>20% wt. loss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00488449129706784"/>
                  <c:y val="-0.72020967869334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charset="0"/>
                      <a:ea typeface="Times New Roman" charset="0"/>
                      <a:cs typeface="Times New Roman" charset="0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Sheet1!$C$13:$C$16</c:f>
              <c:numCache>
                <c:formatCode>General</c:formatCode>
                <c:ptCount val="4"/>
                <c:pt idx="0">
                  <c:v>0.00169782169476562</c:v>
                </c:pt>
                <c:pt idx="1">
                  <c:v>0.00175030192708242</c:v>
                </c:pt>
                <c:pt idx="2">
                  <c:v>0.00175611126720989</c:v>
                </c:pt>
                <c:pt idx="3">
                  <c:v>0.00185157754406755</c:v>
                </c:pt>
              </c:numCache>
            </c:numRef>
          </c:xVal>
          <c:yVal>
            <c:numRef>
              <c:f>Sheet1!$B$13:$B$16</c:f>
              <c:numCache>
                <c:formatCode>General</c:formatCode>
                <c:ptCount val="4"/>
                <c:pt idx="0">
                  <c:v>2.995732273553991</c:v>
                </c:pt>
                <c:pt idx="1">
                  <c:v>2.302585092994046</c:v>
                </c:pt>
                <c:pt idx="2">
                  <c:v>1.6094379124341</c:v>
                </c:pt>
                <c:pt idx="3">
                  <c:v>0.693147180559945</c:v>
                </c:pt>
              </c:numCache>
            </c:numRef>
          </c:yVal>
          <c:smooth val="0"/>
        </c:ser>
        <c:ser>
          <c:idx val="1"/>
          <c:order val="1"/>
          <c:tx>
            <c:v>10% wt. loss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0610002475815595"/>
                  <c:y val="0.071215486551379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charset="0"/>
                      <a:ea typeface="Times New Roman" charset="0"/>
                      <a:cs typeface="Times New Roman" charset="0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Sheet1!$G$13:$G$16</c:f>
              <c:numCache>
                <c:formatCode>General</c:formatCode>
                <c:ptCount val="4"/>
                <c:pt idx="0">
                  <c:v>0.00183914810659702</c:v>
                </c:pt>
                <c:pt idx="1">
                  <c:v>0.00190657769304099</c:v>
                </c:pt>
                <c:pt idx="2">
                  <c:v>0.00192415000673452</c:v>
                </c:pt>
                <c:pt idx="3">
                  <c:v>0.00204611953430319</c:v>
                </c:pt>
              </c:numCache>
            </c:numRef>
          </c:xVal>
          <c:yVal>
            <c:numRef>
              <c:f>Sheet1!$F$13:$F$16</c:f>
              <c:numCache>
                <c:formatCode>General</c:formatCode>
                <c:ptCount val="4"/>
                <c:pt idx="0">
                  <c:v>2.995732273553991</c:v>
                </c:pt>
                <c:pt idx="1">
                  <c:v>2.302585092994046</c:v>
                </c:pt>
                <c:pt idx="2">
                  <c:v>1.6094379124341</c:v>
                </c:pt>
                <c:pt idx="3">
                  <c:v>0.693147180559945</c:v>
                </c:pt>
              </c:numCache>
            </c:numRef>
          </c:yVal>
          <c:smooth val="0"/>
        </c:ser>
        <c:ser>
          <c:idx val="2"/>
          <c:order val="2"/>
          <c:tx>
            <c:v>5% wt loss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0121084887717316"/>
                  <c:y val="-0.63824091998379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charset="0"/>
                      <a:ea typeface="Times New Roman" charset="0"/>
                      <a:cs typeface="Times New Roman" charset="0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Sheet1!$K$13:$K$16</c:f>
              <c:numCache>
                <c:formatCode>General</c:formatCode>
                <c:ptCount val="4"/>
                <c:pt idx="0">
                  <c:v>0.00197297030679688</c:v>
                </c:pt>
                <c:pt idx="1">
                  <c:v>0.00204674771787629</c:v>
                </c:pt>
                <c:pt idx="2">
                  <c:v>0.00207844033837009</c:v>
                </c:pt>
                <c:pt idx="3">
                  <c:v>0.00219408912390021</c:v>
                </c:pt>
              </c:numCache>
            </c:numRef>
          </c:xVal>
          <c:yVal>
            <c:numRef>
              <c:f>Sheet1!$J$13:$J$16</c:f>
              <c:numCache>
                <c:formatCode>General</c:formatCode>
                <c:ptCount val="4"/>
                <c:pt idx="0">
                  <c:v>2.995732273553991</c:v>
                </c:pt>
                <c:pt idx="1">
                  <c:v>2.302585092994046</c:v>
                </c:pt>
                <c:pt idx="2">
                  <c:v>1.6094379124341</c:v>
                </c:pt>
                <c:pt idx="3">
                  <c:v>0.693147180559945</c:v>
                </c:pt>
              </c:numCache>
            </c:numRef>
          </c:yVal>
          <c:smooth val="0"/>
        </c:ser>
        <c:ser>
          <c:idx val="3"/>
          <c:order val="3"/>
          <c:tx>
            <c:v>2% wt. loss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4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10179089160745"/>
                  <c:y val="0.069638731309687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charset="0"/>
                      <a:ea typeface="Times New Roman" charset="0"/>
                      <a:cs typeface="Times New Roman" charset="0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Sheet1!$O$13:$O$16</c:f>
              <c:numCache>
                <c:formatCode>General</c:formatCode>
                <c:ptCount val="4"/>
                <c:pt idx="0">
                  <c:v>0.002130787752232</c:v>
                </c:pt>
                <c:pt idx="1">
                  <c:v>0.00218923770743027</c:v>
                </c:pt>
                <c:pt idx="2">
                  <c:v>0.00224537452847135</c:v>
                </c:pt>
                <c:pt idx="3">
                  <c:v>0.0023515026101679</c:v>
                </c:pt>
              </c:numCache>
            </c:numRef>
          </c:xVal>
          <c:yVal>
            <c:numRef>
              <c:f>Sheet1!$N$13:$N$16</c:f>
              <c:numCache>
                <c:formatCode>General</c:formatCode>
                <c:ptCount val="4"/>
                <c:pt idx="0">
                  <c:v>2.995732273553991</c:v>
                </c:pt>
                <c:pt idx="1">
                  <c:v>2.302585092994046</c:v>
                </c:pt>
                <c:pt idx="2">
                  <c:v>1.6094379124341</c:v>
                </c:pt>
                <c:pt idx="3">
                  <c:v>0.693147180559945</c:v>
                </c:pt>
              </c:numCache>
            </c:numRef>
          </c:yVal>
          <c:smooth val="0"/>
        </c:ser>
        <c:ser>
          <c:idx val="4"/>
          <c:order val="4"/>
          <c:tx>
            <c:v>1% wt. loss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3813113763662"/>
                  <c:y val="-0.11708417364052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charset="0"/>
                      <a:ea typeface="Times New Roman" charset="0"/>
                      <a:cs typeface="Times New Roman" charset="0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Sheet1!$S$13:$S$16</c:f>
              <c:numCache>
                <c:formatCode>General</c:formatCode>
                <c:ptCount val="4"/>
                <c:pt idx="0">
                  <c:v>0.00229142320295135</c:v>
                </c:pt>
                <c:pt idx="1">
                  <c:v>0.00229842787533327</c:v>
                </c:pt>
                <c:pt idx="2">
                  <c:v>0.00238697665536831</c:v>
                </c:pt>
                <c:pt idx="3">
                  <c:v>0.00249544581139421</c:v>
                </c:pt>
              </c:numCache>
            </c:numRef>
          </c:xVal>
          <c:yVal>
            <c:numRef>
              <c:f>Sheet1!$R$13:$R$16</c:f>
              <c:numCache>
                <c:formatCode>General</c:formatCode>
                <c:ptCount val="4"/>
                <c:pt idx="0">
                  <c:v>2.995732273553991</c:v>
                </c:pt>
                <c:pt idx="1">
                  <c:v>2.302585092994046</c:v>
                </c:pt>
                <c:pt idx="2">
                  <c:v>1.6094379124341</c:v>
                </c:pt>
                <c:pt idx="3">
                  <c:v>0.693147180559945</c:v>
                </c:pt>
              </c:numCache>
            </c:numRef>
          </c:yVal>
          <c:smooth val="0"/>
        </c:ser>
        <c:ser>
          <c:idx val="5"/>
          <c:order val="5"/>
          <c:tx>
            <c:v>0.5% wt. loss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6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0617522910980546"/>
                  <c:y val="-0.23507911211341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imes New Roman" charset="0"/>
                      <a:ea typeface="Times New Roman" charset="0"/>
                      <a:cs typeface="Times New Roman" charset="0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Sheet1!$W$13:$W$16</c:f>
              <c:numCache>
                <c:formatCode>General</c:formatCode>
                <c:ptCount val="4"/>
                <c:pt idx="0">
                  <c:v>0.00246858722752968</c:v>
                </c:pt>
                <c:pt idx="1">
                  <c:v>0.00239652982481367</c:v>
                </c:pt>
                <c:pt idx="2">
                  <c:v>0.00262618835022848</c:v>
                </c:pt>
                <c:pt idx="3">
                  <c:v>0.00295709258656888</c:v>
                </c:pt>
              </c:numCache>
            </c:numRef>
          </c:xVal>
          <c:yVal>
            <c:numRef>
              <c:f>Sheet1!$V$13:$V$16</c:f>
              <c:numCache>
                <c:formatCode>General</c:formatCode>
                <c:ptCount val="4"/>
                <c:pt idx="0">
                  <c:v>2.995732273553991</c:v>
                </c:pt>
                <c:pt idx="1">
                  <c:v>2.302585092994046</c:v>
                </c:pt>
                <c:pt idx="2">
                  <c:v>1.6094379124341</c:v>
                </c:pt>
                <c:pt idx="3">
                  <c:v>0.693147180559945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747284000"/>
        <c:axId val="-1747283472"/>
      </c:scatterChart>
      <c:valAx>
        <c:axId val="-1747284000"/>
        <c:scaling>
          <c:orientation val="minMax"/>
          <c:min val="0.0015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defRPr>
            </a:pPr>
            <a:endParaRPr lang="en-US"/>
          </a:p>
        </c:txPr>
        <c:crossAx val="-1747283472"/>
        <c:crosses val="autoZero"/>
        <c:crossBetween val="midCat"/>
      </c:valAx>
      <c:valAx>
        <c:axId val="-1747283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defRPr>
            </a:pPr>
            <a:endParaRPr lang="en-US"/>
          </a:p>
        </c:txPr>
        <c:crossAx val="-17472840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egendEntry>
        <c:idx val="9"/>
        <c:delete val="1"/>
      </c:legendEntry>
      <c:legendEntry>
        <c:idx val="10"/>
        <c:delete val="1"/>
      </c:legendEntry>
      <c:legendEntry>
        <c:idx val="11"/>
        <c:delete val="1"/>
      </c:legendEntry>
      <c:layout>
        <c:manualLayout>
          <c:xMode val="edge"/>
          <c:yMode val="edge"/>
          <c:x val="0.786650703423704"/>
          <c:y val="0.23285810512624"/>
          <c:w val="0.19996052308187"/>
          <c:h val="0.495319102811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A22ED-AACA-7343-82DB-C43782A948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4DEF4-FAFB-AA40-B311-C6407D2D1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83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DEF4-FAFB-AA40-B311-C6407D2D17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811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DEF4-FAFB-AA40-B311-C6407D2D17A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7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DEF4-FAFB-AA40-B311-C6407D2D17A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29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DEF4-FAFB-AA40-B311-C6407D2D17A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879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DEF4-FAFB-AA40-B311-C6407D2D17A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45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6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7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8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52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66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806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32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24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2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4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605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21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60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8CD87C-2F1A-3A42-9C55-AABF38BC052E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703586C-9286-474B-94CD-19DE67A06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21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884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163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22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116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319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31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72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991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062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27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313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85006ED-28A4-F34C-8061-A73C25939C7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74C4FD-91A8-2442-A17D-29597A84D4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043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7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63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76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959A20-3274-C944-9DDD-46468942E18A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D8936-24F5-014F-9975-317412EFB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0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3.jp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d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a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4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 1c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png"/><Relationship Id="rId3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g"/><Relationship Id="rId5" Type="http://schemas.openxmlformats.org/officeDocument/2006/relationships/image" Target="../media/image24.tiff"/><Relationship Id="rId6" Type="http://schemas.openxmlformats.org/officeDocument/2006/relationships/image" Target="../media/image25.JPG"/><Relationship Id="rId7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tiff"/><Relationship Id="rId5" Type="http://schemas.openxmlformats.org/officeDocument/2006/relationships/image" Target="../media/image30.jpg"/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2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33.jpg"/><Relationship Id="rId3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3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microsoft.com/office/2007/relationships/hdphoto" Target="../media/hdphoto1.wdp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1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oleObject" Target="../embeddings/oleObject3.bin"/><Relationship Id="rId5" Type="http://schemas.openxmlformats.org/officeDocument/2006/relationships/image" Target="../media/image10.emf"/><Relationship Id="rId6" Type="http://schemas.openxmlformats.org/officeDocument/2006/relationships/oleObject" Target="../embeddings/oleObject4.bin"/><Relationship Id="rId7" Type="http://schemas.openxmlformats.org/officeDocument/2006/relationships/oleObject" Target="../embeddings/oleObject5.bin"/><Relationship Id="rId8" Type="http://schemas.openxmlformats.org/officeDocument/2006/relationships/oleObject" Target="../embeddings/oleObject6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png"/><Relationship Id="rId3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jp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7.bin"/><Relationship Id="rId5" Type="http://schemas.openxmlformats.org/officeDocument/2006/relationships/image" Target="../media/image16.emf"/><Relationship Id="rId6" Type="http://schemas.openxmlformats.org/officeDocument/2006/relationships/image" Target="../media/image17.tiff"/><Relationship Id="rId7" Type="http://schemas.openxmlformats.org/officeDocument/2006/relationships/image" Target="../media/image18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44662"/>
            <a:ext cx="7772400" cy="1470025"/>
          </a:xfrm>
        </p:spPr>
        <p:txBody>
          <a:bodyPr/>
          <a:lstStyle/>
          <a:p>
            <a: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  <a:t>⍺-</a:t>
            </a:r>
            <a:r>
              <a:rPr lang="en-US" sz="4000" dirty="0" err="1">
                <a:latin typeface="Times New Roman" charset="0"/>
                <a:ea typeface="Times New Roman" charset="0"/>
                <a:cs typeface="Times New Roman" charset="0"/>
              </a:rPr>
              <a:t>Eleostearic</a:t>
            </a:r>
            <a: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  <a:t> Acid Saponification from Tung Oil and Its Subsequent Polymerization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3956049"/>
            <a:ext cx="6400800" cy="1752600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by 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Amanda </a:t>
            </a:r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Murawski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Under the Direction of </a:t>
            </a:r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Dr. Rafael </a:t>
            </a:r>
            <a:r>
              <a:rPr lang="en-US" sz="20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Quirino</a:t>
            </a:r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2000" baseline="30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Department of Chemistry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Georgia Southern </a:t>
            </a:r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University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Statesboro, Georgia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0160" y="1575449"/>
            <a:ext cx="8046336" cy="3685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328612"/>
            <a:ext cx="8229600" cy="785813"/>
          </a:xfr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Optimizing Cure Schedule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3" y="1414463"/>
            <a:ext cx="4359275" cy="50906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288" y="1414462"/>
            <a:ext cx="4407400" cy="50906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244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53834" y="-18429"/>
            <a:ext cx="8229600" cy="717550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Cure Verification by DSC and Raman 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3" t="2059" r="7344"/>
          <a:stretch/>
        </p:blipFill>
        <p:spPr>
          <a:xfrm>
            <a:off x="337301" y="735216"/>
            <a:ext cx="4087813" cy="3715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865" y="735216"/>
            <a:ext cx="3948960" cy="37195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23187"/>
          <a:stretch/>
        </p:blipFill>
        <p:spPr>
          <a:xfrm>
            <a:off x="223716" y="4552738"/>
            <a:ext cx="2240635" cy="19370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1" name="TextBox 10"/>
          <p:cNvSpPr txBox="1"/>
          <p:nvPr/>
        </p:nvSpPr>
        <p:spPr>
          <a:xfrm>
            <a:off x="0" y="6507486"/>
            <a:ext cx="181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[A] 120℃ Resin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1865" y="4543762"/>
            <a:ext cx="2192348" cy="1937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3" name="TextBox 12"/>
          <p:cNvSpPr txBox="1"/>
          <p:nvPr/>
        </p:nvSpPr>
        <p:spPr>
          <a:xfrm>
            <a:off x="4692316" y="6489820"/>
            <a:ext cx="1783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[A] 130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℃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Resin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0" t="29883" r="31228" b="28012"/>
          <a:stretch/>
        </p:blipFill>
        <p:spPr>
          <a:xfrm rot="5400000">
            <a:off x="2548800" y="4580724"/>
            <a:ext cx="1937082" cy="1881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9082" y="4543762"/>
            <a:ext cx="1664352" cy="19370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956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Resin Morphology Comparison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0694" t="13584"/>
          <a:stretch/>
        </p:blipFill>
        <p:spPr>
          <a:xfrm>
            <a:off x="170685" y="1028725"/>
            <a:ext cx="2744906" cy="28686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0980" t="12154"/>
          <a:stretch/>
        </p:blipFill>
        <p:spPr>
          <a:xfrm>
            <a:off x="3229235" y="1028725"/>
            <a:ext cx="2857921" cy="28686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0833" t="19005"/>
          <a:stretch/>
        </p:blipFill>
        <p:spPr>
          <a:xfrm>
            <a:off x="6400801" y="1028725"/>
            <a:ext cx="2599643" cy="28686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170685" y="3945812"/>
            <a:ext cx="2656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Fatty acid [A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] 130℃ Resin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44190" y="3945812"/>
            <a:ext cx="3020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Methyl Ester [A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] 130℃ Resin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46835" y="3945812"/>
            <a:ext cx="3000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Tung oil [A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] 130℃ Resin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32" y="4363619"/>
            <a:ext cx="2924718" cy="24537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3" name="Rectangle 12"/>
          <p:cNvSpPr/>
          <p:nvPr/>
        </p:nvSpPr>
        <p:spPr>
          <a:xfrm>
            <a:off x="4377950" y="4412095"/>
            <a:ext cx="2650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Fatty acid [Z]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130℃ Resin</a:t>
            </a:r>
          </a:p>
        </p:txBody>
      </p:sp>
    </p:spTree>
    <p:extLst>
      <p:ext uri="{BB962C8B-B14F-4D97-AF65-F5344CB8AC3E}">
        <p14:creationId xmlns:p14="http://schemas.microsoft.com/office/powerpoint/2010/main" val="5785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198438"/>
                <a:ext cx="8928100" cy="1985962"/>
              </a:xfrm>
            </p:spPr>
            <p:txBody>
              <a:bodyPr anchor="t"/>
              <a:lstStyle/>
              <a:p>
                <a:r>
                  <a:rPr lang="en-US" sz="36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Calculating the Degradation Activation Energy</a:t>
                </a:r>
                <a:br>
                  <a:rPr lang="en-US" sz="3600" dirty="0" smtClean="0">
                    <a:latin typeface="Times New Roman" charset="0"/>
                    <a:ea typeface="Times New Roman" charset="0"/>
                    <a:cs typeface="Times New Roman" charset="0"/>
                  </a:rPr>
                </a:br>
                <a14:m>
                  <m:oMath xmlns:m="http://schemas.openxmlformats.org/officeDocument/2006/math">
                    <m:r>
                      <a:rPr lang="en-US" sz="320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𝑦</m:t>
                    </m:r>
                    <m:r>
                      <a:rPr lang="en-US" sz="32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r>
                      <a:rPr lang="en-US" sz="32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𝑚𝑥</m:t>
                    </m:r>
                    <m:r>
                      <a:rPr lang="en-US" sz="32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+</m:t>
                    </m:r>
                    <m:r>
                      <a:rPr lang="en-US" sz="32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𝑏</m:t>
                    </m:r>
                    <m:r>
                      <a:rPr lang="en-US" sz="32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 </m:t>
                    </m:r>
                  </m:oMath>
                </a14:m>
                <a: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	</a:t>
                </a:r>
                <a:b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</a:br>
                <a:r>
                  <a:rPr lang="en-US" sz="3200" dirty="0">
                    <a:ea typeface="Times New Roman" charset="0"/>
                    <a:cs typeface="Times New Roman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ln</m:t>
                        </m:r>
                      </m:fName>
                      <m:e>
                        <m:r>
                          <a:rPr lang="en-US" sz="32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𝛽</m:t>
                        </m:r>
                      </m:e>
                    </m:func>
                    <m:r>
                      <a:rPr lang="en-US" sz="32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=−</m:t>
                    </m:r>
                    <m:f>
                      <m:fPr>
                        <m:ctrlPr>
                          <a:rPr lang="en-US" sz="32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32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r>
                          <a:rPr lang="en-US" sz="32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𝑅</m:t>
                        </m:r>
                      </m:den>
                    </m:f>
                    <m:r>
                      <a:rPr lang="en-US" sz="32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∗</m:t>
                    </m:r>
                    <m:f>
                      <m:fPr>
                        <m:ctrlPr>
                          <a:rPr lang="en-US" sz="32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1</m:t>
                        </m:r>
                      </m:num>
                      <m:den>
                        <m:r>
                          <a:rPr lang="en-US" sz="32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𝑇</m:t>
                        </m:r>
                      </m:den>
                    </m:f>
                    <m:r>
                      <a:rPr lang="en-US" sz="32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+</m:t>
                    </m:r>
                    <m:func>
                      <m:funcPr>
                        <m:ctrlPr>
                          <a:rPr lang="en-US" sz="320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ln</m:t>
                        </m:r>
                      </m:fName>
                      <m:e>
                        <m:r>
                          <a:rPr lang="en-US" sz="32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𝐶</m:t>
                        </m:r>
                      </m:e>
                    </m:func>
                    <m:r>
                      <a:rPr lang="en-US" sz="32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 </m:t>
                    </m:r>
                  </m:oMath>
                </a14:m>
                <a: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/>
                </a:r>
                <a:b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</a:br>
                <a: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/>
                </a:r>
                <a:b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</a:br>
                <a: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/>
                </a:r>
                <a:br>
                  <a:rPr lang="en-US" sz="32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</a:br>
                <a:endParaRPr lang="en-US" sz="32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198438"/>
                <a:ext cx="8928100" cy="1985962"/>
              </a:xfrm>
              <a:blipFill rotWithShape="0">
                <a:blip r:embed="rId2"/>
                <a:stretch>
                  <a:fillRect l="-1365" t="-5231" r="-12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81000" y="2184401"/>
                <a:ext cx="4292600" cy="4673600"/>
              </a:xfrm>
            </p:spPr>
            <p:txBody>
              <a:bodyPr/>
              <a:lstStyle/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General Kinetic Rate Equation</a:t>
                </a:r>
              </a:p>
              <a:p>
                <a:pPr lvl="1"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r>
                  <a:rPr lang="en-US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Combination of Arrhenius equation and the Law of Mass Action</a:t>
                </a:r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Rate of reaction: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</m:t>
                        </m:r>
                        <m:r>
                          <a:rPr lang="en-US" sz="24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𝛼</m:t>
                        </m:r>
                      </m:num>
                      <m:den>
                        <m:r>
                          <a:rPr lang="en-US" sz="24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𝑑𝑡</m:t>
                        </m:r>
                      </m:den>
                    </m:f>
                  </m:oMath>
                </a14:m>
                <a:endParaRPr lang="en-US" sz="2400" b="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Pre-exponential factor: A</a:t>
                </a:r>
                <a:endParaRPr lang="en-US" sz="2400" b="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Reaction model: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𝑓</m:t>
                    </m:r>
                    <m:r>
                      <a:rPr lang="en-US" sz="24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lang="en-US" sz="24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𝛼</m:t>
                    </m:r>
                    <m:r>
                      <a:rPr lang="en-US" sz="24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Natural logarithm base: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exp</a:t>
                </a:r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8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8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8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81000" y="2184401"/>
                <a:ext cx="4292600" cy="4673600"/>
              </a:xfrm>
              <a:blipFill rotWithShape="0">
                <a:blip r:embed="rId3"/>
                <a:stretch>
                  <a:fillRect l="-1989" t="-1043" r="-17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864100" y="2184401"/>
                <a:ext cx="4279900" cy="420370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Activation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Energy: E (kJ/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mol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)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Universal Gas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Constant: 	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		R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(-8.314 x 10</a:t>
                </a:r>
                <a:r>
                  <a:rPr lang="en-US" sz="2400" baseline="30000" dirty="0">
                    <a:latin typeface="Times New Roman" charset="0"/>
                    <a:ea typeface="Times New Roman" charset="0"/>
                    <a:cs typeface="Times New Roman" charset="0"/>
                  </a:rPr>
                  <a:t>-3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)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Absolute Temperature: T (</a:t>
                </a:r>
                <a14:m>
                  <m:oMath xmlns:m="http://schemas.openxmlformats.org/officeDocument/2006/math">
                    <m:r>
                      <a:rPr lang="it-IT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°</m:t>
                    </m:r>
                  </m:oMath>
                </a14:m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K)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Conversion rate: ⍺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buFont typeface="Courier New" charset="0"/>
                  <a:buChar char="o"/>
                </a:pP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Heating Rate: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𝛽</m:t>
                    </m:r>
                  </m:oMath>
                </a14:m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buFont typeface="Courier New" charset="0"/>
                  <a:buChar char="o"/>
                </a:pPr>
                <a:endParaRPr lang="en-US" sz="20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864100" y="2184401"/>
                <a:ext cx="4279900" cy="4203700"/>
              </a:xfrm>
              <a:blipFill rotWithShape="0">
                <a:blip r:embed="rId4"/>
                <a:stretch>
                  <a:fillRect l="-1994" t="-1159" r="-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811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70895" y="100013"/>
                <a:ext cx="7973030" cy="6414015"/>
              </a:xfrm>
            </p:spPr>
            <p:txBody>
              <a:bodyPr/>
              <a:lstStyle/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(1) Basic kinetics rate equation: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</m:t>
                        </m:r>
                        <m: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𝛼</m:t>
                        </m:r>
                      </m:num>
                      <m:den>
                        <m: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𝑑𝑡</m:t>
                        </m:r>
                      </m:den>
                    </m:f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𝑘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∗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𝑓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𝛼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lang="en-US" sz="28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(2)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𝑘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𝐴</m:t>
                    </m:r>
                    <m:func>
                      <m:funcPr>
                        <m:ctrlP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exp</m:t>
                        </m:r>
                      </m:fName>
                      <m:e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 (−</m:t>
                        </m:r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𝐸𝑎</m:t>
                        </m:r>
                      </m:e>
                    </m:func>
                    <m:r>
                      <a:rPr lang="en-US" sz="2800" b="0" i="0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RT</m:t>
                    </m:r>
                    <m:r>
                      <a:rPr lang="en-US" sz="2800" b="0" i="0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lang="en-US" sz="2800" b="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</m:t>
                        </m:r>
                        <m: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𝛼</m:t>
                        </m:r>
                      </m:num>
                      <m:den>
                        <m:r>
                          <a:rPr lang="en-US" sz="2800" i="1" dirty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𝑑𝑡</m:t>
                        </m:r>
                      </m:den>
                    </m:f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r>
                      <a:rPr lang="en-US" sz="2800" b="0" i="1" dirty="0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[</m:t>
                    </m:r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𝐴</m:t>
                    </m:r>
                    <m:func>
                      <m:func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exp</m:t>
                        </m:r>
                      </m:fName>
                      <m:e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 </m:t>
                        </m:r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(−</m:t>
                        </m:r>
                        <m:sSub>
                          <m:sSubPr>
                            <m:ctrlP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𝑎</m:t>
                            </m:r>
                          </m:sub>
                        </m:sSub>
                      </m:e>
                    </m:func>
                    <m:r>
                      <a:rPr lang="en-US" sz="2800">
                        <a:latin typeface="Cambria Math" charset="0"/>
                        <a:ea typeface="Times New Roman" charset="0"/>
                        <a:cs typeface="Times New Roman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2800">
                        <a:latin typeface="Cambria Math" charset="0"/>
                        <a:ea typeface="Times New Roman" charset="0"/>
                        <a:cs typeface="Times New Roman" charset="0"/>
                      </a:rPr>
                      <m:t>RT</m:t>
                    </m:r>
                    <m:r>
                      <a:rPr lang="en-US" sz="2800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]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∗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𝑓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𝛼</m:t>
                    </m:r>
                    <m:r>
                      <a:rPr lang="en-US" sz="2800" i="1" dirty="0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lang="en-US" sz="28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(4)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𝛽</m:t>
                    </m:r>
                    <m:r>
                      <a:rPr lang="en-US" sz="2800" b="0" i="0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dT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dt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			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𝑑𝑡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𝑑𝑇</m:t>
                        </m:r>
                      </m:num>
                      <m:den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					</a:t>
                </a:r>
                <a:endParaRPr lang="en-US" sz="28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(5)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</m:t>
                        </m:r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𝛼</m:t>
                        </m:r>
                      </m:num>
                      <m:den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𝑑𝑇</m:t>
                        </m:r>
                      </m:den>
                    </m:f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=[</m:t>
                    </m:r>
                    <m:f>
                      <m:fPr>
                        <m:ctrlP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𝐴</m:t>
                        </m:r>
                      </m:num>
                      <m:den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𝛽</m:t>
                        </m:r>
                      </m:den>
                    </m:f>
                    <m:func>
                      <m:funcPr>
                        <m:ctrlP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2800" b="0" i="1" smtClean="0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b="0" i="1" smtClean="0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800" b="0" i="1" smtClean="0">
                                        <a:latin typeface="Cambria Math" charset="0"/>
                                        <a:ea typeface="Times New Roman" charset="0"/>
                                        <a:cs typeface="Times New Roman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0" i="1" smtClean="0">
                                        <a:latin typeface="Cambria Math" charset="0"/>
                                        <a:ea typeface="Times New Roman" charset="0"/>
                                        <a:cs typeface="Times New Roman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2800" b="0" i="1" smtClean="0">
                                        <a:latin typeface="Cambria Math" charset="0"/>
                                        <a:ea typeface="Times New Roman" charset="0"/>
                                        <a:cs typeface="Times New Roman" charset="0"/>
                                      </a:rPr>
                                      <m:t>𝑎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800" b="0" i="1" smtClean="0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𝑅𝑇</m:t>
                                </m:r>
                              </m:den>
                            </m:f>
                          </m:e>
                        </m:d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]</m:t>
                        </m:r>
                      </m:e>
                    </m:func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∗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𝑓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𝛼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r>
                  <a:rPr lang="en-US" sz="2800" b="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	</a:t>
                </a:r>
                <a:endParaRPr lang="en-US" sz="2800" b="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(6)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</m:t>
                        </m:r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𝛼</m:t>
                        </m:r>
                      </m:num>
                      <m:den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𝑑𝑇</m:t>
                        </m:r>
                      </m:den>
                    </m:f>
                    <m:r>
                      <a:rPr lang="en-US" sz="280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𝛽</m:t>
                    </m:r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=[</m:t>
                    </m:r>
                    <m:r>
                      <a:rPr lang="en-US" sz="2800" b="0" i="1" smtClean="0">
                        <a:latin typeface="Cambria Math" charset="0"/>
                        <a:ea typeface="Times New Roman" charset="0"/>
                        <a:cs typeface="Times New Roman" charset="0"/>
                      </a:rPr>
                      <m:t>𝐴</m:t>
                    </m:r>
                    <m:func>
                      <m:func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800" i="1">
                                        <a:latin typeface="Cambria Math" charset="0"/>
                                        <a:ea typeface="Times New Roman" charset="0"/>
                                        <a:cs typeface="Times New Roman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i="1">
                                        <a:latin typeface="Cambria Math" charset="0"/>
                                        <a:ea typeface="Times New Roman" charset="0"/>
                                        <a:cs typeface="Times New Roman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US" sz="2800" i="1">
                                        <a:latin typeface="Cambria Math" charset="0"/>
                                        <a:ea typeface="Times New Roman" charset="0"/>
                                        <a:cs typeface="Times New Roman" charset="0"/>
                                      </a:rPr>
                                      <m:t>𝑎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𝑅𝑇</m:t>
                                </m:r>
                              </m:den>
                            </m:f>
                          </m:e>
                        </m:d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]</m:t>
                        </m:r>
                      </m:e>
                    </m:func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∗</m:t>
                    </m:r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𝑓</m:t>
                    </m:r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(</m:t>
                    </m:r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𝛼</m:t>
                    </m:r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)</m:t>
                    </m:r>
                  </m:oMath>
                </a14:m>
                <a:endParaRPr lang="en-US" sz="28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(7)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ln</m:t>
                        </m:r>
                      </m:fName>
                      <m:e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𝛽</m:t>
                        </m:r>
                      </m:e>
                    </m:func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=−</m:t>
                    </m:r>
                    <m:f>
                      <m:f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𝑅</m:t>
                        </m:r>
                      </m:den>
                    </m:f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∗</m:t>
                    </m:r>
                    <m:f>
                      <m:f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𝑇</m:t>
                        </m:r>
                      </m:den>
                    </m:f>
                    <m:r>
                      <a:rPr lang="en-US" sz="28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+</m:t>
                    </m:r>
                    <m:func>
                      <m:func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ln</m:t>
                        </m:r>
                      </m:fName>
                      <m:e>
                        <m:r>
                          <a:rPr lang="en-US" sz="2800" b="0" i="1" smtClean="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𝐶</m:t>
                        </m:r>
                      </m:e>
                    </m:func>
                  </m:oMath>
                </a14:m>
                <a:endParaRPr lang="en-US" sz="2800" b="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lvl="2">
                  <a:spcBef>
                    <a:spcPts val="700"/>
                  </a:spcBef>
                  <a:spcAft>
                    <a:spcPts val="1300"/>
                  </a:spcAft>
                  <a:buFont typeface="Courier New" charset="0"/>
                  <a:buChar char="o"/>
                </a:pPr>
                <a:r>
                  <a:rPr lang="en-US" sz="2800" dirty="0" smtClean="0">
                    <a:ea typeface="Times New Roman" charset="0"/>
                    <a:cs typeface="Times New Roman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ln</m:t>
                        </m:r>
                      </m:fName>
                      <m:e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𝐶</m:t>
                        </m:r>
                        <m:r>
                          <a:rPr lang="en-US" sz="2800" i="1">
                            <a:latin typeface="Cambria Math" charset="0"/>
                            <a:ea typeface="Times New Roman" charset="0"/>
                            <a:cs typeface="Times New Roman" charset="0"/>
                          </a:rPr>
                          <m:t>=</m:t>
                        </m:r>
                        <m:func>
                          <m:funcPr>
                            <m:ctrlP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800" b="0" i="1" smtClean="0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 (</m:t>
                            </m:r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𝛼</m:t>
                                </m:r>
                              </m:e>
                            </m:d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∗</m:t>
                            </m:r>
                            <m:f>
                              <m:fPr>
                                <m:ctrlP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𝑑</m:t>
                                </m:r>
                                <m: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𝛼</m:t>
                                </m:r>
                              </m:num>
                              <m:den>
                                <m:r>
                                  <a:rPr lang="en-US" sz="2800" i="1">
                                    <a:latin typeface="Cambria Math" charset="0"/>
                                    <a:ea typeface="Times New Roman" charset="0"/>
                                    <a:cs typeface="Times New Roman" charset="0"/>
                                  </a:rPr>
                                  <m:t>𝑑𝑇</m:t>
                                </m:r>
                              </m:den>
                            </m:f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∗</m:t>
                            </m:r>
                            <m:r>
                              <a:rPr lang="en-US" sz="2800" i="1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𝐴</m:t>
                            </m:r>
                            <m:r>
                              <a:rPr lang="en-US" sz="2800" b="0" i="1" smtClean="0">
                                <a:latin typeface="Cambria Math" charset="0"/>
                                <a:ea typeface="Times New Roman" charset="0"/>
                                <a:cs typeface="Times New Roman" charset="0"/>
                              </a:rPr>
                              <m:t>)</m:t>
                            </m:r>
                          </m:e>
                        </m:func>
                      </m:e>
                    </m:func>
                  </m:oMath>
                </a14:m>
                <a:endParaRPr lang="en-US" sz="28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lvl="1"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endParaRPr lang="en-US" b="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endParaRPr lang="en-US" b="0" dirty="0" smtClean="0">
                  <a:latin typeface="Times New Roman" charset="0"/>
                  <a:ea typeface="Cambria Math" charset="0"/>
                  <a:cs typeface="Cambria Math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endParaRPr lang="en-US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>
                  <a:spcBef>
                    <a:spcPts val="700"/>
                  </a:spcBef>
                  <a:spcAft>
                    <a:spcPts val="700"/>
                  </a:spcAft>
                  <a:buFont typeface="Courier New" charset="0"/>
                  <a:buChar char="o"/>
                </a:pPr>
                <a:endParaRPr lang="en-US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0895" y="100013"/>
                <a:ext cx="7973030" cy="6414015"/>
              </a:xfrm>
              <a:blipFill rotWithShape="0">
                <a:blip r:embed="rId3"/>
                <a:stretch>
                  <a:fillRect l="-1376" b="-6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909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1893013"/>
              </p:ext>
            </p:extLst>
          </p:nvPr>
        </p:nvGraphicFramePr>
        <p:xfrm>
          <a:off x="271464" y="257175"/>
          <a:ext cx="8658224" cy="645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2106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Degradation Activation Energy in Composites and Resins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3" y="1652817"/>
            <a:ext cx="4176310" cy="41010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34" y="1652817"/>
            <a:ext cx="4176311" cy="41010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9091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013504"/>
              </p:ext>
            </p:extLst>
          </p:nvPr>
        </p:nvGraphicFramePr>
        <p:xfrm>
          <a:off x="243640" y="684831"/>
          <a:ext cx="4137859" cy="577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323"/>
                <a:gridCol w="1448249"/>
                <a:gridCol w="1379287"/>
              </a:tblGrid>
              <a:tr h="93981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Sample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Weight Loss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Activation Energy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53703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FA Resin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122.639814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92.177318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87.729328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TO Resin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141.04701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r-T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124.443952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86.889614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ME Resin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62.8588284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56.028046</a:t>
                      </a:r>
                    </a:p>
                  </a:txBody>
                  <a:tcPr marL="12700" marR="12700" marT="12700" marB="0" anchor="b"/>
                </a:tc>
              </a:tr>
              <a:tr h="537034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66.0264624</a:t>
                      </a: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028777"/>
              </p:ext>
            </p:extLst>
          </p:nvPr>
        </p:nvGraphicFramePr>
        <p:xfrm>
          <a:off x="4705350" y="684828"/>
          <a:ext cx="4114799" cy="5773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3620"/>
                <a:gridCol w="1409139"/>
                <a:gridCol w="1342040"/>
              </a:tblGrid>
              <a:tr h="79826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Sample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Weight Loss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Activation Energy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</a:tr>
              <a:tr h="74598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FA Composite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100.873762</a:t>
                      </a:r>
                    </a:p>
                  </a:txBody>
                  <a:tcPr marL="12700" marR="12700" marT="12700" marB="0" anchor="b"/>
                </a:tc>
              </a:tr>
              <a:tr h="456149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83.231454</a:t>
                      </a:r>
                    </a:p>
                  </a:txBody>
                  <a:tcPr marL="12700" marR="12700" marT="12700" marB="0" anchor="b"/>
                </a:tc>
              </a:tr>
              <a:tr h="456149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70.1917764</a:t>
                      </a:r>
                    </a:p>
                  </a:txBody>
                  <a:tcPr marL="12700" marR="12700" marT="12700" marB="0" anchor="b"/>
                </a:tc>
              </a:tr>
              <a:tr h="74598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TO</a:t>
                      </a:r>
                      <a:r>
                        <a:rPr lang="en-US" sz="20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Composite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127.944146</a:t>
                      </a:r>
                    </a:p>
                  </a:txBody>
                  <a:tcPr marL="12700" marR="12700" marT="12700" marB="0" anchor="b"/>
                </a:tc>
              </a:tr>
              <a:tr h="456149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121.791786</a:t>
                      </a:r>
                    </a:p>
                  </a:txBody>
                  <a:tcPr marL="12700" marR="12700" marT="12700" marB="0" anchor="b"/>
                </a:tc>
              </a:tr>
              <a:tr h="456149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104.88111</a:t>
                      </a:r>
                    </a:p>
                  </a:txBody>
                  <a:tcPr marL="12700" marR="12700" marT="12700" marB="0" anchor="b"/>
                </a:tc>
              </a:tr>
              <a:tr h="74598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ME Composite</a:t>
                      </a:r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87.405082</a:t>
                      </a:r>
                    </a:p>
                  </a:txBody>
                  <a:tcPr marL="12700" marR="12700" marT="12700" marB="0" anchor="b"/>
                </a:tc>
              </a:tr>
              <a:tr h="456149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67.6659832</a:t>
                      </a:r>
                    </a:p>
                  </a:txBody>
                  <a:tcPr marL="12700" marR="12700" marT="12700" marB="0" anchor="b"/>
                </a:tc>
              </a:tr>
              <a:tr h="456149">
                <a:tc>
                  <a:txBody>
                    <a:bodyPr/>
                    <a:lstStyle/>
                    <a:p>
                      <a:endParaRPr lang="en-US" sz="20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83.0269296</a:t>
                      </a: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010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96467" y="142435"/>
            <a:ext cx="8598665" cy="1143000"/>
          </a:xfr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Thermo-stability Analysis by TGA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574" y="876421"/>
            <a:ext cx="4630899" cy="48192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065102"/>
              </p:ext>
            </p:extLst>
          </p:nvPr>
        </p:nvGraphicFramePr>
        <p:xfrm>
          <a:off x="118334" y="876421"/>
          <a:ext cx="4094256" cy="579973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03630"/>
                <a:gridCol w="1011219"/>
                <a:gridCol w="973567"/>
                <a:gridCol w="1005840"/>
              </a:tblGrid>
              <a:tr h="4277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℃)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7023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A*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251.35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298.18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430.36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A+C*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254.04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282.92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370.85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272.45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374.92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458.06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Z+C*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263.41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295.06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432.30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NN*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316.96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393.01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NN+C*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238.4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286.46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343.80</a:t>
                      </a: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340.99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396.12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450.82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TO+C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304.37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329.74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382.92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77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266.05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398.77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97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ME+C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203.42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248.04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323.88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979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Cellulose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264.19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298.14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319.93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41693" y="6035933"/>
            <a:ext cx="2456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*Fatty acid based compositions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5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24" y="4497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Reinforcement-Resin Interactions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4" t="12927"/>
          <a:stretch/>
        </p:blipFill>
        <p:spPr>
          <a:xfrm>
            <a:off x="624177" y="891453"/>
            <a:ext cx="3508155" cy="2868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Rectangle 5"/>
          <p:cNvSpPr/>
          <p:nvPr/>
        </p:nvSpPr>
        <p:spPr>
          <a:xfrm>
            <a:off x="624177" y="3817942"/>
            <a:ext cx="2179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Fatty acid [A] 130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℃ Composite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96" t="17210" r="272" b="517"/>
          <a:stretch/>
        </p:blipFill>
        <p:spPr>
          <a:xfrm>
            <a:off x="4601524" y="897132"/>
            <a:ext cx="3508155" cy="2857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Rectangle 8"/>
          <p:cNvSpPr/>
          <p:nvPr/>
        </p:nvSpPr>
        <p:spPr>
          <a:xfrm>
            <a:off x="6245198" y="3813392"/>
            <a:ext cx="28988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Methyl Ester 130℃ Composite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6" t="2867"/>
          <a:stretch/>
        </p:blipFill>
        <p:spPr>
          <a:xfrm>
            <a:off x="2698230" y="3832470"/>
            <a:ext cx="3546968" cy="29125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1" name="Rectangle 10"/>
          <p:cNvSpPr/>
          <p:nvPr/>
        </p:nvSpPr>
        <p:spPr>
          <a:xfrm>
            <a:off x="6245198" y="6375674"/>
            <a:ext cx="2755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latin typeface="Times New Roman" charset="0"/>
                <a:ea typeface="Times New Roman" charset="0"/>
                <a:cs typeface="Times New Roman" charset="0"/>
              </a:rPr>
              <a:t>Tung Oil 130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℃ Composite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12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5674290" y="1600200"/>
            <a:ext cx="3469710" cy="24288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1459706"/>
            <a:ext cx="5674290" cy="513873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Tung oil is extracted from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tung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tree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seeds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Aleuritis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fordii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Native to western and southern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China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(14</a:t>
            </a:r>
            <a:r>
              <a:rPr lang="en-US" sz="2400" baseline="30000" dirty="0">
                <a:latin typeface="Times New Roman" charset="0"/>
                <a:ea typeface="Times New Roman" charset="0"/>
                <a:cs typeface="Times New Roman" charset="0"/>
              </a:rPr>
              <a:t>th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Century)</a:t>
            </a: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Originally used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as a protective coating</a:t>
            </a: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Briefly produced in US early 20</a:t>
            </a:r>
            <a:r>
              <a:rPr lang="en-US" sz="2400" baseline="30000" dirty="0" smtClean="0">
                <a:latin typeface="Times New Roman" charset="0"/>
                <a:ea typeface="Times New Roman" charset="0"/>
                <a:cs typeface="Times New Roman" charset="0"/>
              </a:rPr>
              <a:t>th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century in southern Georgia and Mississippi, and northern parts of Florida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Imported from Argentina and China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66175" cy="811212"/>
          </a:xfrm>
          <a:prstGeom prst="rect">
            <a:avLst/>
          </a:prstGeom>
        </p:spPr>
        <p:txBody>
          <a:bodyPr/>
          <a:lstStyle/>
          <a:p>
            <a: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  <a:t>What is </a:t>
            </a:r>
            <a:r>
              <a:rPr lang="en-US" sz="4000" dirty="0" err="1">
                <a:latin typeface="Times New Roman" charset="0"/>
                <a:ea typeface="Times New Roman" charset="0"/>
                <a:cs typeface="Times New Roman" charset="0"/>
              </a:rPr>
              <a:t>tung</a:t>
            </a:r>
            <a: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  <a:t> oil and where does it come from?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006" y="4171246"/>
            <a:ext cx="2252362" cy="256769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4056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171450" y="1187450"/>
            <a:ext cx="8601075" cy="492601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Successful isolation of fatty acid under mild and simple reaction conditions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Successful polymerization via free radical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Enhanced reinforcement and resin interactions based on SEM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Viable initial research contributing to the overall goal of bio-based polymer research</a:t>
            </a:r>
          </a:p>
          <a:p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94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17638"/>
            <a:ext cx="8358188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Herty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Advanced Materials Development Center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Georgia Southern University Chemistry Department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Dr. </a:t>
            </a: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Quirino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and the research group at Georgia Southern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4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Data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808" y="1200841"/>
            <a:ext cx="5287041" cy="55304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96423"/>
              </p:ext>
            </p:extLst>
          </p:nvPr>
        </p:nvGraphicFramePr>
        <p:xfrm>
          <a:off x="121184" y="1200842"/>
          <a:ext cx="3360144" cy="466825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94064"/>
                <a:gridCol w="881350"/>
                <a:gridCol w="944694"/>
                <a:gridCol w="840036"/>
              </a:tblGrid>
              <a:tr h="1010652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Peak#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Ret.Time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Conc.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9795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15.794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9795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16.902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99.39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9795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16.277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76.58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9795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16.557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23.42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9795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7.855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9795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16.735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99.43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74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3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Future Work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1" y="1027113"/>
            <a:ext cx="8101012" cy="52117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Experimenting with different cellulose-based reinforcements</a:t>
            </a:r>
          </a:p>
          <a:p>
            <a:pPr lvl="1">
              <a:lnSpc>
                <a:spcPct val="150000"/>
              </a:lnSpc>
              <a:buFont typeface="Courier New" charset="0"/>
              <a:buChar char="o"/>
            </a:pP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Miscanthus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More polymer characterization </a:t>
            </a:r>
          </a:p>
          <a:p>
            <a:pPr lvl="1">
              <a:lnSpc>
                <a:spcPct val="150000"/>
              </a:lnSpc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Contact angle</a:t>
            </a:r>
          </a:p>
          <a:p>
            <a:pPr lvl="1">
              <a:lnSpc>
                <a:spcPct val="150000"/>
              </a:lnSpc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Tensile strength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97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16177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DMA Analysis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38829530"/>
              </p:ext>
            </p:extLst>
          </p:nvPr>
        </p:nvGraphicFramePr>
        <p:xfrm>
          <a:off x="4126833" y="1190734"/>
          <a:ext cx="4908887" cy="525819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85673"/>
                <a:gridCol w="460111"/>
                <a:gridCol w="651823"/>
                <a:gridCol w="690167"/>
                <a:gridCol w="945784"/>
                <a:gridCol w="829222"/>
                <a:gridCol w="846107"/>
              </a:tblGrid>
              <a:tr h="995549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FA (g)</a:t>
                      </a:r>
                      <a:endParaRPr lang="en-US" sz="1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DVB (g)</a:t>
                      </a:r>
                      <a:endParaRPr lang="en-US" sz="1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BMA</a:t>
                      </a:r>
                      <a:r>
                        <a:rPr lang="en-US" sz="1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(g)</a:t>
                      </a:r>
                      <a:endParaRPr lang="en-US" sz="1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Glass Transition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Modulus at 25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Modulus </a:t>
                      </a: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at </a:t>
                      </a:r>
                      <a:r>
                        <a:rPr lang="en-US" sz="1600" dirty="0" err="1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Tg</a:t>
                      </a: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+ </a:t>
                      </a: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50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NN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4.5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is-I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is-I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4.5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24.17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15.61 MPa</a:t>
                      </a:r>
                      <a:endParaRPr lang="pt-B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fi-FI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2.743 MPa</a:t>
                      </a:r>
                      <a:endParaRPr lang="fi-FI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Z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nb-NO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8.51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118.8 MPa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38.85 MPa</a:t>
                      </a: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is-I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8.37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24.52 MPa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fi-FI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8.109 MPa</a:t>
                      </a: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I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nb-NO" sz="16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4.45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it-IT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24.24 MPa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9.412 MPa</a:t>
                      </a: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nb-NO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MM</a:t>
                      </a:r>
                      <a:endParaRPr lang="nb-NO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nb-NO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is-IS" sz="160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fi-FI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13.79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fi-FI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38.48 MPa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10.66 MPa</a:t>
                      </a: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Z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nb-NO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0.5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hr-H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8.51 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118.8 MPa</a:t>
                      </a: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38.85 MPa</a:t>
                      </a:r>
                    </a:p>
                  </a:txBody>
                  <a:tcPr marL="38100" marR="38100" marT="25400" marB="25400" anchor="b"/>
                </a:tc>
              </a:tr>
              <a:tr h="608949"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A+C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</a:t>
                      </a:r>
                      <a:endParaRPr lang="en-US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nb-NO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nb-NO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en-US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9.71</a:t>
                      </a:r>
                      <a:r>
                        <a:rPr lang="en-US" sz="1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℃</a:t>
                      </a:r>
                      <a:endParaRPr lang="hr-H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96.67</a:t>
                      </a:r>
                      <a:r>
                        <a:rPr lang="pt-BR" sz="1600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MPa</a:t>
                      </a:r>
                      <a:endParaRPr lang="pt-B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  <a:tc>
                  <a:txBody>
                    <a:bodyPr/>
                    <a:lstStyle/>
                    <a:p>
                      <a:pPr algn="r" rtl="0" fontAlgn="b">
                        <a:lnSpc>
                          <a:spcPct val="100000"/>
                        </a:lnSpc>
                      </a:pPr>
                      <a:r>
                        <a:rPr lang="pt-BR" sz="16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35.37 MPa</a:t>
                      </a:r>
                      <a:endParaRPr lang="pt-BR" sz="1600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38100" marR="38100" marT="25400" marB="25400" anchor="b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5" y="1190734"/>
            <a:ext cx="3946935" cy="52581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021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93762"/>
          </a:xfr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Literature Review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92100" y="770021"/>
            <a:ext cx="4203700" cy="5260449"/>
          </a:xfrm>
        </p:spPr>
        <p:txBody>
          <a:bodyPr/>
          <a:lstStyle/>
          <a:p>
            <a:pPr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Polyurethanes, polyester amides,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polyolefins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from oils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800100" lvl="1" indent="-342900"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Reinforcements</a:t>
            </a:r>
          </a:p>
          <a:p>
            <a:pPr marL="400050"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Adding inorganic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binders/fillers</a:t>
            </a:r>
          </a:p>
          <a:p>
            <a:pPr marL="800100" lvl="1"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Dissolved in volatile solvents which release CO2 (Biermann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, et al.,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2010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Concerns for moisture degradation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Mosiewicki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et al.,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2012)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495800" y="770021"/>
            <a:ext cx="4356100" cy="4790549"/>
          </a:xfrm>
        </p:spPr>
        <p:txBody>
          <a:bodyPr/>
          <a:lstStyle/>
          <a:p>
            <a:pPr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Biofuels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: Mixing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tung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oil with other oils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Chengguo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et al.,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2012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Tung oil, methyl ester of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tung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oil,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sytrene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and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divinylbenzene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theromsetting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polymers for self-healing applications (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Hondred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et al., 2014)</a:t>
            </a:r>
          </a:p>
          <a:p>
            <a:pPr>
              <a:buFont typeface="Courier New" charset="0"/>
              <a:buChar char="o"/>
            </a:pP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Asolectin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as a binder for cellulose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and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tung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oil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(Johns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et al.,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2015)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800100" lvl="1" indent="-342900">
              <a:buFont typeface="Courier New" charset="0"/>
              <a:buChar char="o"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Incompatible match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436"/>
            <a:ext cx="8229600" cy="827048"/>
          </a:xfr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Transesterification under Base Catalyst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93187"/>
            <a:ext cx="1981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50%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catalyst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50℃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for 2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hours under reflux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716" y="969484"/>
            <a:ext cx="7133485" cy="549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7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02" y="157655"/>
            <a:ext cx="8906933" cy="914401"/>
          </a:xfr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Tung Oil Composition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08888" y="914400"/>
            <a:ext cx="2935111" cy="5800726"/>
          </a:xfrm>
        </p:spPr>
        <p:txBody>
          <a:bodyPr/>
          <a:lstStyle/>
          <a:p>
            <a:pPr>
              <a:lnSpc>
                <a:spcPct val="20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80–85% ⍺-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eleostearic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acid</a:t>
            </a:r>
          </a:p>
          <a:p>
            <a:pPr>
              <a:lnSpc>
                <a:spcPct val="200000"/>
              </a:lnSpc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15% oleic acid</a:t>
            </a:r>
          </a:p>
          <a:p>
            <a:pPr>
              <a:lnSpc>
                <a:spcPct val="200000"/>
              </a:lnSpc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4% palmitic acid</a:t>
            </a:r>
          </a:p>
          <a:p>
            <a:pPr>
              <a:lnSpc>
                <a:spcPct val="20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&lt; 1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%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stearic-acids 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>
              <a:lnSpc>
                <a:spcPct val="200000"/>
              </a:lnSpc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poisonous </a:t>
            </a: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saponin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5" name="Content Placeholder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92715484"/>
              </p:ext>
            </p:extLst>
          </p:nvPr>
        </p:nvGraphicFramePr>
        <p:xfrm>
          <a:off x="101600" y="914399"/>
          <a:ext cx="6107286" cy="4903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" name="CS ChemDraw Drawing" r:id="rId3" imgW="5647399" imgH="2989710" progId="ChemDraw.Document.6.0">
                  <p:embed/>
                </p:oleObj>
              </mc:Choice>
              <mc:Fallback>
                <p:oleObj name="CS ChemDraw Drawing" r:id="rId3" imgW="5647399" imgH="29897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" y="914399"/>
                        <a:ext cx="6107286" cy="49030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26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212944" y="228600"/>
            <a:ext cx="8668010" cy="771525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Purpose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212943" y="872908"/>
            <a:ext cx="8668010" cy="538638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Construct a bio-based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polymer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with competitive properties to the current petroleum based polymers</a:t>
            </a:r>
          </a:p>
          <a:p>
            <a:pPr lvl="1">
              <a:lnSpc>
                <a:spcPct val="150000"/>
              </a:lnSpc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Improvements to the resin and reinforcement interface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Tung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oil is renewable and potentially unlimited</a:t>
            </a: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No negative environmental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impacts</a:t>
            </a:r>
          </a:p>
          <a:p>
            <a:pPr lvl="1">
              <a:lnSpc>
                <a:spcPct val="150000"/>
              </a:lnSpc>
              <a:buFont typeface="Courier New" charset="0"/>
              <a:buChar char="o"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Made by a simple saponification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reaction</a:t>
            </a:r>
          </a:p>
          <a:p>
            <a:pPr lvl="1">
              <a:lnSpc>
                <a:spcPct val="150000"/>
              </a:lnSpc>
              <a:buFont typeface="Courier New" charset="0"/>
              <a:buChar char="o"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Tung tree provides its own protection from insects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72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1813" y="142569"/>
            <a:ext cx="8229600" cy="892175"/>
          </a:xfrm>
          <a:prstGeom prst="rect">
            <a:avLst/>
          </a:prstGeom>
        </p:spPr>
        <p:txBody>
          <a:bodyPr/>
          <a:lstStyle/>
          <a:p>
            <a: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  <a:t>Hypothesis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0" y="815554"/>
            <a:ext cx="4032250" cy="472598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Hydrophilic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regions within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reinforcement, ⍺-cellulose, bind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to the hydrophilic regions of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⍺-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eleostearic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acid</a:t>
            </a:r>
          </a:p>
          <a:p>
            <a:pPr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The thermomechanical properties are analyzed in comparison with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tung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oil and methyl esters of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⍺-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eleostearic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acid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138" y="3858142"/>
            <a:ext cx="4497387" cy="2959100"/>
          </a:xfrm>
          <a:prstGeom prst="rect">
            <a:avLst/>
          </a:prstGeom>
        </p:spPr>
      </p:pic>
      <p:graphicFrame>
        <p:nvGraphicFramePr>
          <p:cNvPr id="6" name="Content Placeholder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802829"/>
              </p:ext>
            </p:extLst>
          </p:nvPr>
        </p:nvGraphicFramePr>
        <p:xfrm>
          <a:off x="4032250" y="1231050"/>
          <a:ext cx="5067664" cy="2327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r:id="rId4" imgW="3848100" imgH="1435100" progId="ChemDraw.Document.6.0">
                  <p:embed/>
                </p:oleObj>
              </mc:Choice>
              <mc:Fallback>
                <p:oleObj r:id="rId4" imgW="3848100" imgH="1435100" progId="ChemDraw.Document.6.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0" y="1231050"/>
                        <a:ext cx="5067664" cy="23272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78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480300" y="1663700"/>
            <a:ext cx="1562100" cy="1536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286" y="146049"/>
            <a:ext cx="8229600" cy="825500"/>
          </a:xfr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Saponification under Basic Conditions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7161" y="971549"/>
            <a:ext cx="8651725" cy="304323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250242"/>
              </p:ext>
            </p:extLst>
          </p:nvPr>
        </p:nvGraphicFramePr>
        <p:xfrm>
          <a:off x="17184827" y="7805134"/>
          <a:ext cx="8458199" cy="353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7" name="CS ChemDraw Drawing" r:id="rId4" imgW="2323684" imgH="967410" progId="ChemDraw.Document.6.0">
                  <p:embed/>
                </p:oleObj>
              </mc:Choice>
              <mc:Fallback>
                <p:oleObj name="CS ChemDraw Drawing" r:id="rId4" imgW="2323684" imgH="9674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84827" y="7805134"/>
                        <a:ext cx="8458199" cy="3532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250242"/>
              </p:ext>
            </p:extLst>
          </p:nvPr>
        </p:nvGraphicFramePr>
        <p:xfrm>
          <a:off x="17337227" y="7957534"/>
          <a:ext cx="8458199" cy="353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8" name="CS ChemDraw Drawing" r:id="rId6" imgW="2323684" imgH="967410" progId="ChemDraw.Document.6.0">
                  <p:embed/>
                </p:oleObj>
              </mc:Choice>
              <mc:Fallback>
                <p:oleObj name="CS ChemDraw Drawing" r:id="rId6" imgW="2323684" imgH="9674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37227" y="7957534"/>
                        <a:ext cx="8458199" cy="3532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250242"/>
              </p:ext>
            </p:extLst>
          </p:nvPr>
        </p:nvGraphicFramePr>
        <p:xfrm>
          <a:off x="17489627" y="8109934"/>
          <a:ext cx="8458199" cy="353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9" name="CS ChemDraw Drawing" r:id="rId7" imgW="2323684" imgH="967410" progId="ChemDraw.Document.6.0">
                  <p:embed/>
                </p:oleObj>
              </mc:Choice>
              <mc:Fallback>
                <p:oleObj name="CS ChemDraw Drawing" r:id="rId7" imgW="2323684" imgH="9674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89627" y="8109934"/>
                        <a:ext cx="8458199" cy="3532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Content Placeholder 9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01041289"/>
              </p:ext>
            </p:extLst>
          </p:nvPr>
        </p:nvGraphicFramePr>
        <p:xfrm>
          <a:off x="157162" y="4157662"/>
          <a:ext cx="3436938" cy="155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0" name="CS ChemDraw Drawing" r:id="rId8" imgW="2323684" imgH="967410" progId="ChemDraw.Document.6.0">
                  <p:embed/>
                </p:oleObj>
              </mc:Choice>
              <mc:Fallback>
                <p:oleObj name="CS ChemDraw Drawing" r:id="rId8" imgW="2323684" imgH="9674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162" y="4157662"/>
                        <a:ext cx="3436938" cy="155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77235" y="4029075"/>
            <a:ext cx="5166765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20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%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NaOH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55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℃ for 2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hours</a:t>
            </a:r>
          </a:p>
          <a:p>
            <a:pPr marL="457200" indent="-4572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50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%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HCl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pH=2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Vacuum filtrate with methanol wash</a:t>
            </a:r>
          </a:p>
          <a:p>
            <a:pPr marL="457200" indent="-4572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Rotovap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for 30 minutes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85749"/>
            <a:ext cx="8587304" cy="771523"/>
          </a:xfrm>
        </p:spPr>
        <p:txBody>
          <a:bodyPr/>
          <a:lstStyle/>
          <a:p>
            <a:r>
              <a:rPr lang="en-US" sz="4000" dirty="0" smtClean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Successful Isolation Analyzed by FT-IR and </a:t>
            </a:r>
            <a:r>
              <a:rPr lang="en-US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NMR</a:t>
            </a:r>
            <a:r>
              <a:rPr lang="en-US" sz="4000" dirty="0" smtClean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</a:t>
            </a:r>
            <a:endParaRPr lang="en-US" sz="40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83" y="1661308"/>
            <a:ext cx="4349876" cy="50410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353" y="1661308"/>
            <a:ext cx="4263080" cy="50410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8510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184" y="104231"/>
            <a:ext cx="8923664" cy="947890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Purity Verification and Double Bond Sustainment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792499"/>
              </p:ext>
            </p:extLst>
          </p:nvPr>
        </p:nvGraphicFramePr>
        <p:xfrm>
          <a:off x="4915586" y="5022760"/>
          <a:ext cx="3909241" cy="18288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07484"/>
                <a:gridCol w="1025376"/>
                <a:gridCol w="1099070"/>
                <a:gridCol w="977311"/>
              </a:tblGrid>
              <a:tr h="5446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Peak#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Ret.Time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Conc.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446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15.794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4469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16.902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99.39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27" y="1458097"/>
            <a:ext cx="3787161" cy="34664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" name="Content Placeholder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84" y="1458096"/>
            <a:ext cx="4574383" cy="528888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748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25" y="89917"/>
            <a:ext cx="7086600" cy="1143000"/>
          </a:xfrm>
        </p:spPr>
        <p:txBody>
          <a:bodyPr/>
          <a:lstStyle/>
          <a:p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Free Radical Polymerization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71981526"/>
              </p:ext>
            </p:extLst>
          </p:nvPr>
        </p:nvGraphicFramePr>
        <p:xfrm>
          <a:off x="4429125" y="882873"/>
          <a:ext cx="4526038" cy="579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CS ChemDraw Drawing" r:id="rId4" imgW="5728439" imgH="7802460" progId="ChemDraw.Document.6.0">
                  <p:embed/>
                </p:oleObj>
              </mc:Choice>
              <mc:Fallback>
                <p:oleObj name="CS ChemDraw Drawing" r:id="rId4" imgW="5728439" imgH="780246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9125" y="882873"/>
                        <a:ext cx="4526038" cy="5795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1450" y="882873"/>
            <a:ext cx="4257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⍺-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Eleostearic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Acid (FA) </a:t>
            </a:r>
          </a:p>
          <a:p>
            <a:pPr marL="342900" indent="-3429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Divinylbenzene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(DVB)</a:t>
            </a:r>
          </a:p>
          <a:p>
            <a:pPr marL="342900" indent="-3429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Butyl methacrylate (BMA)</a:t>
            </a:r>
          </a:p>
          <a:p>
            <a:pPr marL="342900" indent="-342900">
              <a:lnSpc>
                <a:spcPct val="150000"/>
              </a:lnSpc>
              <a:buFont typeface="Courier New" charset="0"/>
              <a:buChar char="o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Di-</a:t>
            </a:r>
            <a:r>
              <a:rPr lang="en-US" sz="2400" i="1" dirty="0" err="1" smtClean="0">
                <a:latin typeface="Times New Roman" charset="0"/>
                <a:ea typeface="Times New Roman" charset="0"/>
                <a:cs typeface="Times New Roman" charset="0"/>
              </a:rPr>
              <a:t>tert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butyl peroxide (DTBP)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9822" y="4439849"/>
            <a:ext cx="4281485" cy="20572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86" y="3263188"/>
            <a:ext cx="3519201" cy="157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7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5797</TotalTime>
  <Words>935</Words>
  <Application>Microsoft Macintosh PowerPoint</Application>
  <PresentationFormat>On-screen Show (4:3)</PresentationFormat>
  <Paragraphs>310</Paragraphs>
  <Slides>26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Calibri</vt:lpstr>
      <vt:lpstr>Cambria Math</vt:lpstr>
      <vt:lpstr>Courier New</vt:lpstr>
      <vt:lpstr>Times New Roman</vt:lpstr>
      <vt:lpstr>Arial</vt:lpstr>
      <vt:lpstr>Custom Design</vt:lpstr>
      <vt:lpstr>1_Custom Design</vt:lpstr>
      <vt:lpstr>2_Custom Design</vt:lpstr>
      <vt:lpstr>CS ChemDraw Drawing</vt:lpstr>
      <vt:lpstr>ChemDraw.Document.6.0</vt:lpstr>
      <vt:lpstr>⍺-Eleostearic Acid Saponification from Tung Oil and Its Subsequent Polymerization</vt:lpstr>
      <vt:lpstr>What is tung oil and where does it come from?</vt:lpstr>
      <vt:lpstr>Tung Oil Composition</vt:lpstr>
      <vt:lpstr>Purpose</vt:lpstr>
      <vt:lpstr>Hypothesis</vt:lpstr>
      <vt:lpstr>Saponification under Basic Conditions</vt:lpstr>
      <vt:lpstr>Successful Isolation Analyzed by FT-IR and HNMR </vt:lpstr>
      <vt:lpstr>Purity Verification and Double Bond Sustainment</vt:lpstr>
      <vt:lpstr>Free Radical Polymerization</vt:lpstr>
      <vt:lpstr>Optimizing Cure Schedule</vt:lpstr>
      <vt:lpstr>Cure Verification by DSC and Raman </vt:lpstr>
      <vt:lpstr>Resin Morphology Comparison</vt:lpstr>
      <vt:lpstr>Calculating the Degradation Activation Energy y=mx+b    ln⁡β=-E_a/R∗1/T+ln⁡C     </vt:lpstr>
      <vt:lpstr>PowerPoint Presentation</vt:lpstr>
      <vt:lpstr>PowerPoint Presentation</vt:lpstr>
      <vt:lpstr>Degradation Activation Energy in Composites and Resins</vt:lpstr>
      <vt:lpstr>PowerPoint Presentation</vt:lpstr>
      <vt:lpstr>Thermo-stability Analysis by TGA</vt:lpstr>
      <vt:lpstr>Reinforcement-Resin Interactions</vt:lpstr>
      <vt:lpstr>Conclusion</vt:lpstr>
      <vt:lpstr>Acknowledgements</vt:lpstr>
      <vt:lpstr>Supplemental Data</vt:lpstr>
      <vt:lpstr>Future Work</vt:lpstr>
      <vt:lpstr>DMA Analysis</vt:lpstr>
      <vt:lpstr>Literature Review</vt:lpstr>
      <vt:lpstr>Transesterification under Base Catalyst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</dc:title>
  <dc:creator>Megan Hopkins</dc:creator>
  <cp:lastModifiedBy>Amanda Lynne Murawski</cp:lastModifiedBy>
  <cp:revision>158</cp:revision>
  <dcterms:created xsi:type="dcterms:W3CDTF">2012-01-25T17:16:42Z</dcterms:created>
  <dcterms:modified xsi:type="dcterms:W3CDTF">2017-04-14T17:20:37Z</dcterms:modified>
</cp:coreProperties>
</file>