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25"/>
  </p:handoutMasterIdLst>
  <p:sldIdLst>
    <p:sldId id="277" r:id="rId2"/>
    <p:sldId id="285" r:id="rId3"/>
    <p:sldId id="286" r:id="rId4"/>
    <p:sldId id="289" r:id="rId5"/>
    <p:sldId id="292" r:id="rId6"/>
    <p:sldId id="294" r:id="rId7"/>
    <p:sldId id="295" r:id="rId8"/>
    <p:sldId id="280" r:id="rId9"/>
    <p:sldId id="290" r:id="rId10"/>
    <p:sldId id="283" r:id="rId11"/>
    <p:sldId id="291" r:id="rId12"/>
    <p:sldId id="296" r:id="rId13"/>
    <p:sldId id="287" r:id="rId14"/>
    <p:sldId id="297" r:id="rId15"/>
    <p:sldId id="279" r:id="rId16"/>
    <p:sldId id="281" r:id="rId17"/>
    <p:sldId id="284" r:id="rId18"/>
    <p:sldId id="299" r:id="rId19"/>
    <p:sldId id="300" r:id="rId20"/>
    <p:sldId id="301" r:id="rId21"/>
    <p:sldId id="282" r:id="rId22"/>
    <p:sldId id="298" r:id="rId23"/>
    <p:sldId id="293" r:id="rId24"/>
  </p:sldIdLst>
  <p:sldSz cx="9144000" cy="6858000" type="screen4x3"/>
  <p:notesSz cx="9296400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54" y="7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17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17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7915B0-6CAD-41FA-8C10-854D53F570FB}" type="datetimeFigureOut">
              <a:rPr lang="en-US" smtClean="0"/>
              <a:t>4/13/2017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5"/>
            <a:ext cx="4028440" cy="3517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5"/>
            <a:ext cx="4028440" cy="3517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D8C7B6-327C-4863-A93D-CE5716DFFA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9266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886200"/>
            <a:ext cx="91440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494692"/>
            <a:ext cx="9144000" cy="5059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1" y="6139132"/>
            <a:ext cx="7772400" cy="326368"/>
          </a:xfrm>
        </p:spPr>
        <p:txBody>
          <a:bodyPr/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</a:t>
            </a:r>
            <a:r>
              <a:rPr lang="en-US" i="1" dirty="0">
                <a:solidFill>
                  <a:schemeClr val="bg1"/>
                </a:solidFill>
                <a:latin typeface="Georgia"/>
                <a:cs typeface="Georgia"/>
              </a:rPr>
              <a:t>Attributions and Credits 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457200" y="367862"/>
            <a:ext cx="8229600" cy="575830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457200" y="378372"/>
            <a:ext cx="8229600" cy="57477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42096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210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60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3696726"/>
            <a:ext cx="9144000" cy="1470025"/>
          </a:xfrm>
        </p:spPr>
        <p:txBody>
          <a:bodyPr>
            <a:noAutofit/>
          </a:bodyPr>
          <a:lstStyle/>
          <a:p>
            <a:r>
              <a:rPr lang="en-US" sz="3200" dirty="0" smtClean="0"/>
              <a:t>Dynamic </a:t>
            </a:r>
            <a:r>
              <a:rPr lang="en-US" sz="3200" dirty="0"/>
              <a:t>resource allocation techniques  using smart load balancer algorithm 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0" y="5371121"/>
            <a:ext cx="9144000" cy="1021439"/>
          </a:xfrm>
        </p:spPr>
        <p:txBody>
          <a:bodyPr>
            <a:normAutofit fontScale="25000" lnSpcReduction="20000"/>
          </a:bodyPr>
          <a:lstStyle/>
          <a:p>
            <a:r>
              <a:rPr lang="en-US" sz="5600" dirty="0" smtClean="0">
                <a:latin typeface="+mj-lt"/>
              </a:rPr>
              <a:t> </a:t>
            </a:r>
            <a:r>
              <a:rPr lang="en-US" sz="5600" dirty="0" err="1" smtClean="0">
                <a:latin typeface="+mj-lt"/>
              </a:rPr>
              <a:t>Md</a:t>
            </a:r>
            <a:r>
              <a:rPr lang="en-US" sz="5600" dirty="0" smtClean="0">
                <a:latin typeface="+mj-lt"/>
              </a:rPr>
              <a:t> </a:t>
            </a:r>
            <a:r>
              <a:rPr lang="en-US" sz="5600" dirty="0">
                <a:latin typeface="+mj-lt"/>
              </a:rPr>
              <a:t>Baitul Al </a:t>
            </a:r>
            <a:r>
              <a:rPr lang="en-US" sz="5600" dirty="0" smtClean="0">
                <a:latin typeface="+mj-lt"/>
              </a:rPr>
              <a:t>Sadi, </a:t>
            </a:r>
            <a:r>
              <a:rPr lang="en-US" sz="5600" dirty="0"/>
              <a:t>Isaac J. </a:t>
            </a:r>
            <a:r>
              <a:rPr lang="en-US" sz="5600" dirty="0" smtClean="0"/>
              <a:t>Cushman, </a:t>
            </a:r>
            <a:r>
              <a:rPr lang="en-US" sz="5600" dirty="0"/>
              <a:t>Lei Chen, Rami J. </a:t>
            </a:r>
            <a:r>
              <a:rPr lang="en-US" sz="5600" dirty="0" smtClean="0"/>
              <a:t>Haddad</a:t>
            </a:r>
            <a:endParaRPr lang="en-US" sz="5600" dirty="0">
              <a:latin typeface="+mj-lt"/>
            </a:endParaRPr>
          </a:p>
          <a:p>
            <a:r>
              <a:rPr lang="en-US" sz="5600" dirty="0" smtClean="0">
                <a:latin typeface="+mj-lt"/>
              </a:rPr>
              <a:t>Department </a:t>
            </a:r>
            <a:r>
              <a:rPr lang="en-US" sz="5600" dirty="0">
                <a:latin typeface="+mj-lt"/>
              </a:rPr>
              <a:t>of Information </a:t>
            </a:r>
            <a:r>
              <a:rPr lang="en-US" sz="5600" dirty="0" smtClean="0">
                <a:latin typeface="+mj-lt"/>
              </a:rPr>
              <a:t>Technology, </a:t>
            </a:r>
            <a:r>
              <a:rPr lang="en-US" sz="5600" dirty="0"/>
              <a:t>Department of Electrical Engineering</a:t>
            </a:r>
            <a:endParaRPr lang="en-US" sz="5600" dirty="0">
              <a:latin typeface="+mj-lt"/>
            </a:endParaRPr>
          </a:p>
          <a:p>
            <a:r>
              <a:rPr lang="en-US" sz="5600" dirty="0">
                <a:latin typeface="+mj-lt"/>
              </a:rPr>
              <a:t>Georgia Southern University</a:t>
            </a:r>
          </a:p>
          <a:p>
            <a:r>
              <a:rPr lang="en-US" sz="5600" dirty="0">
                <a:latin typeface="+mj-lt"/>
              </a:rPr>
              <a:t>Statesboro, </a:t>
            </a:r>
            <a:r>
              <a:rPr lang="en-US" sz="5600" dirty="0" smtClean="0">
                <a:latin typeface="+mj-lt"/>
              </a:rPr>
              <a:t>USA</a:t>
            </a:r>
          </a:p>
          <a:p>
            <a:r>
              <a:rPr lang="en-US" sz="5600" dirty="0"/>
              <a:t>{ic00214, ms12508, </a:t>
            </a:r>
            <a:r>
              <a:rPr lang="en-US" sz="5600" dirty="0" err="1"/>
              <a:t>lchen</a:t>
            </a:r>
            <a:r>
              <a:rPr lang="en-US" sz="5600" dirty="0"/>
              <a:t>, </a:t>
            </a:r>
            <a:r>
              <a:rPr lang="en-US" sz="5600" dirty="0" err="1"/>
              <a:t>rhaddad</a:t>
            </a:r>
            <a:r>
              <a:rPr lang="en-US" sz="5600" dirty="0"/>
              <a:t>}@georgiasouthern.edu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08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583095"/>
            <a:ext cx="8229600" cy="768627"/>
          </a:xfrm>
        </p:spPr>
        <p:txBody>
          <a:bodyPr>
            <a:noAutofit/>
          </a:bodyPr>
          <a:lstStyle/>
          <a:p>
            <a:r>
              <a:rPr lang="en-US" sz="3600" dirty="0"/>
              <a:t>Network Topology for Private Cloud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C:\Users\ic00214\Desktop\network_topology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763" y="1887772"/>
            <a:ext cx="6995558" cy="35058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9364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Controller, Compute and Network Nodes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0" lvl="0" indent="-457200">
              <a:spcBef>
                <a:spcPts val="0"/>
              </a:spcBef>
            </a:pPr>
            <a:r>
              <a:rPr lang="en-US" sz="2400" dirty="0">
                <a:solidFill>
                  <a:prstClr val="black"/>
                </a:solidFill>
              </a:rPr>
              <a:t>a minimum requirement of 3 network servers</a:t>
            </a:r>
          </a:p>
          <a:p>
            <a:pPr marL="228600" lvl="0" indent="0">
              <a:spcBef>
                <a:spcPts val="0"/>
              </a:spcBef>
              <a:buNone/>
            </a:pPr>
            <a:endParaRPr lang="en-US" sz="2400" dirty="0">
              <a:solidFill>
                <a:prstClr val="black"/>
              </a:solidFill>
            </a:endParaRPr>
          </a:p>
          <a:p>
            <a:pPr marL="685800" lvl="0" indent="-457200">
              <a:spcBef>
                <a:spcPts val="0"/>
              </a:spcBef>
            </a:pPr>
            <a:r>
              <a:rPr lang="en-US" sz="2400" dirty="0">
                <a:solidFill>
                  <a:prstClr val="black"/>
                </a:solidFill>
              </a:rPr>
              <a:t>controller</a:t>
            </a:r>
          </a:p>
          <a:p>
            <a:pPr marL="914400" lvl="1" indent="-33020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-US" sz="1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</a:t>
            </a:r>
            <a:r>
              <a:rPr lang="en-US" sz="18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uns </a:t>
            </a:r>
            <a:r>
              <a:rPr lang="en-US" sz="1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virtual machine identity and image services, management portion of compute node and the dashboard</a:t>
            </a:r>
            <a:endParaRPr lang="en-US" sz="1800" b="1" dirty="0">
              <a:solidFill>
                <a:prstClr val="black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spcBef>
                <a:spcPts val="0"/>
              </a:spcBef>
              <a:buNone/>
            </a:pPr>
            <a:endParaRPr lang="en-US" sz="2400" b="1" dirty="0">
              <a:solidFill>
                <a:prstClr val="black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685800" lvl="0" indent="-457200">
              <a:spcBef>
                <a:spcPts val="0"/>
              </a:spcBef>
            </a:pPr>
            <a:r>
              <a:rPr lang="en-US" sz="2400" dirty="0">
                <a:solidFill>
                  <a:prstClr val="black"/>
                </a:solidFill>
              </a:rPr>
              <a:t>compute</a:t>
            </a:r>
          </a:p>
          <a:p>
            <a:pPr marL="914400" lvl="1" indent="-33020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-US" sz="1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Organizes and calls tenant virtual machines or instances, connects network plug ins and firewall services</a:t>
            </a:r>
            <a:endParaRPr lang="en-US" sz="1800" b="1" dirty="0">
              <a:solidFill>
                <a:prstClr val="black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lvl="0" indent="0">
              <a:spcBef>
                <a:spcPts val="0"/>
              </a:spcBef>
              <a:buClr>
                <a:prstClr val="black"/>
              </a:buClr>
              <a:buNone/>
            </a:pPr>
            <a:endParaRPr lang="en-US" sz="2400" b="1" dirty="0">
              <a:solidFill>
                <a:prstClr val="black"/>
              </a:solidFill>
              <a:latin typeface="Times New Roman"/>
              <a:cs typeface="Times New Roman"/>
              <a:sym typeface="Times New Roman"/>
            </a:endParaRPr>
          </a:p>
          <a:p>
            <a:pPr marL="685800" lvl="0" indent="-457200">
              <a:spcBef>
                <a:spcPts val="0"/>
              </a:spcBef>
              <a:buClr>
                <a:prstClr val="black"/>
              </a:buClr>
            </a:pPr>
            <a:r>
              <a:rPr lang="en-US" sz="2400" dirty="0">
                <a:solidFill>
                  <a:prstClr val="black"/>
                </a:solidFill>
              </a:rPr>
              <a:t>network</a:t>
            </a:r>
          </a:p>
          <a:p>
            <a:pPr marL="914400" lvl="1" indent="-330200">
              <a:spcBef>
                <a:spcPts val="0"/>
              </a:spcBef>
              <a:buSzPct val="100000"/>
              <a:buFont typeface="Times New Roman"/>
              <a:buChar char="○"/>
            </a:pPr>
            <a:r>
              <a:rPr lang="en-US" sz="1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</a:t>
            </a:r>
            <a:r>
              <a:rPr lang="en-US" sz="180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uns </a:t>
            </a:r>
            <a:r>
              <a:rPr lang="en-US" sz="18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networking plug in and several agents to provide switching, routing, NAT and DHCP </a:t>
            </a:r>
            <a:endParaRPr lang="en-US" sz="1800" b="1" dirty="0">
              <a:solidFill>
                <a:prstClr val="black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41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9113"/>
            <a:ext cx="9144000" cy="450574"/>
          </a:xfrm>
        </p:spPr>
        <p:txBody>
          <a:bodyPr>
            <a:noAutofit/>
          </a:bodyPr>
          <a:lstStyle/>
          <a:p>
            <a:r>
              <a:rPr lang="en-US" sz="2800" dirty="0"/>
              <a:t>Resource Management, Allocation and Provisioning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3190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Important to prevent overloading in single machine.</a:t>
            </a:r>
          </a:p>
          <a:p>
            <a:r>
              <a:rPr lang="en-US" dirty="0"/>
              <a:t>Aims to provide Quality of Service (</a:t>
            </a:r>
            <a:r>
              <a:rPr lang="en-US" dirty="0" err="1"/>
              <a:t>QoS</a:t>
            </a:r>
            <a:r>
              <a:rPr lang="en-US" dirty="0"/>
              <a:t>) in the form of confidentiality, integrity and availability</a:t>
            </a:r>
          </a:p>
          <a:p>
            <a:r>
              <a:rPr lang="en-US" dirty="0"/>
              <a:t>Offer features like:</a:t>
            </a:r>
          </a:p>
          <a:p>
            <a:pPr lvl="1"/>
            <a:r>
              <a:rPr lang="en-US" dirty="0"/>
              <a:t> resource optimization, </a:t>
            </a:r>
          </a:p>
          <a:p>
            <a:pPr lvl="1"/>
            <a:r>
              <a:rPr lang="en-US" dirty="0"/>
              <a:t>diminishing of response time and down time</a:t>
            </a:r>
          </a:p>
          <a:p>
            <a:pPr lvl="1"/>
            <a:r>
              <a:rPr lang="en-US" dirty="0"/>
              <a:t>maximizing the throughput </a:t>
            </a:r>
          </a:p>
          <a:p>
            <a:pPr lvl="1"/>
            <a:r>
              <a:rPr lang="en-US" dirty="0"/>
              <a:t>avoiding of overload</a:t>
            </a:r>
          </a:p>
        </p:txBody>
      </p:sp>
    </p:spTree>
    <p:extLst>
      <p:ext uri="{BB962C8B-B14F-4D97-AF65-F5344CB8AC3E}">
        <p14:creationId xmlns:p14="http://schemas.microsoft.com/office/powerpoint/2010/main" val="7867577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 Balancer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0" indent="-304800">
              <a:spcBef>
                <a:spcPts val="0"/>
              </a:spcBef>
              <a:buSzPct val="66666"/>
              <a:buFont typeface="Arial"/>
              <a:buChar char="●"/>
            </a:pPr>
            <a:r>
              <a:rPr lang="en-US" sz="2800" dirty="0">
                <a:solidFill>
                  <a:prstClr val="black"/>
                </a:solidFill>
              </a:rPr>
              <a:t>The job of a load balancer is to: </a:t>
            </a:r>
          </a:p>
          <a:p>
            <a:pPr marL="857250" lvl="1" indent="-304800">
              <a:spcBef>
                <a:spcPts val="0"/>
              </a:spcBef>
              <a:buSzPct val="66666"/>
              <a:buFont typeface="Arial"/>
              <a:buChar char="●"/>
            </a:pPr>
            <a:r>
              <a:rPr lang="en-US" sz="2400" dirty="0"/>
              <a:t>store data in optimal locations </a:t>
            </a:r>
          </a:p>
          <a:p>
            <a:pPr marL="857250" lvl="1" indent="-304800">
              <a:spcBef>
                <a:spcPts val="0"/>
              </a:spcBef>
              <a:buSzPct val="66666"/>
              <a:buFont typeface="Arial"/>
              <a:buChar char="●"/>
            </a:pPr>
            <a:r>
              <a:rPr lang="en-US" sz="2400" dirty="0"/>
              <a:t>to point user to data in quickest path</a:t>
            </a:r>
            <a:endParaRPr lang="en-US" sz="2800" dirty="0">
              <a:solidFill>
                <a:prstClr val="black"/>
              </a:solidFill>
            </a:endParaRPr>
          </a:p>
          <a:p>
            <a:pPr marL="457200" lvl="0" indent="-304800">
              <a:spcBef>
                <a:spcPts val="0"/>
              </a:spcBef>
              <a:buSzPct val="66666"/>
              <a:buFont typeface="Arial"/>
              <a:buChar char="●"/>
            </a:pPr>
            <a:endParaRPr lang="en-US" sz="2800" dirty="0">
              <a:solidFill>
                <a:prstClr val="black"/>
              </a:solidFill>
            </a:endParaRPr>
          </a:p>
          <a:p>
            <a:pPr marL="457200" lvl="0" indent="-304800">
              <a:spcBef>
                <a:spcPts val="0"/>
              </a:spcBef>
              <a:buSzPct val="66666"/>
              <a:buFont typeface="Arial"/>
              <a:buChar char="●"/>
            </a:pPr>
            <a:r>
              <a:rPr lang="en-US" sz="2800" dirty="0">
                <a:solidFill>
                  <a:prstClr val="black"/>
                </a:solidFill>
              </a:rPr>
              <a:t>Current methods for load balancing require single specific target to meet.</a:t>
            </a:r>
          </a:p>
          <a:p>
            <a:pPr marL="152400" indent="0">
              <a:spcBef>
                <a:spcPts val="0"/>
              </a:spcBef>
              <a:buSzPct val="66666"/>
              <a:buNone/>
            </a:pPr>
            <a:endParaRPr lang="en-US" sz="2800" dirty="0">
              <a:solidFill>
                <a:prstClr val="black"/>
              </a:solidFill>
            </a:endParaRPr>
          </a:p>
          <a:p>
            <a:pPr marL="457200" indent="-304800">
              <a:spcBef>
                <a:spcPts val="0"/>
              </a:spcBef>
              <a:buSzPct val="66666"/>
              <a:buFont typeface="Arial"/>
              <a:buChar char="●"/>
            </a:pPr>
            <a:r>
              <a:rPr lang="en-US" sz="2800" dirty="0">
                <a:solidFill>
                  <a:prstClr val="black"/>
                </a:solidFill>
              </a:rPr>
              <a:t>Common configurations:</a:t>
            </a:r>
          </a:p>
          <a:p>
            <a:pPr marL="857250" lvl="1" indent="-304800">
              <a:spcBef>
                <a:spcPts val="0"/>
              </a:spcBef>
              <a:buSzPct val="66666"/>
              <a:buFont typeface="Arial"/>
              <a:buChar char="●"/>
            </a:pPr>
            <a:r>
              <a:rPr lang="en-US" sz="2400" dirty="0">
                <a:solidFill>
                  <a:prstClr val="black"/>
                </a:solidFill>
              </a:rPr>
              <a:t>Priority</a:t>
            </a:r>
          </a:p>
          <a:p>
            <a:pPr marL="857250" lvl="1" indent="-304800">
              <a:spcBef>
                <a:spcPts val="0"/>
              </a:spcBef>
              <a:buSzPct val="66666"/>
              <a:buFont typeface="Arial"/>
              <a:buChar char="●"/>
            </a:pPr>
            <a:r>
              <a:rPr lang="en-US" sz="2400" dirty="0">
                <a:solidFill>
                  <a:prstClr val="black"/>
                </a:solidFill>
              </a:rPr>
              <a:t>Round Robin</a:t>
            </a:r>
          </a:p>
          <a:p>
            <a:pPr marL="857250" lvl="1" indent="-304800">
              <a:spcBef>
                <a:spcPts val="0"/>
              </a:spcBef>
              <a:buSzPct val="66666"/>
              <a:buFont typeface="Arial"/>
              <a:buChar char="●"/>
            </a:pPr>
            <a:r>
              <a:rPr lang="en-US" sz="2400" dirty="0">
                <a:solidFill>
                  <a:prstClr val="black"/>
                </a:solidFill>
              </a:rPr>
              <a:t>Least loaded VMs</a:t>
            </a:r>
          </a:p>
          <a:p>
            <a:pPr marL="457200" indent="-304800">
              <a:spcBef>
                <a:spcPts val="0"/>
              </a:spcBef>
              <a:buSzPct val="66666"/>
              <a:buFont typeface="Arial"/>
              <a:buChar char="●"/>
            </a:pPr>
            <a:endParaRPr lang="en-US" dirty="0">
              <a:solidFill>
                <a:prstClr val="black"/>
              </a:solidFill>
            </a:endParaRPr>
          </a:p>
          <a:p>
            <a:pPr marL="152400" indent="0">
              <a:spcBef>
                <a:spcPts val="0"/>
              </a:spcBef>
              <a:buSzPct val="66666"/>
              <a:buNone/>
            </a:pP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5739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Load balancer with intelligent decision making.</a:t>
            </a:r>
          </a:p>
          <a:p>
            <a:r>
              <a:rPr lang="en-US" dirty="0"/>
              <a:t>Should consider a heterogenous data configuration</a:t>
            </a:r>
          </a:p>
          <a:p>
            <a:pPr lvl="1"/>
            <a:r>
              <a:rPr lang="en-US" dirty="0"/>
              <a:t>Emphasis on priority requests</a:t>
            </a:r>
          </a:p>
          <a:p>
            <a:pPr lvl="1"/>
            <a:r>
              <a:rPr lang="en-US" dirty="0"/>
              <a:t>Promotes fairness in the system</a:t>
            </a:r>
          </a:p>
          <a:p>
            <a:pPr lvl="1"/>
            <a:r>
              <a:rPr lang="en-US" dirty="0"/>
              <a:t>Minimal decision delay for large networks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582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592" y="1600200"/>
            <a:ext cx="8522208" cy="4525963"/>
          </a:xfrm>
        </p:spPr>
        <p:txBody>
          <a:bodyPr>
            <a:normAutofit/>
          </a:bodyPr>
          <a:lstStyle/>
          <a:p>
            <a:pPr lvl="0"/>
            <a:r>
              <a:rPr lang="x-none" sz="2400" b="1" dirty="0"/>
              <a:t>User Generated Data:</a:t>
            </a:r>
            <a:r>
              <a:rPr lang="x-none" sz="2400" dirty="0"/>
              <a:t> User generated data can be referred </a:t>
            </a:r>
            <a:r>
              <a:rPr lang="en-US" sz="2400" dirty="0"/>
              <a:t>to as </a:t>
            </a:r>
            <a:r>
              <a:rPr lang="x-none" sz="2400" dirty="0"/>
              <a:t>the data generated by the user.</a:t>
            </a:r>
            <a:endParaRPr lang="en-US" sz="2400" dirty="0"/>
          </a:p>
          <a:p>
            <a:pPr lvl="0"/>
            <a:r>
              <a:rPr lang="x-none" sz="2400" b="1" dirty="0"/>
              <a:t>Application data: </a:t>
            </a:r>
            <a:r>
              <a:rPr lang="x-none" sz="2400" dirty="0"/>
              <a:t>All mobile application driven data can be classified as application data</a:t>
            </a:r>
            <a:r>
              <a:rPr lang="en-US" sz="2400" dirty="0"/>
              <a:t>.</a:t>
            </a:r>
          </a:p>
          <a:p>
            <a:pPr lvl="0"/>
            <a:r>
              <a:rPr lang="x-none" sz="2400" b="1" dirty="0"/>
              <a:t>System data: </a:t>
            </a:r>
            <a:r>
              <a:rPr lang="x-none" sz="2400" dirty="0"/>
              <a:t> All data associated with the system information</a:t>
            </a:r>
            <a:r>
              <a:rPr lang="en-US" dirty="0"/>
              <a:t>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Resource Allocation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5022" y="4195763"/>
            <a:ext cx="2589525" cy="19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6916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Class level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025" y="1891506"/>
            <a:ext cx="3409950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1713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662" y="1853406"/>
            <a:ext cx="5400675" cy="401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7748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Load Balancer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before Greed</a:t>
            </a:r>
          </a:p>
          <a:p>
            <a:pPr lvl="1"/>
            <a:r>
              <a:rPr lang="en-US" dirty="0"/>
              <a:t>Idea comes from classic reward disbursement made famous by MMORPG video games.</a:t>
            </a:r>
          </a:p>
          <a:p>
            <a:r>
              <a:rPr lang="en-US" dirty="0"/>
              <a:t>Goal is to determine each user that is more in need of immediate and or high resolution.</a:t>
            </a:r>
          </a:p>
          <a:p>
            <a:r>
              <a:rPr lang="en-US" dirty="0"/>
              <a:t>Decision making will exist in application hosted by the cloud controller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7925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Load Balancer Algorithm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126" y="1600200"/>
            <a:ext cx="5843747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772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0070"/>
          </a:xfrm>
        </p:spPr>
        <p:txBody>
          <a:bodyPr>
            <a:normAutofit/>
          </a:bodyPr>
          <a:lstStyle/>
          <a:p>
            <a:r>
              <a:rPr lang="en-US" dirty="0"/>
              <a:t>Motivation</a:t>
            </a:r>
          </a:p>
          <a:p>
            <a:r>
              <a:rPr lang="en-US" dirty="0"/>
              <a:t>Abstract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OpenStack Cloud Design</a:t>
            </a:r>
          </a:p>
          <a:p>
            <a:r>
              <a:rPr lang="en-US" dirty="0"/>
              <a:t>Resource Management, Allocation and Provisioning</a:t>
            </a:r>
          </a:p>
          <a:p>
            <a:r>
              <a:rPr lang="en-US" dirty="0"/>
              <a:t>Proposed Solution</a:t>
            </a:r>
          </a:p>
          <a:p>
            <a:r>
              <a:rPr lang="en-US" dirty="0"/>
              <a:t>Conclusion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9795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Load Balancer Algorithm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523999" y="1792773"/>
          <a:ext cx="6549081" cy="40792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654908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/>
                        <a:t>1: Gather current network requests</a:t>
                      </a:r>
                      <a:r>
                        <a:rPr lang="en-US" b="0" baseline="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2: Establish handshake between VMs and Server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3: Initialize</a:t>
                      </a:r>
                      <a:r>
                        <a:rPr lang="en-US" baseline="0" dirty="0"/>
                        <a:t> SLB to organize requests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Case 1:</a:t>
                      </a:r>
                      <a:r>
                        <a:rPr lang="en-US" baseline="0" dirty="0"/>
                        <a:t> Priority Target is requesting BW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         a. Check</a:t>
                      </a:r>
                      <a:r>
                        <a:rPr lang="en-US" baseline="0" dirty="0"/>
                        <a:t> leasing history for overuse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         b. Grant leasing time to PT</a:t>
                      </a:r>
                      <a:r>
                        <a:rPr lang="en-US" baseline="0" dirty="0"/>
                        <a:t> with allocated BW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Case</a:t>
                      </a:r>
                      <a:r>
                        <a:rPr lang="en-US" baseline="0" dirty="0"/>
                        <a:t> 2: Many other VMs are requesting BW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/>
                        <a:t>          a. If no PT, begin round robin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/>
                        <a:t>          b. If PT is active, allocate remaining BW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/>
                        <a:t>4: If overuse by PT is found, PT will have cap placed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/>
                        <a:t>End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84047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Front View of Hardware used for Mobile Cloud Network</a:t>
            </a:r>
          </a:p>
        </p:txBody>
      </p:sp>
      <p:pic>
        <p:nvPicPr>
          <p:cNvPr id="4" name="Content Placeholder 3" descr="C:\Users\Jacob\AppData\Local\Microsoft\Windows\INetCacheContent.Word\hardware1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424" y="1847088"/>
            <a:ext cx="6812280" cy="28529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84075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Complex data types in networking creates a problem with maintaining a consistent protocol for cloud security.</a:t>
            </a:r>
          </a:p>
          <a:p>
            <a:endParaRPr lang="en-US" dirty="0"/>
          </a:p>
          <a:p>
            <a:r>
              <a:rPr lang="en-US" dirty="0"/>
              <a:t>Proposed smart load balancer and cloud in cloud method provides a more secure, intelligent connection.</a:t>
            </a:r>
          </a:p>
          <a:p>
            <a:endParaRPr lang="en-US" dirty="0"/>
          </a:p>
          <a:p>
            <a:r>
              <a:rPr lang="en-US" dirty="0"/>
              <a:t>Future work goal is to implement full system to test the viability of the smart load balancer.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Possible changes to the structure if request latency or unfairness in the system occurs.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5475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4273378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US" sz="4800" dirty="0"/>
              <a:t>Thank you for your time!</a:t>
            </a:r>
            <a:br>
              <a:rPr lang="en-US" sz="4800" dirty="0"/>
            </a:br>
            <a:r>
              <a:rPr lang="en-US" sz="4800" dirty="0"/>
              <a:t>Are there any Questions?</a:t>
            </a:r>
          </a:p>
        </p:txBody>
      </p:sp>
    </p:spTree>
    <p:extLst>
      <p:ext uri="{BB962C8B-B14F-4D97-AF65-F5344CB8AC3E}">
        <p14:creationId xmlns:p14="http://schemas.microsoft.com/office/powerpoint/2010/main" val="3451633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Growing complexity of data types in the cloud medium.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Security concerns with cloud access.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Bandwidth allocation predictions indicate shortage of availability in the near future with Internet of Things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405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present a new framework that will allow for a smart load balancer to efficiently allocate resources to increase application processing speed for data and request response of memory stored by mobile devices in a secure manner.</a:t>
            </a:r>
          </a:p>
        </p:txBody>
      </p:sp>
    </p:spTree>
    <p:extLst>
      <p:ext uri="{BB962C8B-B14F-4D97-AF65-F5344CB8AC3E}">
        <p14:creationId xmlns:p14="http://schemas.microsoft.com/office/powerpoint/2010/main" val="2604167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5643"/>
          </a:xfrm>
        </p:spPr>
        <p:txBody>
          <a:bodyPr>
            <a:normAutofit/>
          </a:bodyPr>
          <a:lstStyle/>
          <a:p>
            <a:r>
              <a:rPr lang="en-US" dirty="0"/>
              <a:t>Mobile Cloud Computing (MCC) offers the ability to offload data processing.</a:t>
            </a:r>
          </a:p>
          <a:p>
            <a:r>
              <a:rPr lang="en-US" dirty="0"/>
              <a:t>MCC is offered as “everything-as-a-service”</a:t>
            </a:r>
          </a:p>
          <a:p>
            <a:pPr lvl="1"/>
            <a:r>
              <a:rPr lang="en-US" sz="2400" dirty="0"/>
              <a:t>Platform</a:t>
            </a:r>
          </a:p>
          <a:p>
            <a:pPr lvl="1"/>
            <a:r>
              <a:rPr lang="en-US" sz="2400" dirty="0"/>
              <a:t>Software</a:t>
            </a:r>
          </a:p>
          <a:p>
            <a:pPr lvl="1"/>
            <a:r>
              <a:rPr lang="en-US" sz="2400" dirty="0"/>
              <a:t>Infrastructure</a:t>
            </a:r>
          </a:p>
          <a:p>
            <a:r>
              <a:rPr lang="en-US" dirty="0">
                <a:solidFill>
                  <a:prstClr val="black"/>
                </a:solidFill>
              </a:rPr>
              <a:t>MCC can potentiality meet the computational limitation of the mobile device.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140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304800">
              <a:spcBef>
                <a:spcPts val="0"/>
              </a:spcBef>
              <a:buSzPct val="66666"/>
              <a:buFont typeface="Arial"/>
              <a:buChar char="●"/>
            </a:pPr>
            <a:r>
              <a:rPr lang="en-US" dirty="0"/>
              <a:t>Mobile device applications require complex data type storage and execution.</a:t>
            </a:r>
          </a:p>
          <a:p>
            <a:pPr marL="152400" indent="0">
              <a:spcBef>
                <a:spcPts val="0"/>
              </a:spcBef>
              <a:buSzPct val="66666"/>
              <a:buNone/>
            </a:pPr>
            <a:endParaRPr lang="en-US" dirty="0">
              <a:solidFill>
                <a:prstClr val="black"/>
              </a:solidFill>
            </a:endParaRPr>
          </a:p>
          <a:p>
            <a:pPr marL="457200" indent="-304800">
              <a:spcBef>
                <a:spcPts val="0"/>
              </a:spcBef>
              <a:buSzPct val="66666"/>
              <a:buFont typeface="Arial"/>
              <a:buChar char="●"/>
            </a:pPr>
            <a:r>
              <a:rPr lang="en-US" dirty="0">
                <a:solidFill>
                  <a:prstClr val="black"/>
                </a:solidFill>
              </a:rPr>
              <a:t>Scalability and redundancy are fundamental when upholding confidentiality, availability and integrity.</a:t>
            </a:r>
          </a:p>
          <a:p>
            <a:pPr marL="457200" indent="-304800">
              <a:spcBef>
                <a:spcPts val="0"/>
              </a:spcBef>
              <a:buSzPct val="66666"/>
              <a:buFont typeface="Arial"/>
              <a:buChar char="●"/>
            </a:pPr>
            <a:endParaRPr lang="en-US" dirty="0">
              <a:solidFill>
                <a:prstClr val="black"/>
              </a:solidFill>
            </a:endParaRPr>
          </a:p>
          <a:p>
            <a:pPr marL="457200" indent="-304800">
              <a:spcBef>
                <a:spcPts val="0"/>
              </a:spcBef>
              <a:buSzPct val="66666"/>
              <a:buFont typeface="Arial"/>
              <a:buChar char="●"/>
            </a:pPr>
            <a:r>
              <a:rPr lang="en-US" dirty="0">
                <a:solidFill>
                  <a:prstClr val="black"/>
                </a:solidFill>
              </a:rPr>
              <a:t>Core goals of MCC:</a:t>
            </a:r>
          </a:p>
          <a:p>
            <a:pPr marL="1009650" lvl="1" indent="-457200">
              <a:spcBef>
                <a:spcPts val="0"/>
              </a:spcBef>
              <a:buSzPct val="66666"/>
              <a:buFont typeface="Georgia" panose="02040502050405020303" pitchFamily="18" charset="0"/>
              <a:buChar char="–"/>
            </a:pPr>
            <a:r>
              <a:rPr lang="en-US" dirty="0">
                <a:solidFill>
                  <a:prstClr val="black"/>
                </a:solidFill>
              </a:rPr>
              <a:t>Computational power </a:t>
            </a:r>
          </a:p>
          <a:p>
            <a:pPr marL="1009650" lvl="1" indent="-457200">
              <a:spcBef>
                <a:spcPts val="0"/>
              </a:spcBef>
              <a:buSzPct val="66666"/>
              <a:buFont typeface="Georgia" panose="02040502050405020303" pitchFamily="18" charset="0"/>
              <a:buChar char="–"/>
            </a:pPr>
            <a:r>
              <a:rPr lang="en-US" dirty="0">
                <a:solidFill>
                  <a:prstClr val="black"/>
                </a:solidFill>
              </a:rPr>
              <a:t>Storage</a:t>
            </a:r>
          </a:p>
          <a:p>
            <a:pPr marL="1009650" lvl="1" indent="-457200">
              <a:spcBef>
                <a:spcPts val="0"/>
              </a:spcBef>
              <a:buSzPct val="66666"/>
              <a:buFont typeface="Georgia" panose="02040502050405020303" pitchFamily="18" charset="0"/>
              <a:buChar char="–"/>
            </a:pPr>
            <a:r>
              <a:rPr lang="en-US" dirty="0">
                <a:solidFill>
                  <a:prstClr val="black"/>
                </a:solidFill>
              </a:rPr>
              <a:t>Bandwidth</a:t>
            </a:r>
          </a:p>
          <a:p>
            <a:pPr marL="1009650" lvl="1" indent="-457200">
              <a:spcBef>
                <a:spcPts val="0"/>
              </a:spcBef>
              <a:buSzPct val="66666"/>
              <a:buFont typeface="Georgia" panose="02040502050405020303" pitchFamily="18" charset="0"/>
              <a:buChar char="–"/>
            </a:pPr>
            <a:r>
              <a:rPr lang="en-US" dirty="0">
                <a:solidFill>
                  <a:prstClr val="black"/>
                </a:solidFill>
              </a:rPr>
              <a:t>Data heterogeneity</a:t>
            </a:r>
          </a:p>
          <a:p>
            <a:pPr marL="457200" indent="-304800">
              <a:spcBef>
                <a:spcPts val="0"/>
              </a:spcBef>
              <a:buSzPct val="66666"/>
              <a:buFont typeface="Arial"/>
              <a:buChar char="●"/>
            </a:pPr>
            <a:endParaRPr lang="en-US" dirty="0">
              <a:solidFill>
                <a:prstClr val="black"/>
              </a:solidFill>
            </a:endParaRPr>
          </a:p>
          <a:p>
            <a:pPr marL="457200" indent="-304800">
              <a:spcBef>
                <a:spcPts val="0"/>
              </a:spcBef>
              <a:buSzPct val="66666"/>
              <a:buFont typeface="Arial"/>
              <a:buChar char="●"/>
            </a:pPr>
            <a:endParaRPr lang="en-US" dirty="0">
              <a:solidFill>
                <a:prstClr val="black"/>
              </a:solidFill>
            </a:endParaRPr>
          </a:p>
          <a:p>
            <a:pPr marL="457200" indent="-304800">
              <a:spcBef>
                <a:spcPts val="0"/>
              </a:spcBef>
              <a:buSzPct val="66666"/>
              <a:buFont typeface="Arial"/>
              <a:buChar char="●"/>
            </a:pP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82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OpenStack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Features:</a:t>
            </a:r>
          </a:p>
          <a:p>
            <a:pPr lvl="1"/>
            <a:r>
              <a:rPr lang="en-US" dirty="0"/>
              <a:t>Open Source</a:t>
            </a:r>
          </a:p>
          <a:p>
            <a:pPr lvl="1"/>
            <a:r>
              <a:rPr lang="en-US" dirty="0"/>
              <a:t>Large development support</a:t>
            </a:r>
          </a:p>
          <a:p>
            <a:pPr lvl="1"/>
            <a:r>
              <a:rPr lang="en-US" dirty="0"/>
              <a:t>Ability to launch public and private cloud</a:t>
            </a:r>
          </a:p>
          <a:p>
            <a:endParaRPr lang="en-US" dirty="0"/>
          </a:p>
          <a:p>
            <a:r>
              <a:rPr lang="en-US" dirty="0"/>
              <a:t> Configurable cloud design to fit scalability needs.</a:t>
            </a:r>
          </a:p>
          <a:p>
            <a:endParaRPr lang="en-US" dirty="0"/>
          </a:p>
          <a:p>
            <a:r>
              <a:rPr lang="en-US" dirty="0"/>
              <a:t>Ability to exist in a private entity but access a public domain.</a:t>
            </a:r>
          </a:p>
        </p:txBody>
      </p:sp>
    </p:spTree>
    <p:extLst>
      <p:ext uri="{BB962C8B-B14F-4D97-AF65-F5344CB8AC3E}">
        <p14:creationId xmlns:p14="http://schemas.microsoft.com/office/powerpoint/2010/main" val="2611030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The following OpenStack projects, listed by their project names, are defined in [8]:</a:t>
            </a:r>
          </a:p>
          <a:p>
            <a:endParaRPr lang="en-US" dirty="0"/>
          </a:p>
          <a:p>
            <a:r>
              <a:rPr lang="en-US" b="1" dirty="0"/>
              <a:t>Keystone</a:t>
            </a:r>
            <a:r>
              <a:rPr lang="en-US" dirty="0"/>
              <a:t>: Authentication and authorization service that operates as the identity of the cloud network.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Glance</a:t>
            </a:r>
            <a:r>
              <a:rPr lang="en-US" dirty="0"/>
              <a:t>: Operates as the image service for the cloud network; this software is responsible for creating, editing and provisioning virtual machines.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r>
              <a:rPr lang="en-US" b="1" dirty="0"/>
              <a:t>Neutron</a:t>
            </a:r>
            <a:r>
              <a:rPr lang="en-US" dirty="0"/>
              <a:t>: Establishes the internal and external bridge connections between each of the nodes and the other OpenStack services.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Nova</a:t>
            </a:r>
            <a:r>
              <a:rPr lang="en-US" dirty="0"/>
              <a:t>: Manages the lifecycle of compute instances. This includes spawning, scheduling and decommissioning of virtual machines on demand.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Cinder</a:t>
            </a:r>
            <a:r>
              <a:rPr lang="en-US" dirty="0"/>
              <a:t>: This software is the block storage on the cloud network; it provides persistent block storage on the instances created by Glance.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Horizon</a:t>
            </a:r>
            <a:r>
              <a:rPr lang="en-US" dirty="0"/>
              <a:t>: This software is the web-based system that allows for the cloud provider to quickly access and manages each of the services in the cloud outside of the command line interface.</a:t>
            </a:r>
          </a:p>
        </p:txBody>
      </p:sp>
    </p:spTree>
    <p:extLst>
      <p:ext uri="{BB962C8B-B14F-4D97-AF65-F5344CB8AC3E}">
        <p14:creationId xmlns:p14="http://schemas.microsoft.com/office/powerpoint/2010/main" val="330156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of Private Cloud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Physical hardware: </a:t>
            </a:r>
          </a:p>
          <a:p>
            <a:pPr lvl="1"/>
            <a:r>
              <a:rPr lang="en-US" dirty="0"/>
              <a:t>Dell </a:t>
            </a:r>
            <a:r>
              <a:rPr lang="en-US" dirty="0" err="1"/>
              <a:t>Poweredge</a:t>
            </a:r>
            <a:r>
              <a:rPr lang="en-US" dirty="0"/>
              <a:t> R820 Servers</a:t>
            </a:r>
          </a:p>
          <a:p>
            <a:endParaRPr lang="en-US" dirty="0"/>
          </a:p>
          <a:p>
            <a:r>
              <a:rPr lang="en-US" dirty="0"/>
              <a:t>Run on Ubuntu server </a:t>
            </a:r>
            <a:r>
              <a:rPr lang="en-US" dirty="0" smtClean="0"/>
              <a:t>16.04</a:t>
            </a:r>
            <a:endParaRPr lang="en-US" dirty="0"/>
          </a:p>
          <a:p>
            <a:endParaRPr lang="en-US" dirty="0"/>
          </a:p>
          <a:p>
            <a:r>
              <a:rPr lang="en-US" dirty="0"/>
              <a:t>Uses OpenStack software to create databases.</a:t>
            </a:r>
          </a:p>
          <a:p>
            <a:endParaRPr lang="en-US" dirty="0"/>
          </a:p>
          <a:p>
            <a:r>
              <a:rPr lang="en-US" dirty="0"/>
              <a:t>Metal As a Service (MAAS): </a:t>
            </a:r>
          </a:p>
          <a:p>
            <a:pPr lvl="1"/>
            <a:r>
              <a:rPr lang="en-US" dirty="0"/>
              <a:t>Treats hardware as if they are Virtual Machines</a:t>
            </a:r>
          </a:p>
        </p:txBody>
      </p:sp>
    </p:spTree>
    <p:extLst>
      <p:ext uri="{BB962C8B-B14F-4D97-AF65-F5344CB8AC3E}">
        <p14:creationId xmlns:p14="http://schemas.microsoft.com/office/powerpoint/2010/main" val="2926384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rgbClr val="FFFFFF"/>
      </a:lt1>
      <a:dk2>
        <a:srgbClr val="1F497D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4F5DE1DA-F369-448F-9A35-98DEB870332E}" vid="{1E4B2513-4847-40A8-918A-384AE2BE4A3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Georgia Southern University PowerPoint Template</Template>
  <TotalTime>2675</TotalTime>
  <Words>929</Words>
  <Application>Microsoft Office PowerPoint</Application>
  <PresentationFormat>On-screen Show (4:3)</PresentationFormat>
  <Paragraphs>145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Georgia</vt:lpstr>
      <vt:lpstr>Times New Roman</vt:lpstr>
      <vt:lpstr>Office Theme</vt:lpstr>
      <vt:lpstr>Dynamic resource allocation techniques  using smart load balancer algorithm </vt:lpstr>
      <vt:lpstr>Outline</vt:lpstr>
      <vt:lpstr>Motivation</vt:lpstr>
      <vt:lpstr>Abstract</vt:lpstr>
      <vt:lpstr>Introduction </vt:lpstr>
      <vt:lpstr>PowerPoint Presentation</vt:lpstr>
      <vt:lpstr>OpenStack </vt:lpstr>
      <vt:lpstr>PowerPoint Presentation</vt:lpstr>
      <vt:lpstr>Design of Private Cloud</vt:lpstr>
      <vt:lpstr>Network Topology for Private Cloud</vt:lpstr>
      <vt:lpstr>Controller, Compute and Network Nodes </vt:lpstr>
      <vt:lpstr>Resource Management, Allocation and Provisioning</vt:lpstr>
      <vt:lpstr>Load Balancer</vt:lpstr>
      <vt:lpstr>Proposed Solution</vt:lpstr>
      <vt:lpstr>Dynamic Resource Allocation</vt:lpstr>
      <vt:lpstr>Security Class level</vt:lpstr>
      <vt:lpstr>PowerPoint Presentation</vt:lpstr>
      <vt:lpstr>Smart Load Balancer</vt:lpstr>
      <vt:lpstr>Smart Load Balancer Algorithm</vt:lpstr>
      <vt:lpstr>Smart Load Balancer Algorithm</vt:lpstr>
      <vt:lpstr>Front View of Hardware used for Mobile Cloud Network</vt:lpstr>
      <vt:lpstr>Conclusion</vt:lpstr>
      <vt:lpstr>Thank you for your time! Are there any Questions?</vt:lpstr>
    </vt:vector>
  </TitlesOfParts>
  <Company>Georgia Southern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rockstar superstud</dc:creator>
  <cp:lastModifiedBy>Md. Baitul Al Sadi</cp:lastModifiedBy>
  <cp:revision>65</cp:revision>
  <cp:lastPrinted>2017-04-13T14:49:29Z</cp:lastPrinted>
  <dcterms:created xsi:type="dcterms:W3CDTF">2015-10-26T15:02:27Z</dcterms:created>
  <dcterms:modified xsi:type="dcterms:W3CDTF">2017-04-14T01:23:56Z</dcterms:modified>
  <cp:version>1.0</cp:version>
</cp:coreProperties>
</file>