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6" r:id="rId3"/>
    <p:sldId id="258" r:id="rId4"/>
    <p:sldId id="260" r:id="rId5"/>
    <p:sldId id="261" r:id="rId6"/>
    <p:sldId id="264" r:id="rId7"/>
    <p:sldId id="277" r:id="rId8"/>
    <p:sldId id="278" r:id="rId9"/>
    <p:sldId id="279" r:id="rId10"/>
    <p:sldId id="280" r:id="rId11"/>
    <p:sldId id="281" r:id="rId12"/>
    <p:sldId id="282" r:id="rId13"/>
    <p:sldId id="269" r:id="rId14"/>
    <p:sldId id="270" r:id="rId15"/>
    <p:sldId id="271" r:id="rId16"/>
    <p:sldId id="273" r:id="rId17"/>
    <p:sldId id="272" r:id="rId18"/>
    <p:sldId id="274" r:id="rId19"/>
    <p:sldId id="283" r:id="rId20"/>
    <p:sldId id="284" r:id="rId21"/>
    <p:sldId id="285" r:id="rId22"/>
    <p:sldId id="286" r:id="rId23"/>
    <p:sldId id="287" r:id="rId24"/>
    <p:sldId id="267" r:id="rId25"/>
    <p:sldId id="268" r:id="rId26"/>
    <p:sldId id="26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06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9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266186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17359-183B-41BF-8AA4-D0EADDF1445A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021DB-7D72-4F86-A1A7-DB8F6391A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5796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75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892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1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25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9149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606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90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094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E59CC-1B04-43C1-9814-B638C56C735F}" type="datetime1">
              <a:rPr lang="en-US" smtClean="0"/>
              <a:t>3/1/2017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597EE-86EB-4AC4-AE25-47BBEE4154C8}" type="datetime1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5E647-8106-4646-B51B-683A933FF925}" type="datetime1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3AF6D-F2CC-489D-BE0F-C93F0BE95E32}" type="datetime1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3431F-87CC-4FC8-9A38-D4A23991019D}" type="datetime1">
              <a:rPr lang="en-US" smtClean="0"/>
              <a:t>3/1/2017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50640E7-39E2-4C2B-BBC1-DF29FE135AB0}" type="datetime1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03628-C388-4260-B289-6A9BE549C4A9}" type="datetime1">
              <a:rPr lang="en-US" smtClean="0"/>
              <a:t>3/1/2017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62C1B-759D-4F7F-8DCD-A888B495D591}" type="datetime1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C70EC-F6B9-4597-956C-885276CB6241}" type="datetime1">
              <a:rPr lang="en-US" smtClean="0"/>
              <a:t>3/1/2017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1D95A-5C5E-46BA-AD9A-284CB89C87BB}" type="datetime1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D794765-38F8-4168-9F58-B48F238E0698}" type="datetime1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3FDF5B2-0ADF-4185-9912-5FAB8A26DC1E}" type="datetime1">
              <a:rPr lang="en-US" smtClean="0"/>
              <a:t>3/1/2017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0A9871-3BF5-4B27-9150-8B6ADA5639B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://digitalcommons.georgiasouthern.edu/nyar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digitalcommons.georgiasouthern.edu/nyar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mailto:nyarjournal@georgiasouthern.ed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igitalcommons.georgiasouthern.edu/nya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95400"/>
          </a:xfrm>
        </p:spPr>
        <p:txBody>
          <a:bodyPr/>
          <a:lstStyle/>
          <a:p>
            <a:pPr algn="ctr"/>
            <a:r>
              <a:rPr lang="en-US" sz="4000" dirty="0" smtClean="0"/>
              <a:t>Review of Goals and Accomplishments</a:t>
            </a:r>
            <a:endParaRPr lang="en-US" sz="4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52400" y="838200"/>
            <a:ext cx="2703990" cy="54864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Year Two of the </a:t>
            </a:r>
            <a:r>
              <a:rPr lang="en-US" sz="4000" i="1" dirty="0" smtClean="0"/>
              <a:t>National Youth-At-Risk Journal</a:t>
            </a:r>
          </a:p>
          <a:p>
            <a:pPr algn="ctr"/>
            <a:r>
              <a:rPr lang="en-US" sz="2400" dirty="0" smtClean="0"/>
              <a:t>Cordelia Zinskie and Dan Rea Georgia Southern University</a:t>
            </a:r>
            <a:endParaRPr lang="en-US" sz="24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7" r="124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5239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Essays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Autofit/>
          </a:bodyPr>
          <a:lstStyle/>
          <a:p>
            <a:r>
              <a:rPr lang="en-US" sz="3600" dirty="0"/>
              <a:t>Analysis of issue(s) relevant to youth placed at risk</a:t>
            </a:r>
          </a:p>
          <a:p>
            <a:r>
              <a:rPr lang="en-US" sz="3600" dirty="0"/>
              <a:t>2,000–6,000 words </a:t>
            </a:r>
          </a:p>
          <a:p>
            <a:pPr lvl="0"/>
            <a:r>
              <a:rPr lang="en-US" sz="3600" dirty="0"/>
              <a:t>Provide reasoning and arguments supported by evidence</a:t>
            </a:r>
          </a:p>
          <a:p>
            <a:pPr lvl="0"/>
            <a:r>
              <a:rPr lang="en-US" sz="3600" dirty="0"/>
              <a:t>Address possible counterarguments</a:t>
            </a:r>
          </a:p>
          <a:p>
            <a:pPr lvl="0"/>
            <a:r>
              <a:rPr lang="en-US" sz="3600" dirty="0"/>
              <a:t>Tie position/argument together and makes </a:t>
            </a:r>
            <a:r>
              <a:rPr lang="en-US" sz="3600" dirty="0" smtClean="0"/>
              <a:t>recommendations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2015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Book Reviews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Autofit/>
          </a:bodyPr>
          <a:lstStyle/>
          <a:p>
            <a:r>
              <a:rPr lang="en-US" sz="3400" dirty="0"/>
              <a:t>Provide objective analysis of a recent book whose topic relates to one or more of the primary strands of the journal</a:t>
            </a:r>
          </a:p>
          <a:p>
            <a:r>
              <a:rPr lang="en-US" sz="3400" dirty="0"/>
              <a:t>1,000–2,000 words </a:t>
            </a:r>
          </a:p>
          <a:p>
            <a:pPr lvl="0"/>
            <a:r>
              <a:rPr lang="en-US" sz="3400" dirty="0"/>
              <a:t>Explain main points and structure of the book as well as evaluative discussion</a:t>
            </a:r>
          </a:p>
          <a:p>
            <a:pPr lvl="0"/>
            <a:r>
              <a:rPr lang="en-US" sz="3400" dirty="0"/>
              <a:t>Make recommendation regarding the use and purchase of the </a:t>
            </a:r>
            <a:r>
              <a:rPr lang="en-US" sz="3400" dirty="0" smtClean="0"/>
              <a:t>book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266878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Other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/>
              <a:t>Alternative submissions may be considered </a:t>
            </a:r>
          </a:p>
          <a:p>
            <a:r>
              <a:rPr lang="en-US" sz="3600" dirty="0"/>
              <a:t>Poetry</a:t>
            </a:r>
          </a:p>
          <a:p>
            <a:r>
              <a:rPr lang="en-US" sz="3600" dirty="0"/>
              <a:t>Artwork</a:t>
            </a:r>
          </a:p>
          <a:p>
            <a:r>
              <a:rPr lang="en-US" sz="3600" dirty="0"/>
              <a:t>Other media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50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Accomplishments to Date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447800"/>
            <a:ext cx="8839200" cy="495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Three issues published: </a:t>
            </a:r>
            <a:r>
              <a:rPr lang="en-US" sz="2800" dirty="0" smtClean="0"/>
              <a:t>Fall 15, Spring 16, Fall 16</a:t>
            </a:r>
          </a:p>
          <a:p>
            <a:r>
              <a:rPr lang="en-US" sz="3200" dirty="0" smtClean="0"/>
              <a:t>Most popular articles:</a:t>
            </a:r>
          </a:p>
          <a:p>
            <a:pPr lvl="1"/>
            <a:r>
              <a:rPr lang="en-US" sz="3200" i="1" dirty="0">
                <a:solidFill>
                  <a:schemeClr val="tx1"/>
                </a:solidFill>
              </a:rPr>
              <a:t>Book Review: Reaching and Teaching Students in </a:t>
            </a:r>
            <a:r>
              <a:rPr lang="en-US" sz="3200" i="1" dirty="0" smtClean="0">
                <a:solidFill>
                  <a:schemeClr val="tx1"/>
                </a:solidFill>
              </a:rPr>
              <a:t>Poverty</a:t>
            </a:r>
            <a:endParaRPr lang="en-US" sz="3200" dirty="0" smtClean="0"/>
          </a:p>
          <a:p>
            <a:pPr lvl="1"/>
            <a:r>
              <a:rPr lang="en-US" sz="3200" i="1" dirty="0" smtClean="0">
                <a:solidFill>
                  <a:schemeClr val="tx1"/>
                </a:solidFill>
              </a:rPr>
              <a:t>Interview with Pedro </a:t>
            </a:r>
            <a:r>
              <a:rPr lang="en-US" sz="3200" i="1" dirty="0" err="1" smtClean="0">
                <a:solidFill>
                  <a:schemeClr val="tx1"/>
                </a:solidFill>
              </a:rPr>
              <a:t>Noguera</a:t>
            </a:r>
            <a:r>
              <a:rPr lang="en-US" sz="3200" i="1" dirty="0" smtClean="0">
                <a:solidFill>
                  <a:schemeClr val="tx1"/>
                </a:solidFill>
              </a:rPr>
              <a:t>: How to Help Students and Schools in Poverty</a:t>
            </a:r>
          </a:p>
          <a:p>
            <a:pPr lvl="1"/>
            <a:r>
              <a:rPr lang="en-US" sz="3200" i="1" dirty="0" smtClean="0">
                <a:solidFill>
                  <a:schemeClr val="tx1"/>
                </a:solidFill>
              </a:rPr>
              <a:t>Building a Culture of Hope for Youth At Risk: Supporting Learners with Optimism, Place, Pride, and Purpose</a:t>
            </a:r>
          </a:p>
        </p:txBody>
      </p:sp>
    </p:spTree>
    <p:extLst>
      <p:ext uri="{BB962C8B-B14F-4D97-AF65-F5344CB8AC3E}">
        <p14:creationId xmlns:p14="http://schemas.microsoft.com/office/powerpoint/2010/main" val="189398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All Time Readership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527048"/>
            <a:ext cx="8915400" cy="457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3,665 downloads (as of 3/1/17)</a:t>
            </a:r>
          </a:p>
          <a:p>
            <a:r>
              <a:rPr lang="en-US" sz="4000" dirty="0" smtClean="0"/>
              <a:t>Downloaded in 96 countries</a:t>
            </a:r>
          </a:p>
          <a:p>
            <a:r>
              <a:rPr lang="en-US" sz="4000" dirty="0" smtClean="0"/>
              <a:t>Countries outside U.S. with 20+ downloads:</a:t>
            </a:r>
          </a:p>
          <a:p>
            <a:r>
              <a:rPr lang="en-US" sz="4000" dirty="0" smtClean="0"/>
              <a:t>Canada, Russian Federation, India, United Kingdom, China, South Africa, Australia, Netherlands</a:t>
            </a:r>
          </a:p>
        </p:txBody>
      </p:sp>
    </p:spTree>
    <p:extLst>
      <p:ext uri="{BB962C8B-B14F-4D97-AF65-F5344CB8AC3E}">
        <p14:creationId xmlns:p14="http://schemas.microsoft.com/office/powerpoint/2010/main" val="322054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Fall 2016 Issue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Autofit/>
          </a:bodyPr>
          <a:lstStyle/>
          <a:p>
            <a:r>
              <a:rPr lang="en-US" sz="3600" dirty="0" smtClean="0"/>
              <a:t>Editorial on Every Student Succeeds Act (ESSA)</a:t>
            </a:r>
          </a:p>
          <a:p>
            <a:r>
              <a:rPr lang="en-US" sz="3600" dirty="0" smtClean="0"/>
              <a:t>Interview with Bettina Love: Creating Spaces That Matter</a:t>
            </a:r>
          </a:p>
          <a:p>
            <a:r>
              <a:rPr lang="en-US" sz="3600" dirty="0" smtClean="0"/>
              <a:t>Metacognitive </a:t>
            </a:r>
            <a:r>
              <a:rPr lang="en-US" sz="3600" dirty="0"/>
              <a:t>Awareness </a:t>
            </a:r>
            <a:r>
              <a:rPr lang="en-US" sz="3600" dirty="0" smtClean="0"/>
              <a:t>Using Digital Photography in </a:t>
            </a:r>
            <a:r>
              <a:rPr lang="en-US" sz="3600" dirty="0"/>
              <a:t>a Rural Title I </a:t>
            </a:r>
            <a:r>
              <a:rPr lang="en-US" sz="3600" dirty="0" smtClean="0"/>
              <a:t>School</a:t>
            </a:r>
          </a:p>
          <a:p>
            <a:r>
              <a:rPr lang="en-US" sz="3600" dirty="0" smtClean="0"/>
              <a:t>Crisis Events in K-12 Online Learning</a:t>
            </a:r>
          </a:p>
        </p:txBody>
      </p:sp>
    </p:spTree>
    <p:extLst>
      <p:ext uri="{BB962C8B-B14F-4D97-AF65-F5344CB8AC3E}">
        <p14:creationId xmlns:p14="http://schemas.microsoft.com/office/powerpoint/2010/main" val="86468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Fall 2016 Issue (continued)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/>
              <a:t>School Counselor Use of Narrative Therapy to Support Students of Color</a:t>
            </a:r>
          </a:p>
          <a:p>
            <a:r>
              <a:rPr lang="en-US" sz="3600" dirty="0"/>
              <a:t>Empowering Youth Through Community Outreach Strategies</a:t>
            </a:r>
          </a:p>
          <a:p>
            <a:r>
              <a:rPr lang="en-US" sz="3600" dirty="0"/>
              <a:t>Preparing Latino Students for Life After High School</a:t>
            </a:r>
          </a:p>
          <a:p>
            <a:r>
              <a:rPr lang="en-US" sz="3600" dirty="0"/>
              <a:t>Spoken Word Poem by </a:t>
            </a:r>
            <a:r>
              <a:rPr lang="en-US" sz="3600" dirty="0" err="1"/>
              <a:t>Rajni</a:t>
            </a:r>
            <a:r>
              <a:rPr lang="en-US" sz="3600" dirty="0"/>
              <a:t> Shankar-Brown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59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Spring 2017 Themed Issue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13648" cy="4797552"/>
          </a:xfrm>
        </p:spPr>
        <p:txBody>
          <a:bodyPr>
            <a:noAutofit/>
          </a:bodyPr>
          <a:lstStyle/>
          <a:p>
            <a:r>
              <a:rPr lang="en-US" sz="3600" dirty="0" smtClean="0"/>
              <a:t>“Helping Students &amp; Schools in Poverty”</a:t>
            </a:r>
          </a:p>
          <a:p>
            <a:r>
              <a:rPr lang="en-US" sz="3600" dirty="0" smtClean="0"/>
              <a:t>Invited Contributors</a:t>
            </a:r>
          </a:p>
          <a:p>
            <a:pPr lvl="1"/>
            <a:r>
              <a:rPr lang="en-US" sz="3200" dirty="0">
                <a:solidFill>
                  <a:schemeClr val="tx1"/>
                </a:solidFill>
              </a:rPr>
              <a:t>Bob Barr </a:t>
            </a:r>
            <a:r>
              <a:rPr lang="en-US" sz="3200" dirty="0" smtClean="0">
                <a:solidFill>
                  <a:schemeClr val="tx1"/>
                </a:solidFill>
              </a:rPr>
              <a:t>&amp; Emily Gibson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Donna </a:t>
            </a:r>
            <a:r>
              <a:rPr lang="en-US" sz="3200" dirty="0" err="1" smtClean="0">
                <a:solidFill>
                  <a:schemeClr val="tx1"/>
                </a:solidFill>
              </a:rPr>
              <a:t>Beegle</a:t>
            </a:r>
            <a:endParaRPr lang="en-US" sz="3200" dirty="0" smtClean="0">
              <a:solidFill>
                <a:schemeClr val="tx1"/>
              </a:solidFill>
            </a:endParaRP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Eric Jensen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Rich Milner</a:t>
            </a:r>
          </a:p>
          <a:p>
            <a:pPr lvl="1"/>
            <a:r>
              <a:rPr lang="en-US" sz="3200" dirty="0" smtClean="0">
                <a:solidFill>
                  <a:schemeClr val="tx1"/>
                </a:solidFill>
              </a:rPr>
              <a:t>Bill Parrett &amp; Kathleen Budge</a:t>
            </a:r>
          </a:p>
          <a:p>
            <a:pPr lvl="1"/>
            <a:r>
              <a:rPr lang="en-US" sz="3200" dirty="0" err="1" smtClean="0">
                <a:solidFill>
                  <a:schemeClr val="tx1"/>
                </a:solidFill>
              </a:rPr>
              <a:t>Rajni</a:t>
            </a:r>
            <a:r>
              <a:rPr lang="en-US" sz="3200" dirty="0" smtClean="0">
                <a:solidFill>
                  <a:schemeClr val="tx1"/>
                </a:solidFill>
              </a:rPr>
              <a:t> Shankar-Brown</a:t>
            </a:r>
          </a:p>
        </p:txBody>
      </p:sp>
    </p:spTree>
    <p:extLst>
      <p:ext uri="{BB962C8B-B14F-4D97-AF65-F5344CB8AC3E}">
        <p14:creationId xmlns:p14="http://schemas.microsoft.com/office/powerpoint/2010/main" val="230623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Journal Goals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Increase submission of practitioner reports</a:t>
            </a:r>
          </a:p>
          <a:p>
            <a:r>
              <a:rPr lang="en-US" sz="3200" dirty="0" smtClean="0"/>
              <a:t>Identify topics that are most relevant/useful to individuals who work with youth</a:t>
            </a:r>
          </a:p>
          <a:p>
            <a:r>
              <a:rPr lang="en-US" sz="3200" dirty="0" smtClean="0"/>
              <a:t>Solicit ideas for interviews and book reviews</a:t>
            </a:r>
          </a:p>
          <a:p>
            <a:r>
              <a:rPr lang="en-US" sz="3200" dirty="0" smtClean="0"/>
              <a:t>Seek </a:t>
            </a:r>
            <a:r>
              <a:rPr lang="en-US" sz="3200" dirty="0"/>
              <a:t>additional reviewers in </a:t>
            </a:r>
            <a:r>
              <a:rPr lang="en-US" sz="3200" dirty="0" smtClean="0"/>
              <a:t>areas of literacy, social work, community outreach, technology, and physical &amp; mental health</a:t>
            </a:r>
          </a:p>
          <a:p>
            <a:r>
              <a:rPr lang="en-US" sz="3200" dirty="0" smtClean="0"/>
              <a:t>Increase social media presence to better promote journal</a:t>
            </a:r>
            <a:endParaRPr lang="en-US" sz="3200" dirty="0"/>
          </a:p>
          <a:p>
            <a:pPr marL="0" indent="0">
              <a:buNone/>
            </a:pPr>
            <a:endParaRPr lang="en-US" sz="3200" dirty="0" smtClean="0"/>
          </a:p>
          <a:p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43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Practitioner Reports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can we encourage more individuals “in the field” to share their expertise and experiences?</a:t>
            </a:r>
          </a:p>
          <a:p>
            <a:r>
              <a:rPr lang="en-US" sz="3600" dirty="0" smtClean="0"/>
              <a:t>What barriers prevent practitioners from writing reports highlighting the good things they are doing with youth?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37402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Editors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Chief Editor</a:t>
            </a:r>
          </a:p>
          <a:p>
            <a:pPr marL="274320" lvl="1" indent="0">
              <a:buNone/>
            </a:pPr>
            <a:r>
              <a:rPr lang="en-US" sz="3200" dirty="0"/>
              <a:t>	Cordelia Zinskie</a:t>
            </a:r>
          </a:p>
          <a:p>
            <a:r>
              <a:rPr lang="en-US" sz="3200" dirty="0"/>
              <a:t>Founding Editor</a:t>
            </a:r>
          </a:p>
          <a:p>
            <a:pPr marL="274320" lvl="1" indent="0">
              <a:buNone/>
            </a:pPr>
            <a:r>
              <a:rPr lang="en-US" sz="3200" dirty="0"/>
              <a:t>	Dan Rea</a:t>
            </a:r>
          </a:p>
          <a:p>
            <a:r>
              <a:rPr lang="en-US" sz="3200" dirty="0"/>
              <a:t>Associate Editor</a:t>
            </a:r>
          </a:p>
          <a:p>
            <a:pPr marL="274320" lvl="1" indent="0">
              <a:buNone/>
            </a:pPr>
            <a:r>
              <a:rPr lang="en-US" sz="3200" dirty="0"/>
              <a:t>	James </a:t>
            </a:r>
            <a:r>
              <a:rPr lang="en-US" sz="3200" dirty="0" err="1"/>
              <a:t>Jupp</a:t>
            </a:r>
            <a:endParaRPr lang="en-US" sz="3200" dirty="0"/>
          </a:p>
          <a:p>
            <a:r>
              <a:rPr lang="en-US" sz="3200" dirty="0"/>
              <a:t>Associate Editor</a:t>
            </a:r>
          </a:p>
          <a:p>
            <a:pPr marL="274320" lvl="1" indent="0">
              <a:buNone/>
            </a:pPr>
            <a:r>
              <a:rPr lang="en-US" sz="3200" dirty="0"/>
              <a:t>	</a:t>
            </a:r>
            <a:r>
              <a:rPr lang="en-US" sz="3200" dirty="0" err="1"/>
              <a:t>Olufunke</a:t>
            </a:r>
            <a:r>
              <a:rPr lang="en-US" sz="3200" dirty="0"/>
              <a:t> </a:t>
            </a:r>
            <a:r>
              <a:rPr lang="en-US" sz="3200" dirty="0" err="1"/>
              <a:t>Adefope</a:t>
            </a:r>
            <a:endParaRPr lang="en-US" sz="3200" dirty="0"/>
          </a:p>
          <a:p>
            <a:endParaRPr lang="en-US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590800"/>
            <a:ext cx="3352202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29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Topics of Interest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What topics are most relevant </a:t>
            </a:r>
            <a:r>
              <a:rPr lang="en-US" sz="3600" dirty="0"/>
              <a:t>to </a:t>
            </a:r>
            <a:r>
              <a:rPr lang="en-US" sz="3600" dirty="0" smtClean="0"/>
              <a:t>individuals who work directly with youth?</a:t>
            </a:r>
          </a:p>
          <a:p>
            <a:r>
              <a:rPr lang="en-US" sz="3600" dirty="0" smtClean="0"/>
              <a:t>In what areas are practical information and guidance needed for supporting the well-being of all youth?</a:t>
            </a:r>
            <a:endParaRPr 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3889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Interviews and Book Reviews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Which experts or leaders in your professional field inspire you?</a:t>
            </a:r>
          </a:p>
          <a:p>
            <a:r>
              <a:rPr lang="en-US" sz="3200" dirty="0" smtClean="0"/>
              <a:t>Who is someone current and fresh in the area of addressing issues that face youth today?</a:t>
            </a:r>
          </a:p>
          <a:p>
            <a:r>
              <a:rPr lang="en-US" sz="3200" dirty="0" smtClean="0"/>
              <a:t>What books have you read that support your professional development needs and/or impact your work with youth?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084388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Journal Reviewers Needed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What suggestions do you have for identifying journal reviewers with expertise in areas such as literacy</a:t>
            </a:r>
            <a:r>
              <a:rPr lang="en-US" sz="3600" dirty="0"/>
              <a:t>, social work, community outreach, technology, and physical &amp; mental </a:t>
            </a:r>
            <a:r>
              <a:rPr lang="en-US" sz="3600" dirty="0" smtClean="0"/>
              <a:t>health?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71484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Social Media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Do you follow social media for professional purposes?</a:t>
            </a:r>
          </a:p>
          <a:p>
            <a:r>
              <a:rPr lang="en-US" sz="3200" dirty="0" smtClean="0"/>
              <a:t>Which type(s) of social media would be most effective in reaching our intended audience?</a:t>
            </a:r>
          </a:p>
          <a:p>
            <a:r>
              <a:rPr lang="en-US" sz="3200" dirty="0" smtClean="0"/>
              <a:t>Do you have other suggestions for how to promote the </a:t>
            </a:r>
            <a:r>
              <a:rPr lang="en-US" sz="3200" i="1" dirty="0" smtClean="0"/>
              <a:t>National Youth-At-Risk Journal </a:t>
            </a:r>
            <a:r>
              <a:rPr lang="en-US" sz="3200" dirty="0" smtClean="0"/>
              <a:t>to practitioners who work with youth?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945470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Summary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763000" cy="4572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High quality, open access (free), </a:t>
            </a:r>
            <a:r>
              <a:rPr lang="en-US" sz="4000" dirty="0"/>
              <a:t>peer-reviewed online </a:t>
            </a:r>
            <a:r>
              <a:rPr lang="en-US" sz="4000" dirty="0" smtClean="0"/>
              <a:t>journal (double-blind reviews)</a:t>
            </a:r>
          </a:p>
          <a:p>
            <a:r>
              <a:rPr lang="en-US" sz="4000" dirty="0" smtClean="0"/>
              <a:t>Published </a:t>
            </a:r>
            <a:r>
              <a:rPr lang="en-US" sz="4000" dirty="0"/>
              <a:t>twice a year</a:t>
            </a:r>
          </a:p>
          <a:p>
            <a:r>
              <a:rPr lang="en-US" sz="4000" dirty="0"/>
              <a:t>Accepting submissions </a:t>
            </a:r>
            <a:r>
              <a:rPr lang="en-US" sz="4000" dirty="0" smtClean="0"/>
              <a:t>via journal website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6896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Journal Website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7048"/>
            <a:ext cx="87630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800" i="1" dirty="0" smtClean="0"/>
              <a:t>National </a:t>
            </a:r>
            <a:r>
              <a:rPr lang="en-US" sz="3800" i="1" dirty="0"/>
              <a:t>Youth-At-Risk </a:t>
            </a:r>
            <a:r>
              <a:rPr lang="en-US" sz="3800" i="1" dirty="0" smtClean="0"/>
              <a:t>Journal</a:t>
            </a:r>
            <a:r>
              <a:rPr lang="en-US" sz="3800" dirty="0"/>
              <a:t/>
            </a:r>
            <a:br>
              <a:rPr lang="en-US" sz="3800" dirty="0"/>
            </a:br>
            <a:r>
              <a:rPr lang="en-US" sz="3800" dirty="0">
                <a:hlinkClick r:id="rId2"/>
              </a:rPr>
              <a:t>http://</a:t>
            </a:r>
            <a:r>
              <a:rPr lang="en-US" sz="3800" dirty="0" smtClean="0">
                <a:hlinkClick r:id="rId2"/>
              </a:rPr>
              <a:t>digitalcommons.georgiasouthern.edu/nyar</a:t>
            </a:r>
            <a:endParaRPr lang="en-US" sz="38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269" y="3733800"/>
            <a:ext cx="4279365" cy="187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2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5105400"/>
            <a:ext cx="6276974" cy="1143000"/>
          </a:xfrm>
        </p:spPr>
        <p:txBody>
          <a:bodyPr/>
          <a:lstStyle/>
          <a:p>
            <a:pPr algn="ctr"/>
            <a:r>
              <a:rPr lang="en-US" dirty="0"/>
              <a:t>Contact editor for more information: </a:t>
            </a:r>
            <a:r>
              <a:rPr lang="en-US" dirty="0">
                <a:hlinkClick r:id="rId3"/>
              </a:rPr>
              <a:t>nyarjournal@georgiasouthern.edu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1" r="1397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838200"/>
            <a:ext cx="2590800" cy="556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dirty="0"/>
              <a:t>Publication of the College of Education at Georgia Southern University</a:t>
            </a:r>
          </a:p>
          <a:p>
            <a:pPr algn="ctr"/>
            <a:r>
              <a:rPr lang="en-US" sz="3600" dirty="0"/>
              <a:t>Sponsored by the NYAR Savannah Conference</a:t>
            </a:r>
          </a:p>
        </p:txBody>
      </p:sp>
    </p:spTree>
    <p:extLst>
      <p:ext uri="{BB962C8B-B14F-4D97-AF65-F5344CB8AC3E}">
        <p14:creationId xmlns:p14="http://schemas.microsoft.com/office/powerpoint/2010/main" val="34770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Editorial Advisory Board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lnSpcReduction="10000"/>
          </a:bodyPr>
          <a:lstStyle/>
          <a:p>
            <a:r>
              <a:rPr lang="en-US" sz="4000" dirty="0"/>
              <a:t>Rosemary Barnett</a:t>
            </a:r>
          </a:p>
          <a:p>
            <a:r>
              <a:rPr lang="en-US" sz="4000" dirty="0"/>
              <a:t>Robert Barr</a:t>
            </a:r>
          </a:p>
          <a:p>
            <a:r>
              <a:rPr lang="en-US" sz="4000" dirty="0"/>
              <a:t>Steven Edwards</a:t>
            </a:r>
          </a:p>
          <a:p>
            <a:r>
              <a:rPr lang="en-US" sz="4000" dirty="0"/>
              <a:t>Pedro </a:t>
            </a:r>
            <a:r>
              <a:rPr lang="en-US" sz="4000" dirty="0" err="1"/>
              <a:t>Noguera</a:t>
            </a:r>
            <a:endParaRPr lang="en-US" sz="4000" dirty="0"/>
          </a:p>
          <a:p>
            <a:r>
              <a:rPr lang="en-US" sz="4000" dirty="0"/>
              <a:t>Bill Parrett</a:t>
            </a:r>
          </a:p>
          <a:p>
            <a:r>
              <a:rPr lang="en-US" sz="4000" dirty="0" err="1"/>
              <a:t>Rajni</a:t>
            </a:r>
            <a:r>
              <a:rPr lang="en-US" sz="4000" dirty="0"/>
              <a:t> Shankar-Brown</a:t>
            </a:r>
          </a:p>
          <a:p>
            <a:r>
              <a:rPr lang="en-US" sz="4000" dirty="0"/>
              <a:t>Russell </a:t>
            </a:r>
            <a:r>
              <a:rPr lang="en-US" sz="4000" dirty="0" err="1"/>
              <a:t>Skiba</a:t>
            </a:r>
            <a:endParaRPr lang="en-US" sz="4000" dirty="0"/>
          </a:p>
          <a:p>
            <a:endParaRPr lang="en-US" dirty="0"/>
          </a:p>
        </p:txBody>
      </p:sp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590800"/>
            <a:ext cx="3352202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9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Mission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527048"/>
            <a:ext cx="8915400" cy="4721352"/>
          </a:xfrm>
        </p:spPr>
        <p:txBody>
          <a:bodyPr>
            <a:noAutofit/>
          </a:bodyPr>
          <a:lstStyle/>
          <a:p>
            <a:r>
              <a:rPr lang="en-US" sz="3600" dirty="0"/>
              <a:t>Publish educational articles on how to reduce harmful risk conditions and promote the well-being of all youth</a:t>
            </a:r>
          </a:p>
          <a:p>
            <a:r>
              <a:rPr lang="en-US" sz="3600" dirty="0"/>
              <a:t>Provide professional development and research support for adults serving youth placed at risk</a:t>
            </a:r>
          </a:p>
          <a:p>
            <a:r>
              <a:rPr lang="en-US" sz="3600" dirty="0"/>
              <a:t>Bridge the gaps between theory, research, and </a:t>
            </a:r>
            <a:r>
              <a:rPr lang="en-US" sz="3600" dirty="0" smtClean="0"/>
              <a:t>practice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5228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Interdisciplinary </a:t>
            </a:r>
            <a:r>
              <a:rPr lang="en-US" sz="4400" dirty="0" smtClean="0"/>
              <a:t>Focus: The 5H’s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57200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en-US" sz="3600" b="1" dirty="0" smtClean="0">
                <a:solidFill>
                  <a:schemeClr val="tx1"/>
                </a:solidFill>
              </a:rPr>
              <a:t>Head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>
                <a:solidFill>
                  <a:schemeClr val="tx1"/>
                </a:solidFill>
              </a:rPr>
              <a:t>for intellectual achievement and talents</a:t>
            </a:r>
          </a:p>
          <a:p>
            <a:pPr marL="274320" lvl="1" indent="0">
              <a:buNone/>
            </a:pPr>
            <a:r>
              <a:rPr lang="en-US" sz="3600" b="1" dirty="0">
                <a:solidFill>
                  <a:schemeClr val="tx1"/>
                </a:solidFill>
              </a:rPr>
              <a:t>Heart</a:t>
            </a:r>
            <a:r>
              <a:rPr lang="en-US" sz="3600" dirty="0">
                <a:solidFill>
                  <a:schemeClr val="tx1"/>
                </a:solidFill>
              </a:rPr>
              <a:t> for social and emotional skills</a:t>
            </a:r>
          </a:p>
          <a:p>
            <a:pPr marL="274320" lvl="1" indent="0">
              <a:buNone/>
            </a:pPr>
            <a:r>
              <a:rPr lang="en-US" sz="3600" b="1" dirty="0">
                <a:solidFill>
                  <a:schemeClr val="tx1"/>
                </a:solidFill>
              </a:rPr>
              <a:t>Hands</a:t>
            </a:r>
            <a:r>
              <a:rPr lang="en-US" sz="3600" dirty="0">
                <a:solidFill>
                  <a:schemeClr val="tx1"/>
                </a:solidFill>
              </a:rPr>
              <a:t> for safety and protection</a:t>
            </a:r>
          </a:p>
          <a:p>
            <a:pPr marL="274320" lvl="1" indent="0">
              <a:buNone/>
            </a:pPr>
            <a:r>
              <a:rPr lang="en-US" sz="3600" b="1" dirty="0">
                <a:solidFill>
                  <a:schemeClr val="tx1"/>
                </a:solidFill>
              </a:rPr>
              <a:t>Health</a:t>
            </a:r>
            <a:r>
              <a:rPr lang="en-US" sz="3600" dirty="0">
                <a:solidFill>
                  <a:schemeClr val="tx1"/>
                </a:solidFill>
              </a:rPr>
              <a:t> for physical and mental health</a:t>
            </a:r>
          </a:p>
          <a:p>
            <a:pPr marL="274320" lvl="1" indent="0">
              <a:buNone/>
            </a:pPr>
            <a:r>
              <a:rPr lang="en-US" sz="3600" b="1" dirty="0">
                <a:solidFill>
                  <a:schemeClr val="tx1"/>
                </a:solidFill>
              </a:rPr>
              <a:t>Home</a:t>
            </a:r>
            <a:r>
              <a:rPr lang="en-US" sz="3600" dirty="0">
                <a:solidFill>
                  <a:schemeClr val="tx1"/>
                </a:solidFill>
              </a:rPr>
              <a:t> for family and community </a:t>
            </a:r>
            <a:r>
              <a:rPr lang="en-US" sz="3600" dirty="0" smtClean="0">
                <a:solidFill>
                  <a:schemeClr val="tx1"/>
                </a:solidFill>
              </a:rPr>
              <a:t>engagement</a:t>
            </a:r>
            <a:endParaRPr lang="en-US" sz="3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67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Submission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Research Articles</a:t>
            </a:r>
          </a:p>
          <a:p>
            <a:r>
              <a:rPr lang="en-US" sz="4000" dirty="0"/>
              <a:t>Literature Syntheses</a:t>
            </a:r>
          </a:p>
          <a:p>
            <a:r>
              <a:rPr lang="en-US" sz="4000" dirty="0"/>
              <a:t>Practitioner Reports</a:t>
            </a:r>
          </a:p>
          <a:p>
            <a:r>
              <a:rPr lang="en-US" sz="4000" dirty="0"/>
              <a:t>Essays</a:t>
            </a:r>
          </a:p>
          <a:p>
            <a:r>
              <a:rPr lang="en-US" sz="4000" dirty="0"/>
              <a:t>Book Reviews</a:t>
            </a:r>
          </a:p>
          <a:p>
            <a:r>
              <a:rPr lang="en-US" sz="4000" dirty="0" smtClean="0"/>
              <a:t>Other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9096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Research Articles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Original works that are empirical (data-based) in nature</a:t>
            </a:r>
          </a:p>
          <a:p>
            <a:r>
              <a:rPr lang="en-US" sz="3600" dirty="0"/>
              <a:t>4,000–10,000 words</a:t>
            </a:r>
          </a:p>
          <a:p>
            <a:r>
              <a:rPr lang="en-US" sz="3600" dirty="0"/>
              <a:t>Open to all research approaches (e.g., quantitative, qualitative, mixed methods)</a:t>
            </a:r>
          </a:p>
          <a:p>
            <a:r>
              <a:rPr lang="en-US" sz="3600" dirty="0"/>
              <a:t>Address issues that have a wide appeal and significance to those who work with youth placed at risk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13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Literature Syntheses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/>
          <a:lstStyle/>
          <a:p>
            <a:r>
              <a:rPr lang="en-US" sz="3600" dirty="0"/>
              <a:t>Systematic reviews of research literature designed to bridge the gap between research and practice</a:t>
            </a:r>
          </a:p>
          <a:p>
            <a:r>
              <a:rPr lang="en-US" sz="3600" dirty="0"/>
              <a:t>3,000–8,000 words</a:t>
            </a:r>
          </a:p>
          <a:p>
            <a:r>
              <a:rPr lang="en-US" sz="3600" dirty="0"/>
              <a:t>Focus on how to use research to inform practice and influence </a:t>
            </a:r>
            <a:r>
              <a:rPr lang="en-US" sz="3600" dirty="0" smtClean="0"/>
              <a:t>policy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8029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Practitioner Reports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r>
              <a:rPr lang="en-US" sz="3600" dirty="0"/>
              <a:t>Programs, strategies, or interventions used by professionals working with youth placed at risk</a:t>
            </a:r>
          </a:p>
          <a:p>
            <a:r>
              <a:rPr lang="en-US" sz="3600" dirty="0"/>
              <a:t>2,000–6,000 words</a:t>
            </a:r>
          </a:p>
          <a:p>
            <a:r>
              <a:rPr lang="en-US" sz="3600" dirty="0"/>
              <a:t>Include evidence-based outcomes and suggestions for application of these practices in other </a:t>
            </a:r>
            <a:r>
              <a:rPr lang="en-US" sz="3600" dirty="0" smtClean="0"/>
              <a:t>settings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8400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1146</TotalTime>
  <Words>803</Words>
  <Application>Microsoft Office PowerPoint</Application>
  <PresentationFormat>On-screen Show (4:3)</PresentationFormat>
  <Paragraphs>128</Paragraphs>
  <Slides>26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Calibri</vt:lpstr>
      <vt:lpstr>Georgia</vt:lpstr>
      <vt:lpstr>Wingdings</vt:lpstr>
      <vt:lpstr>Wingdings 2</vt:lpstr>
      <vt:lpstr>Civic</vt:lpstr>
      <vt:lpstr>Review of Goals and Accomplishments</vt:lpstr>
      <vt:lpstr>Editors</vt:lpstr>
      <vt:lpstr>Editorial Advisory Board</vt:lpstr>
      <vt:lpstr>Mission</vt:lpstr>
      <vt:lpstr>Interdisciplinary Focus: The 5H’s</vt:lpstr>
      <vt:lpstr>Submission Categories</vt:lpstr>
      <vt:lpstr>Research Articles</vt:lpstr>
      <vt:lpstr>Literature Syntheses</vt:lpstr>
      <vt:lpstr>Practitioner Reports</vt:lpstr>
      <vt:lpstr>Essays</vt:lpstr>
      <vt:lpstr>Book Reviews</vt:lpstr>
      <vt:lpstr>Other</vt:lpstr>
      <vt:lpstr>Accomplishments to Date</vt:lpstr>
      <vt:lpstr>All Time Readership</vt:lpstr>
      <vt:lpstr>Fall 2016 Issue</vt:lpstr>
      <vt:lpstr>Fall 2016 Issue (continued)</vt:lpstr>
      <vt:lpstr>Spring 2017 Themed Issue</vt:lpstr>
      <vt:lpstr>Journal Goals</vt:lpstr>
      <vt:lpstr>Practitioner Reports</vt:lpstr>
      <vt:lpstr>Topics of Interest</vt:lpstr>
      <vt:lpstr>Interviews and Book Reviews</vt:lpstr>
      <vt:lpstr>Journal Reviewers Needed</vt:lpstr>
      <vt:lpstr>Social Media</vt:lpstr>
      <vt:lpstr>Summary</vt:lpstr>
      <vt:lpstr>Journal Website</vt:lpstr>
      <vt:lpstr>Contact editor for more information: nyarjournal@georgiasouthern.edu  </vt:lpstr>
    </vt:vector>
  </TitlesOfParts>
  <Company>Georgia Southern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 the Editors</dc:title>
  <dc:creator>Cordelia Zinskie</dc:creator>
  <cp:lastModifiedBy>Cordelia Zinskie</cp:lastModifiedBy>
  <cp:revision>51</cp:revision>
  <cp:lastPrinted>2015-02-27T15:06:22Z</cp:lastPrinted>
  <dcterms:created xsi:type="dcterms:W3CDTF">2015-02-25T16:16:31Z</dcterms:created>
  <dcterms:modified xsi:type="dcterms:W3CDTF">2017-03-01T18:52:56Z</dcterms:modified>
</cp:coreProperties>
</file>