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301" r:id="rId2"/>
    <p:sldId id="258" r:id="rId3"/>
    <p:sldId id="260" r:id="rId4"/>
    <p:sldId id="298" r:id="rId5"/>
    <p:sldId id="304" r:id="rId6"/>
    <p:sldId id="306" r:id="rId7"/>
    <p:sldId id="299" r:id="rId8"/>
    <p:sldId id="314" r:id="rId9"/>
    <p:sldId id="315" r:id="rId10"/>
    <p:sldId id="308" r:id="rId11"/>
    <p:sldId id="310" r:id="rId12"/>
    <p:sldId id="311" r:id="rId13"/>
    <p:sldId id="312" r:id="rId14"/>
    <p:sldId id="317" r:id="rId15"/>
    <p:sldId id="316" r:id="rId16"/>
    <p:sldId id="297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4A4"/>
    <a:srgbClr val="FBE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88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3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39EB4-A7CC-42F9-96F4-7CABB1DBF9C2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D5D29-A0B0-4ECB-BC15-CEE6D51AC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9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842BD-D4AF-495F-A870-E491DE5C5E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17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91440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94692"/>
            <a:ext cx="9144000" cy="5059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6139132"/>
            <a:ext cx="7772400" cy="326368"/>
          </a:xfrm>
        </p:spPr>
        <p:txBody>
          <a:bodyPr/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</a:t>
            </a: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Attributions and Credits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Placeholder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9" b="5809"/>
          <a:stretch>
            <a:fillRect/>
          </a:stretch>
        </p:blipFill>
        <p:spPr>
          <a:xfrm>
            <a:off x="5566" y="-12357"/>
            <a:ext cx="945902" cy="5787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67862"/>
            <a:ext cx="8229600" cy="57583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3" name="Picture Placeholder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9" b="5809"/>
          <a:stretch>
            <a:fillRect/>
          </a:stretch>
        </p:blipFill>
        <p:spPr>
          <a:xfrm>
            <a:off x="5566" y="-12357"/>
            <a:ext cx="945902" cy="5787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78372"/>
            <a:ext cx="8229600" cy="57477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3" name="Picture Placeholder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9" b="5809"/>
          <a:stretch>
            <a:fillRect/>
          </a:stretch>
        </p:blipFill>
        <p:spPr>
          <a:xfrm>
            <a:off x="5566" y="-12357"/>
            <a:ext cx="945902" cy="57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9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1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0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533400" y="5775280"/>
            <a:ext cx="8077200" cy="812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Department of Electrical Engineering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Georgia Southern University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85800" y="5181600"/>
            <a:ext cx="7772400" cy="652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  <a:latin typeface="Georgia"/>
                <a:cs typeface="Georgia"/>
              </a:rPr>
              <a:t>Collin J. Daly, David L. Moore, Rami J. Haddad</a:t>
            </a:r>
            <a:endParaRPr lang="en-US" sz="28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7296" y="3968089"/>
            <a:ext cx="9115131" cy="1108880"/>
          </a:xfrm>
        </p:spPr>
        <p:txBody>
          <a:bodyPr>
            <a:normAutofit fontScale="90000"/>
          </a:bodyPr>
          <a:lstStyle/>
          <a:p>
            <a:r>
              <a:rPr lang="en-US" sz="2800" b="0" dirty="0"/>
              <a:t>Nonlinear Auto-Regressive Neural Network Model</a:t>
            </a:r>
            <a:br>
              <a:rPr lang="en-US" sz="2800" b="0" dirty="0"/>
            </a:br>
            <a:r>
              <a:rPr lang="en-US" sz="2800" b="0" dirty="0"/>
              <a:t>for Forecasting Hi-Def </a:t>
            </a:r>
            <a:r>
              <a:rPr lang="en-US" sz="2800" b="0" dirty="0" smtClean="0"/>
              <a:t>H.265 </a:t>
            </a:r>
            <a:r>
              <a:rPr lang="en-US" sz="2800" b="0" dirty="0"/>
              <a:t>Video Traffic Over</a:t>
            </a:r>
            <a:br>
              <a:rPr lang="en-US" sz="2800" b="0" dirty="0"/>
            </a:br>
            <a:r>
              <a:rPr lang="en-US" sz="2800" b="0" dirty="0"/>
              <a:t>Ethernet Passive Optical Networks</a:t>
            </a:r>
            <a:endParaRPr lang="en-US" sz="2800" dirty="0"/>
          </a:p>
        </p:txBody>
      </p:sp>
      <p:pic>
        <p:nvPicPr>
          <p:cNvPr id="2" name="Picture 2" descr="C:\Users\rhaddad\Google Drive\Rami Documents\Flash Backup_August\32G Flash Drive\ONSmart Lab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939" y="362607"/>
            <a:ext cx="2238233" cy="154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88487" y="1708"/>
            <a:ext cx="385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Microsoft Uighur" panose="02000000000000000000" pitchFamily="2" charset="-78"/>
                <a:cs typeface="Microsoft Uighur" panose="02000000000000000000" pitchFamily="2" charset="-78"/>
              </a:rPr>
              <a:t>Optical Networks &amp; Smart Grid Lab</a:t>
            </a:r>
            <a:endParaRPr lang="en-US" sz="2800" u="sng" dirty="0">
              <a:latin typeface="Microsoft Uighur" panose="02000000000000000000" pitchFamily="2" charset="-78"/>
              <a:cs typeface="Microsoft Uighur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780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 Neverland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4914" y="1458675"/>
            <a:ext cx="134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Video Delay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5" y="1828800"/>
            <a:ext cx="7798529" cy="46775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6748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 Neverland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7912" y="1459468"/>
            <a:ext cx="134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Video Delay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32" y="1828800"/>
            <a:ext cx="7806736" cy="46824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921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 Neverland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7013" y="1459468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Delay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32" y="1828800"/>
            <a:ext cx="7806736" cy="46824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1292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 Neverland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7013" y="1472288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Delay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32" y="1828800"/>
            <a:ext cx="7806736" cy="46824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5684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EPON Simulation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93061"/>
            <a:ext cx="8229600" cy="31402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168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EPON Simulation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17" y="2778048"/>
            <a:ext cx="8080766" cy="18629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018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69403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4591" y="1955044"/>
            <a:ext cx="8516209" cy="44027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delay increases while overall video delay decreases when predicted grants are issued</a:t>
            </a:r>
          </a:p>
          <a:p>
            <a:pPr marL="0" indent="0">
              <a:buNone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 is harmful at low quantization levels in an EPON environment</a:t>
            </a:r>
          </a:p>
          <a:p>
            <a:pPr marL="0" indent="0">
              <a:buNone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 is most beneficial when the network is nearing traffic saturation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6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144" y="1398863"/>
            <a:ext cx="7111999" cy="543184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42107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3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69403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4591" y="1668436"/>
            <a:ext cx="8516209" cy="452764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  <a:p>
            <a:pPr marL="0" indent="0">
              <a:buNone/>
            </a:pP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of Dataset</a:t>
            </a:r>
          </a:p>
          <a:p>
            <a:pPr marL="0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Prediction Models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Parameters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of Results</a:t>
            </a:r>
          </a:p>
          <a:p>
            <a:pPr marL="0" indent="0">
              <a:buNone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3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5755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06" y="1641145"/>
            <a:ext cx="9137186" cy="4502754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Netflix, Hulu,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80% of all data will be video, 2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zettabytes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million years of video each month 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Compress?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4K video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3840 x 2160 pixels per frame = 8,294,400 pixels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bits per pixel for color (low estimate) = 66,355,200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bits/frame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frames per second = 1,990,656,000 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1.99Gb/s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Ethernet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 networks are expanding, but not as quickly as utilization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Image result for online video strea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419" y="1359902"/>
            <a:ext cx="2885933" cy="212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7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H.264 vs H.265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480" y="1736681"/>
            <a:ext cx="8686800" cy="460953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H.264 is current standard, adopted 2003 while H.265 adopted 2013.</a:t>
            </a:r>
          </a:p>
          <a:p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H.265 compresses video to a smaller size than what H.264 would.</a:t>
            </a:r>
          </a:p>
          <a:p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size file yields higher resolution in H.265.</a:t>
            </a:r>
          </a:p>
          <a:p>
            <a:pPr marL="0" indent="0">
              <a:buNone/>
            </a:pPr>
            <a:endParaRPr lang="en-US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the higher compression ratio results in high variability in the video stream bitrate, which is detrimental to networks (Bandwidth Allocation).</a:t>
            </a:r>
          </a:p>
        </p:txBody>
      </p:sp>
    </p:spTree>
    <p:extLst>
      <p:ext uri="{BB962C8B-B14F-4D97-AF65-F5344CB8AC3E}">
        <p14:creationId xmlns:p14="http://schemas.microsoft.com/office/powerpoint/2010/main" val="295015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EPON Basics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166" y="2128402"/>
            <a:ext cx="7199973" cy="33803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Ethernet Passive Optical Network</a:t>
            </a:r>
          </a:p>
          <a:p>
            <a:pPr marL="0" indent="0">
              <a:buNone/>
            </a:pPr>
            <a:endParaRPr lang="en-US" sz="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Fiber link from ISP to end users</a:t>
            </a:r>
          </a:p>
          <a:p>
            <a:pPr lvl="1"/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active amplification</a:t>
            </a:r>
          </a:p>
          <a:p>
            <a:pPr lvl="1"/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Lower implementation costs</a:t>
            </a:r>
          </a:p>
          <a:p>
            <a:pPr lvl="1"/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Regulated network</a:t>
            </a:r>
          </a:p>
        </p:txBody>
      </p:sp>
    </p:spTree>
    <p:extLst>
      <p:ext uri="{BB962C8B-B14F-4D97-AF65-F5344CB8AC3E}">
        <p14:creationId xmlns:p14="http://schemas.microsoft.com/office/powerpoint/2010/main" val="87678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EPON Architecture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114" y="1509737"/>
            <a:ext cx="6212955" cy="51121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778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Prediction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8069" y="2340423"/>
            <a:ext cx="3547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Nonlinear Auto-Regressive (NAR) Neural Network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822" y="3155366"/>
            <a:ext cx="7872355" cy="16082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782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Dataset – Video Traces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817506"/>
              </p:ext>
            </p:extLst>
          </p:nvPr>
        </p:nvGraphicFramePr>
        <p:xfrm>
          <a:off x="1676400" y="1687800"/>
          <a:ext cx="5791200" cy="476250"/>
        </p:xfrm>
        <a:graphic>
          <a:graphicData uri="http://schemas.openxmlformats.org/drawingml/2006/table">
            <a:tbl>
              <a:tblPr/>
              <a:tblGrid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  <a:gridCol w="241300"/>
              </a:tblGrid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77421" y="2366743"/>
            <a:ext cx="8789158" cy="4019189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Arizona State University Video Trace Library</a:t>
            </a:r>
          </a:p>
          <a:p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Video traces vs regular video files</a:t>
            </a:r>
          </a:p>
          <a:p>
            <a:pPr marL="0" indent="0">
              <a:buNone/>
            </a:pPr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videos use a G24B7 group of pictures (GOP) format</a:t>
            </a:r>
          </a:p>
          <a:p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Quantization levels: 20, 25, 30, 35, 40, 45</a:t>
            </a:r>
          </a:p>
          <a:p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compression lowers quality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23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Video Traces</a:t>
            </a:r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953590" y="1889075"/>
            <a:ext cx="7820523" cy="4502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Video Traces Utilized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Arial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Harry Potter</a:t>
            </a:r>
          </a:p>
          <a:p>
            <a:pPr marL="514350" indent="-514350">
              <a:buFont typeface="Arial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 Neverland </a:t>
            </a:r>
          </a:p>
          <a:p>
            <a:pPr marL="514350" indent="-514350">
              <a:buFont typeface="Arial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 </a:t>
            </a:r>
          </a:p>
          <a:p>
            <a:pPr marL="514350" indent="-514350">
              <a:buFont typeface="Arial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Lake House</a:t>
            </a:r>
          </a:p>
        </p:txBody>
      </p:sp>
    </p:spTree>
    <p:extLst>
      <p:ext uri="{BB962C8B-B14F-4D97-AF65-F5344CB8AC3E}">
        <p14:creationId xmlns:p14="http://schemas.microsoft.com/office/powerpoint/2010/main" val="373655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orgia Southern University PowerPoint Template">
  <a:themeElements>
    <a:clrScheme name="Custom 1">
      <a:dk1>
        <a:sysClr val="windowText" lastClr="000000"/>
      </a:dk1>
      <a:lt1>
        <a:srgbClr val="FFFFFF"/>
      </a:lt1>
      <a:dk2>
        <a:srgbClr val="1F497D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4F5DE1DA-F369-448F-9A35-98DEB870332E}" vid="{1E4B2513-4847-40A8-918A-384AE2BE4A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Georgia Southern University PowerPoint Template</Template>
  <TotalTime>2049</TotalTime>
  <Words>359</Words>
  <Application>Microsoft Office PowerPoint</Application>
  <PresentationFormat>On-screen Show (4:3)</PresentationFormat>
  <Paragraphs>132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Georgia</vt:lpstr>
      <vt:lpstr>Microsoft Uighur</vt:lpstr>
      <vt:lpstr>Times New Roman</vt:lpstr>
      <vt:lpstr>Wingdings</vt:lpstr>
      <vt:lpstr>Georgia Southern University PowerPoint Template</vt:lpstr>
      <vt:lpstr>Nonlinear Auto-Regressive Neural Network Model for Forecasting Hi-Def H.265 Video Traffic Over Ethernet Passive Optical Networks</vt:lpstr>
      <vt:lpstr>Outline</vt:lpstr>
      <vt:lpstr>Motivation</vt:lpstr>
      <vt:lpstr>H.264 vs H.265</vt:lpstr>
      <vt:lpstr>EPON Basics</vt:lpstr>
      <vt:lpstr>EPON Architecture</vt:lpstr>
      <vt:lpstr>Proposed Prediction Model</vt:lpstr>
      <vt:lpstr>Dataset – Video Traces</vt:lpstr>
      <vt:lpstr>Video Traces</vt:lpstr>
      <vt:lpstr>Finding Neverland</vt:lpstr>
      <vt:lpstr>Finding Neverland</vt:lpstr>
      <vt:lpstr>Finding Neverland</vt:lpstr>
      <vt:lpstr>Finding Neverland</vt:lpstr>
      <vt:lpstr>EPON Simulation Results</vt:lpstr>
      <vt:lpstr>EPON Simulation Results</vt:lpstr>
      <vt:lpstr>Conclusion</vt:lpstr>
      <vt:lpstr>Questions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Evaluation of Unmanned Aerial Vehicle Ad hoc Network</dc:title>
  <dc:creator>Robin David Grodi</dc:creator>
  <cp:lastModifiedBy>Collin Daly</cp:lastModifiedBy>
  <cp:revision>144</cp:revision>
  <dcterms:created xsi:type="dcterms:W3CDTF">2015-04-01T15:20:15Z</dcterms:created>
  <dcterms:modified xsi:type="dcterms:W3CDTF">2017-04-14T11:47:20Z</dcterms:modified>
  <cp:version>1.0</cp:version>
</cp:coreProperties>
</file>