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mp4" ContentType="video/unknown"/>
  <Default Extension="xlsx" ContentType="application/vnd.openxmlformats-officedocument.spreadsheetml.sheet"/>
  <Default Extension="tif" ContentType="image/t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4000" b="0" i="0" u="none" strike="noStrike" cap="none" spc="0" normalizeH="0" baseline="0">
        <a:ln>
          <a:noFill/>
        </a:ln>
        <a:solidFill>
          <a:srgbClr val="858585"/>
        </a:solidFill>
        <a:effectLst/>
        <a:uFillTx/>
        <a:latin typeface="+mn-lt"/>
        <a:ea typeface="+mn-ea"/>
        <a:cs typeface="+mn-cs"/>
        <a:sym typeface="Marker Fel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B9C4C8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254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4780AA"/>
              </a:solidFill>
              <a:prstDash val="solid"/>
              <a:miter lim="400000"/>
            </a:ln>
          </a:left>
          <a:right>
            <a:ln w="12700" cap="flat">
              <a:solidFill>
                <a:srgbClr val="4780AA"/>
              </a:solidFill>
              <a:prstDash val="solid"/>
              <a:miter lim="400000"/>
            </a:ln>
          </a:right>
          <a:top>
            <a:ln w="12700" cap="flat">
              <a:solidFill>
                <a:srgbClr val="4780AA"/>
              </a:solidFill>
              <a:prstDash val="solid"/>
              <a:miter lim="400000"/>
            </a:ln>
          </a:top>
          <a:bottom>
            <a:ln w="12700" cap="flat">
              <a:solidFill>
                <a:srgbClr val="4780AA"/>
              </a:solidFill>
              <a:prstDash val="solid"/>
              <a:miter lim="400000"/>
            </a:ln>
          </a:bottom>
          <a:insideH>
            <a:ln w="12700" cap="flat">
              <a:solidFill>
                <a:srgbClr val="4780AA"/>
              </a:solidFill>
              <a:prstDash val="solid"/>
              <a:miter lim="400000"/>
            </a:ln>
          </a:insideH>
          <a:insideV>
            <a:ln w="12700" cap="flat">
              <a:solidFill>
                <a:srgbClr val="4780AA"/>
              </a:solidFill>
              <a:prstDash val="solid"/>
              <a:miter lim="400000"/>
            </a:ln>
          </a:insideV>
        </a:tcBdr>
        <a:fill>
          <a:solidFill>
            <a:schemeClr val="accent1">
              <a:hueOff val="-313507"/>
              <a:satOff val="34334"/>
              <a:lumOff val="-8266"/>
              <a:alpha val="62000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chemeClr val="accent1">
              <a:hueOff val="-313507"/>
              <a:satOff val="34334"/>
              <a:lumOff val="-8266"/>
              <a:alpha val="10000"/>
            </a:scheme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254308"/>
              <a:satOff val="57261"/>
              <a:lumOff val="12765"/>
              <a:alpha val="62000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137185"/>
              <a:satOff val="27043"/>
              <a:lumOff val="-11337"/>
              <a:alpha val="80000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C4C4C4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BABABA">
              <a:alpha val="70000"/>
            </a:srgbClr>
          </a:solidFill>
        </a:fill>
      </a:tcStyle>
    </a:firstCol>
    <a:lastRow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4B4B4B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739060"/>
              <a:satOff val="51948"/>
              <a:lumOff val="-8454"/>
              <a:alpha val="62000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D5CBC0">
              <a:alpha val="39000"/>
            </a:srgbClr>
          </a:solidFill>
        </a:fill>
      </a:tcStyle>
    </a:band2H>
    <a:firstCo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solidFill>
                <a:srgbClr val="868685"/>
              </a:solidFill>
              <a:prstDash val="solid"/>
              <a:miter lim="400000"/>
            </a:ln>
          </a:left>
          <a:right>
            <a:ln w="12700" cap="flat">
              <a:solidFill>
                <a:srgbClr val="868685"/>
              </a:solidFill>
              <a:prstDash val="solid"/>
              <a:miter lim="400000"/>
            </a:ln>
          </a:right>
          <a:top>
            <a:ln w="12700" cap="flat">
              <a:solidFill>
                <a:srgbClr val="868685"/>
              </a:solidFill>
              <a:prstDash val="solid"/>
              <a:miter lim="400000"/>
            </a:ln>
          </a:top>
          <a:bottom>
            <a:ln w="12700" cap="flat">
              <a:solidFill>
                <a:srgbClr val="868685"/>
              </a:solidFill>
              <a:prstDash val="solid"/>
              <a:miter lim="400000"/>
            </a:ln>
          </a:bottom>
          <a:insideH>
            <a:ln w="12700" cap="flat">
              <a:solidFill>
                <a:srgbClr val="868685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9A3C00"/>
              </a:solidFill>
              <a:prstDash val="solid"/>
              <a:miter lim="400000"/>
            </a:ln>
          </a:top>
          <a:bottom>
            <a:ln w="12700" cap="flat">
              <a:solidFill>
                <a:srgbClr val="9A3C00"/>
              </a:solidFill>
              <a:prstDash val="solid"/>
              <a:miter lim="400000"/>
            </a:ln>
          </a:bottom>
          <a:insideH>
            <a:ln w="12700" cap="flat">
              <a:solidFill>
                <a:srgbClr val="9A3C0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E5F00">
              <a:alpha val="8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85948">
              <a:alpha val="1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160F02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85948">
              <a:alpha val="62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685948">
                  <a:alpha val="6200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70000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858585"/>
        </a:fontRef>
        <a:srgbClr val="85858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wholeTbl>
    <a:band2H>
      <a:tcTxStyle/>
      <a:tcStyle>
        <a:tcBdr/>
        <a:fill>
          <a:solidFill>
            <a:srgbClr val="FEFEE0">
              <a:alpha val="55000"/>
            </a:srgbClr>
          </a:solidFill>
        </a:fill>
      </a:tcStyle>
    </a:band2H>
    <a:firstCol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31750" cap="flat">
              <a:solidFill>
                <a:schemeClr val="accent5">
                  <a:hueOff val="61010"/>
                  <a:satOff val="20460"/>
                  <a:lumOff val="-2197"/>
                  <a:alpha val="62000"/>
                </a:schemeClr>
              </a:solidFill>
              <a:prstDash val="solid"/>
              <a:miter lim="400000"/>
            </a:ln>
          </a:right>
          <a:top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Col>
    <a:la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lastRow>
    <a:firstRow>
      <a:tcTxStyle b="off" i="off">
        <a:fontRef idx="minor">
          <a:srgbClr val="45A7DE"/>
        </a:fontRef>
        <a:srgbClr val="45A7D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1">
                  <a:hueOff val="-313507"/>
                  <a:satOff val="34334"/>
                  <a:lumOff val="-8266"/>
                  <a:alpha val="62000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>
              <a:alpha val="5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50" d="100"/>
          <a:sy n="50" d="100"/>
        </p:scale>
        <p:origin x="-488" y="-8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package" Target="../embeddings/Microsoft_Excel_Sheet1.xlsx"/><Relationship Id="rId1" Type="http://schemas.openxmlformats.org/officeDocument/2006/relationships/image" Target="../media/image8.png"/><Relationship Id="rId2" Type="http://schemas.openxmlformats.org/officeDocument/2006/relationships/image" Target="../media/image9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package" Target="../embeddings/Microsoft_Excel_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view3D>
      <c:rotX val="18"/>
      <c:hPercent val="35"/>
      <c:rotY val="18"/>
      <c:depthPercent val="31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3rd 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>
              <a:outerShdw blurRad="63500" dir="7800000" algn="tl">
                <a:srgbClr val="000000">
                  <a:alpha val="50000"/>
                </a:srgbClr>
              </a:outerShdw>
            </a:effectLst>
            <a:sp3d prstMaterial="matte"/>
          </c:spPr>
          <c:invertIfNegative val="0"/>
          <c:pictureOptions>
            <c:pictureFormat val="stretch"/>
          </c:pictureOptions>
          <c:cat>
            <c:strRef>
              <c:f>Sheet1!$A$2:$A$3</c:f>
              <c:strCache>
                <c:ptCount val="2"/>
                <c:pt idx="0">
                  <c:v>Winter 2016</c:v>
                </c:pt>
                <c:pt idx="1">
                  <c:v>Winter 2017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80.0</c:v>
                </c:pt>
                <c:pt idx="1">
                  <c:v>75.0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4th</c:v>
                </c:pt>
              </c:strCache>
            </c:strRef>
          </c:tx>
          <c:spPr>
            <a:blipFill rotWithShape="1">
              <a:blip xmlns:r="http://schemas.openxmlformats.org/officeDocument/2006/relationships" r:embed="rId2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>
              <a:outerShdw blurRad="63500" dir="7800000" algn="tl">
                <a:srgbClr val="000000">
                  <a:alpha val="50000"/>
                </a:srgbClr>
              </a:outerShdw>
            </a:effectLst>
            <a:sp3d prstMaterial="matte"/>
          </c:spPr>
          <c:invertIfNegative val="0"/>
          <c:pictureOptions>
            <c:pictureFormat val="stretch"/>
          </c:pictureOptions>
          <c:cat>
            <c:strRef>
              <c:f>Sheet1!$A$2:$A$3</c:f>
              <c:strCache>
                <c:ptCount val="2"/>
                <c:pt idx="0">
                  <c:v>Winter 2016</c:v>
                </c:pt>
                <c:pt idx="1">
                  <c:v>Winter 2017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74.0</c:v>
                </c:pt>
                <c:pt idx="1">
                  <c:v>81.0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5th</c:v>
                </c:pt>
              </c:strCache>
            </c:strRef>
          </c:tx>
          <c:spPr>
            <a:blipFill rotWithShape="1">
              <a:blip xmlns:r="http://schemas.openxmlformats.org/officeDocument/2006/relationships" r:embed="rId3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>
              <a:outerShdw blurRad="63500" dir="7800000" algn="tl">
                <a:srgbClr val="000000">
                  <a:alpha val="50000"/>
                </a:srgbClr>
              </a:outerShdw>
            </a:effectLst>
            <a:sp3d prstMaterial="matte"/>
          </c:spPr>
          <c:invertIfNegative val="0"/>
          <c:pictureOptions>
            <c:pictureFormat val="stretch"/>
          </c:pictureOptions>
          <c:cat>
            <c:strRef>
              <c:f>Sheet1!$A$2:$A$3</c:f>
              <c:strCache>
                <c:ptCount val="2"/>
                <c:pt idx="0">
                  <c:v>Winter 2016</c:v>
                </c:pt>
                <c:pt idx="1">
                  <c:v>Winter 2017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58.0</c:v>
                </c:pt>
                <c:pt idx="1">
                  <c:v>75.0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2137610728"/>
        <c:axId val="2137614216"/>
        <c:axId val="2137617960"/>
      </c:bar3DChart>
      <c:catAx>
        <c:axId val="21376107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700" b="0" i="0" u="none" strike="noStrike">
                <a:solidFill>
                  <a:srgbClr val="858585"/>
                </a:solidFill>
                <a:latin typeface="Marker Felt"/>
              </a:defRPr>
            </a:pPr>
            <a:endParaRPr lang="en-US"/>
          </a:p>
        </c:txPr>
        <c:crossAx val="2137614216"/>
        <c:crosses val="autoZero"/>
        <c:auto val="1"/>
        <c:lblAlgn val="ctr"/>
        <c:lblOffset val="100"/>
        <c:noMultiLvlLbl val="1"/>
      </c:catAx>
      <c:valAx>
        <c:axId val="2137614216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700" b="0" i="0" u="none" strike="noStrike">
                <a:solidFill>
                  <a:srgbClr val="858585"/>
                </a:solidFill>
                <a:latin typeface="Marker Felt"/>
              </a:defRPr>
            </a:pPr>
            <a:endParaRPr lang="en-US"/>
          </a:p>
        </c:txPr>
        <c:crossAx val="2137610728"/>
        <c:crosses val="autoZero"/>
        <c:crossBetween val="between"/>
        <c:majorUnit val="22.5"/>
        <c:minorUnit val="11.25"/>
      </c:valAx>
      <c:serAx>
        <c:axId val="2137617960"/>
        <c:scaling>
          <c:orientation val="minMax"/>
        </c:scaling>
        <c:delete val="0"/>
        <c:axPos val="b"/>
        <c:majorTickMark val="out"/>
        <c:minorTickMark val="none"/>
        <c:tickLblPos val="none"/>
        <c:spPr>
          <a:ln w="12700" cap="flat">
            <a:noFill/>
            <a:prstDash val="solid"/>
            <a:miter lim="400000"/>
          </a:ln>
        </c:spPr>
        <c:crossAx val="2137614216"/>
        <c:crosses val="autoZero"/>
        <c:tickLblSkip val="1"/>
      </c:ser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roundedCorners val="0"/>
  <c:style val="18"/>
  <c:chart>
    <c:autoTitleDeleted val="1"/>
    <c:view3D>
      <c:rotX val="18"/>
      <c:hPercent val="35"/>
      <c:rotY val="18"/>
      <c:depthPercent val="31"/>
      <c:rAngAx val="0"/>
      <c:perspective val="3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005"/>
          <c:y val="0.005"/>
          <c:w val="0.99"/>
          <c:h val="0.9875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Met EOY</c:v>
                </c:pt>
              </c:strCache>
            </c:strRef>
          </c:tx>
          <c:spPr>
            <a:blipFill rotWithShape="1">
              <a:blip xmlns:r="http://schemas.openxmlformats.org/officeDocument/2006/relationships" r:embed="rId1"/>
              <a:srcRect/>
              <a:stretch>
                <a:fillRect/>
              </a:stretch>
            </a:blipFill>
            <a:ln w="12700" cap="flat">
              <a:noFill/>
              <a:miter lim="400000"/>
            </a:ln>
            <a:effectLst>
              <a:outerShdw blurRad="63500" dir="7800000" algn="tl">
                <a:srgbClr val="000000">
                  <a:alpha val="50000"/>
                </a:srgbClr>
              </a:outerShdw>
            </a:effectLst>
            <a:sp3d prstMaterial="matte"/>
          </c:spPr>
          <c:invertIfNegative val="0"/>
          <c:pictureOptions>
            <c:pictureFormat val="stretch"/>
          </c:pictureOptions>
          <c:cat>
            <c:strRef>
              <c:f>Sheet1!$B$1:$D$1</c:f>
              <c:strCache>
                <c:ptCount val="3"/>
                <c:pt idx="0">
                  <c:v>3rd-48%</c:v>
                </c:pt>
                <c:pt idx="1">
                  <c:v>4th-46%</c:v>
                </c:pt>
                <c:pt idx="2">
                  <c:v>5th-53%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48.0</c:v>
                </c:pt>
                <c:pt idx="1">
                  <c:v>46.0</c:v>
                </c:pt>
                <c:pt idx="2">
                  <c:v>53.0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shape val="box"/>
        <c:axId val="2140760152"/>
        <c:axId val="2141056232"/>
        <c:axId val="2140421288"/>
      </c:bar3DChart>
      <c:catAx>
        <c:axId val="2140760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700" b="0" i="0" u="none" strike="noStrike">
                <a:solidFill>
                  <a:srgbClr val="858585"/>
                </a:solidFill>
                <a:latin typeface="Marker Felt"/>
              </a:defRPr>
            </a:pPr>
            <a:endParaRPr lang="en-US"/>
          </a:p>
        </c:txPr>
        <c:crossAx val="2141056232"/>
        <c:crosses val="autoZero"/>
        <c:auto val="1"/>
        <c:lblAlgn val="ctr"/>
        <c:lblOffset val="100"/>
        <c:noMultiLvlLbl val="1"/>
      </c:catAx>
      <c:valAx>
        <c:axId val="2141056232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B8B8B8"/>
              </a:solidFill>
              <a:prstDash val="solid"/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2700" b="0" i="0" u="none" strike="noStrike">
                <a:solidFill>
                  <a:srgbClr val="858585"/>
                </a:solidFill>
                <a:latin typeface="Marker Felt"/>
              </a:defRPr>
            </a:pPr>
            <a:endParaRPr lang="en-US"/>
          </a:p>
        </c:txPr>
        <c:crossAx val="2140760152"/>
        <c:crosses val="autoZero"/>
        <c:crossBetween val="between"/>
        <c:majorUnit val="15.0"/>
        <c:minorUnit val="7.5"/>
      </c:valAx>
      <c:serAx>
        <c:axId val="2140421288"/>
        <c:scaling>
          <c:orientation val="minMax"/>
        </c:scaling>
        <c:delete val="0"/>
        <c:axPos val="b"/>
        <c:majorTickMark val="out"/>
        <c:minorTickMark val="none"/>
        <c:tickLblPos val="none"/>
        <c:spPr>
          <a:ln w="12700" cap="flat">
            <a:noFill/>
            <a:prstDash val="solid"/>
            <a:miter lim="400000"/>
          </a:ln>
        </c:spPr>
        <c:crossAx val="2141056232"/>
        <c:crosses val="autoZero"/>
        <c:tickLblSkip val="1"/>
      </c:ser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406715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917700"/>
            <a:ext cx="10464800" cy="2794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165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4279900"/>
            <a:ext cx="10464800" cy="6604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000">
                <a:solidFill>
                  <a:srgbClr val="45A7DE"/>
                </a:solidFill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6362700"/>
            <a:ext cx="10464800" cy="596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600"/>
            </a:lvl1pPr>
          </a:lstStyle>
          <a:p>
            <a:r>
              <a:t>–Johnny Appleseed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307138" y="649152"/>
            <a:ext cx="10401301" cy="5856302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604000"/>
            <a:ext cx="10464800" cy="1651000"/>
          </a:xfrm>
          <a:prstGeom prst="rect">
            <a:avLst/>
          </a:prstGeom>
        </p:spPr>
        <p:txBody>
          <a:bodyPr anchor="b"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331200"/>
            <a:ext cx="10464800" cy="1270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2844800"/>
            <a:ext cx="10464800" cy="4064000"/>
          </a:xfrm>
          <a:prstGeom prst="rect">
            <a:avLst/>
          </a:prstGeom>
        </p:spPr>
        <p:txBody>
          <a:bodyPr/>
          <a:lstStyle>
            <a:lvl1pPr>
              <a:defRPr sz="9500"/>
            </a:lvl1pPr>
          </a:lstStyle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572250" y="812800"/>
            <a:ext cx="5753100" cy="76708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381000" y="1409700"/>
            <a:ext cx="58674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381000" y="4787900"/>
            <a:ext cx="5867400" cy="3721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4000"/>
            </a:lvl1pPr>
            <a:lvl2pPr marL="0" indent="228600" algn="ctr">
              <a:spcBef>
                <a:spcPts val="0"/>
              </a:spcBef>
              <a:buSzTx/>
              <a:buNone/>
              <a:defRPr sz="4000"/>
            </a:lvl2pPr>
            <a:lvl3pPr marL="0" indent="457200" algn="ctr">
              <a:spcBef>
                <a:spcPts val="0"/>
              </a:spcBef>
              <a:buSzTx/>
              <a:buNone/>
              <a:defRPr sz="4000"/>
            </a:lvl3pPr>
            <a:lvl4pPr marL="0" indent="685800" algn="ctr">
              <a:spcBef>
                <a:spcPts val="0"/>
              </a:spcBef>
              <a:buSzTx/>
              <a:buNone/>
              <a:defRPr sz="4000"/>
            </a:lvl4pPr>
            <a:lvl5pPr marL="0" indent="914400" algn="ctr">
              <a:spcBef>
                <a:spcPts val="0"/>
              </a:spcBef>
              <a:buSzTx/>
              <a:buNone/>
              <a:defRPr sz="40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7277100" y="2578100"/>
            <a:ext cx="4457700" cy="59436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1270000" y="2768600"/>
            <a:ext cx="5461000" cy="5715000"/>
          </a:xfrm>
          <a:prstGeom prst="rect">
            <a:avLst/>
          </a:prstGeom>
        </p:spPr>
        <p:txBody>
          <a:bodyPr/>
          <a:lstStyle>
            <a:lvl1pPr marL="444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1pPr>
            <a:lvl2pPr marL="889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2pPr>
            <a:lvl3pPr marL="1333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3pPr>
            <a:lvl4pPr marL="17780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4pPr>
            <a:lvl5pPr marL="2222500" indent="-444500">
              <a:spcBef>
                <a:spcPts val="3800"/>
              </a:spcBef>
              <a:buSzPct val="50000"/>
              <a:buBlip>
                <a:blip r:embed="rId2"/>
              </a:buBlip>
              <a:defRPr sz="3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 rot="21600000">
            <a:off x="7063543" y="473144"/>
            <a:ext cx="5554134" cy="41656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 rot="21600000">
            <a:off x="7095370" y="5018682"/>
            <a:ext cx="5520268" cy="41402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idx="15"/>
          </p:nvPr>
        </p:nvSpPr>
        <p:spPr>
          <a:xfrm>
            <a:off x="266700" y="482600"/>
            <a:ext cx="6502400" cy="8669867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xmlns:p14="http://schemas.microsoft.com/office/powerpoint/2010/main" spd="med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4" Type="http://schemas.openxmlformats.org/officeDocument/2006/relationships/image" Target="../media/image1.jpeg"/><Relationship Id="rId15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Shape 3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901" y="9271000"/>
            <a:ext cx="374905" cy="355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>
                <a:solidFill>
                  <a:srgbClr val="868686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p14="http://schemas.microsoft.com/office/powerpoint/2010/main"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45A7DE"/>
          </a:solidFill>
          <a:uFillTx/>
          <a:latin typeface="+mn-lt"/>
          <a:ea typeface="+mn-ea"/>
          <a:cs typeface="+mn-cs"/>
          <a:sym typeface="Marker Felt"/>
        </a:defRPr>
      </a:lvl9pPr>
    </p:titleStyle>
    <p:bodyStyle>
      <a:lvl1pPr marL="63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1pPr>
      <a:lvl2pPr marL="127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2pPr>
      <a:lvl3pPr marL="190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3pPr>
      <a:lvl4pPr marL="254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4pPr>
      <a:lvl5pPr marL="317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5pPr>
      <a:lvl6pPr marL="381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6pPr>
      <a:lvl7pPr marL="444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7pPr>
      <a:lvl8pPr marL="5080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8pPr>
      <a:lvl9pPr marL="5715000" marR="0" indent="-6350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47000"/>
        <a:buFontTx/>
        <a:buBlip>
          <a:blip r:embed="rId15"/>
        </a:buBlip>
        <a:tabLst/>
        <a:defRPr sz="4600" b="0" i="0" u="none" strike="noStrike" cap="none" spc="0" baseline="0">
          <a:ln>
            <a:noFill/>
          </a:ln>
          <a:solidFill>
            <a:srgbClr val="858585"/>
          </a:solidFill>
          <a:uFillTx/>
          <a:latin typeface="+mn-lt"/>
          <a:ea typeface="+mn-ea"/>
          <a:cs typeface="+mn-cs"/>
          <a:sym typeface="Marker Fel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11.png"/><Relationship Id="rId1" Type="http://schemas.microsoft.com/office/2007/relationships/media" Target="../media/media2.mp4"/><Relationship Id="rId2" Type="http://schemas.openxmlformats.org/officeDocument/2006/relationships/video" Target="../media/media2.mp4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3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3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choolinthecloud.org" TargetMode="External"/><Relationship Id="rId4" Type="http://schemas.openxmlformats.org/officeDocument/2006/relationships/hyperlink" Target="http://www.solecle.com" TargetMode="External"/><Relationship Id="rId5" Type="http://schemas.openxmlformats.org/officeDocument/2006/relationships/hyperlink" Target="https://padlet.com/hopefuss/newmodelofschool" TargetMode="External"/><Relationship Id="rId6" Type="http://schemas.openxmlformats.org/officeDocument/2006/relationships/hyperlink" Target="https://padlet.com/hopefuss/competencybasedlearning" TargetMode="External"/><Relationship Id="rId7" Type="http://schemas.openxmlformats.org/officeDocument/2006/relationships/hyperlink" Target="https://classroom.google.com/u/0/c/MTYxNTg5NjAyM1pa" TargetMode="External"/><Relationship Id="rId8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mailto:hopefuss@gmail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4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Engaging Students in the Digital Age:</a:t>
            </a:r>
          </a:p>
        </p:txBody>
      </p:sp>
      <p:sp>
        <p:nvSpPr>
          <p:cNvPr id="120" name="Shape 120"/>
          <p:cNvSpPr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500"/>
            </a:lvl1pPr>
          </a:lstStyle>
          <a:p>
            <a:r>
              <a:t>Welcome to SOLE Time!</a:t>
            </a:r>
          </a:p>
        </p:txBody>
      </p:sp>
    </p:spTree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315468">
              <a:defRPr sz="4320"/>
            </a:pPr>
            <a:r>
              <a:t>Data</a:t>
            </a:r>
          </a:p>
          <a:p>
            <a:pPr defTabSz="315468">
              <a:defRPr sz="4320"/>
            </a:pPr>
            <a:r>
              <a:t>Percentage of Students on/above Grade </a:t>
            </a:r>
          </a:p>
          <a:p>
            <a:pPr defTabSz="315468">
              <a:defRPr sz="4320"/>
            </a:pPr>
            <a:r>
              <a:t>Level according to F&amp;P </a:t>
            </a:r>
          </a:p>
        </p:txBody>
      </p:sp>
      <p:graphicFrame>
        <p:nvGraphicFramePr>
          <p:cNvPr id="151" name="Chart 151"/>
          <p:cNvGraphicFramePr/>
          <p:nvPr/>
        </p:nvGraphicFramePr>
        <p:xfrm>
          <a:off x="1283569" y="3873500"/>
          <a:ext cx="10374162" cy="4615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484886">
              <a:defRPr sz="6640"/>
            </a:pPr>
            <a:r>
              <a:t>Percentage of Students </a:t>
            </a:r>
          </a:p>
          <a:p>
            <a:pPr defTabSz="484886">
              <a:defRPr sz="6640"/>
            </a:pPr>
            <a:r>
              <a:t>Meeting EOY Lexile in January</a:t>
            </a:r>
          </a:p>
        </p:txBody>
      </p:sp>
      <p:graphicFrame>
        <p:nvGraphicFramePr>
          <p:cNvPr id="154" name="Chart 154"/>
          <p:cNvGraphicFramePr/>
          <p:nvPr/>
        </p:nvGraphicFramePr>
        <p:xfrm>
          <a:off x="1283569" y="3873500"/>
          <a:ext cx="10234462" cy="4615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OLE - How To.mp4"/>
          <p:cNvPicPr>
            <a:picLocks noGrp="1"/>
          </p:cNvPicPr>
          <p:nvPr>
            <p:ph type="pic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07138" y="651936"/>
            <a:ext cx="10401301" cy="5850733"/>
          </a:xfrm>
          <a:prstGeom prst="rect">
            <a:avLst/>
          </a:prstGeom>
        </p:spPr>
      </p:pic>
      <p:sp>
        <p:nvSpPr>
          <p:cNvPr id="157" name="Shape 15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How to SOLE</a:t>
            </a:r>
          </a:p>
        </p:txBody>
      </p:sp>
      <p:sp>
        <p:nvSpPr>
          <p:cNvPr id="158" name="Shape 1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4622039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5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Let’s Try It!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</a:lstStyle>
          <a:p>
            <a:r>
              <a:t>What makes a community healthy?</a:t>
            </a:r>
          </a:p>
        </p:txBody>
      </p:sp>
      <p:pic>
        <p:nvPicPr>
          <p:cNvPr id="162" name="IMG_4806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756182" y="3441352"/>
            <a:ext cx="6304757" cy="47285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Placeholder 163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7264400" y="2259480"/>
            <a:ext cx="4483100" cy="6363820"/>
          </a:xfrm>
          <a:prstGeom prst="rect">
            <a:avLst/>
          </a:prstGeom>
        </p:spPr>
      </p:pic>
      <p:sp>
        <p:nvSpPr>
          <p:cNvPr id="165" name="Shape 165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t>Schedules and Expectations</a:t>
            </a:r>
          </a:p>
        </p:txBody>
      </p:sp>
      <p:sp>
        <p:nvSpPr>
          <p:cNvPr id="166" name="Shape 166"/>
          <p:cNvSpPr>
            <a:spLocks noGrp="1"/>
          </p:cNvSpPr>
          <p:nvPr>
            <p:ph type="body" sz="half" idx="1"/>
          </p:nvPr>
        </p:nvSpPr>
        <p:spPr>
          <a:xfrm>
            <a:off x="1270000" y="2583890"/>
            <a:ext cx="5461001" cy="5715001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3"/>
              </a:buBlip>
            </a:pPr>
            <a:r>
              <a:t>How I set up SOLE Time at my elementary school</a:t>
            </a:r>
          </a:p>
          <a:p>
            <a:pPr>
              <a:buBlip>
                <a:blip r:embed="rId3"/>
              </a:buBlip>
            </a:pPr>
            <a:r>
              <a:t>Ground rules</a:t>
            </a:r>
          </a:p>
          <a:p>
            <a:pPr>
              <a:buBlip>
                <a:blip r:embed="rId3"/>
              </a:buBlip>
            </a:pPr>
            <a:r>
              <a:t>Success Criteria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circle/>
      </p:transition>
    </mc:Choice>
    <mc:Fallback xmlns="">
      <p:transition spd="fast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Resources</a:t>
            </a:r>
          </a:p>
        </p:txBody>
      </p:sp>
      <p:sp>
        <p:nvSpPr>
          <p:cNvPr id="169" name="Shape 169"/>
          <p:cNvSpPr>
            <a:spLocks noGrp="1"/>
          </p:cNvSpPr>
          <p:nvPr>
            <p:ph type="body" sz="half" idx="1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391159" indent="-391159" defTabSz="514095">
              <a:spcBef>
                <a:spcPts val="3300"/>
              </a:spcBef>
              <a:buBlip>
                <a:blip r:embed="rId2"/>
              </a:buBlip>
              <a:defRPr sz="3168"/>
            </a:pPr>
            <a:r>
              <a:t>School in the Cloud </a:t>
            </a:r>
            <a:r>
              <a:rPr u="sng">
                <a:hlinkClick r:id="rId3"/>
              </a:rPr>
              <a:t>www.theschoolinthecloud.org</a:t>
            </a:r>
          </a:p>
          <a:p>
            <a:pPr marL="391159" indent="-391159" defTabSz="514095">
              <a:spcBef>
                <a:spcPts val="3300"/>
              </a:spcBef>
              <a:buBlip>
                <a:blip r:embed="rId2"/>
              </a:buBlip>
              <a:defRPr sz="3168"/>
            </a:pPr>
            <a:r>
              <a:t>SOLECLE </a:t>
            </a:r>
            <a:r>
              <a:rPr u="sng">
                <a:hlinkClick r:id="rId4"/>
              </a:rPr>
              <a:t>www.solecle.com</a:t>
            </a:r>
          </a:p>
          <a:p>
            <a:pPr marL="391159" indent="-391159" defTabSz="514095">
              <a:spcBef>
                <a:spcPts val="3300"/>
              </a:spcBef>
              <a:buBlip>
                <a:blip r:embed="rId2"/>
              </a:buBlip>
              <a:defRPr sz="3168"/>
            </a:pPr>
            <a:r>
              <a:rPr u="sng">
                <a:hlinkClick r:id="rId5"/>
              </a:rPr>
              <a:t>https://padlet.com/hopefuss/newmodelofschool</a:t>
            </a:r>
          </a:p>
          <a:p>
            <a:pPr marL="391159" indent="-391159" defTabSz="514095">
              <a:spcBef>
                <a:spcPts val="3300"/>
              </a:spcBef>
              <a:buBlip>
                <a:blip r:embed="rId2"/>
              </a:buBlip>
              <a:defRPr sz="3168"/>
            </a:pPr>
            <a:r>
              <a:rPr u="sng">
                <a:hlinkClick r:id="rId6"/>
              </a:rPr>
              <a:t>https://padlet.com/hopefuss/competencybasedlearning</a:t>
            </a:r>
          </a:p>
          <a:p>
            <a:pPr marL="391159" indent="-391159" defTabSz="514095">
              <a:spcBef>
                <a:spcPts val="3300"/>
              </a:spcBef>
              <a:buBlip>
                <a:blip r:embed="rId2"/>
              </a:buBlip>
              <a:defRPr sz="3168"/>
            </a:pPr>
            <a:r>
              <a:rPr u="sng">
                <a:hlinkClick r:id="rId7"/>
              </a:rPr>
              <a:t>https://classroom.google.com/u/0/c/MTYxNTg5NjAyM1pa</a:t>
            </a:r>
          </a:p>
        </p:txBody>
      </p:sp>
      <p:pic>
        <p:nvPicPr>
          <p:cNvPr id="170" name="IMG_4735.pn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7105180" y="2116765"/>
            <a:ext cx="5446538" cy="726205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Q and A</a:t>
            </a:r>
          </a:p>
          <a:p>
            <a:r>
              <a:t>Time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>
      <p:transition spd="fast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Shape 17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dirty="0"/>
              <a:t>Contact Information=</a:t>
            </a:r>
          </a:p>
          <a:p>
            <a:r>
              <a:rPr u="sng" dirty="0">
                <a:hlinkClick r:id="rId2"/>
              </a:rPr>
              <a:t>hopefuss@gmail.com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Hope Fuss</a:t>
            </a:r>
          </a:p>
        </p:txBody>
      </p:sp>
      <p:sp>
        <p:nvSpPr>
          <p:cNvPr id="123" name="Shape 12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>
            <a:normAutofit fontScale="92500"/>
          </a:bodyPr>
          <a:lstStyle/>
          <a:p>
            <a:pPr defTabSz="479044">
              <a:defRPr sz="3280"/>
            </a:pPr>
            <a:r>
              <a:t>Principal, Washington County Public Schools, Hagerstown, MD</a:t>
            </a:r>
          </a:p>
          <a:p>
            <a:pPr defTabSz="479044">
              <a:defRPr sz="3280"/>
            </a:pPr>
            <a:r>
              <a:t>Doctoral Candidate, Drexel University</a:t>
            </a:r>
          </a:p>
        </p:txBody>
      </p:sp>
      <p:pic>
        <p:nvPicPr>
          <p:cNvPr id="124" name="IMG_4777.jpeg"/>
          <p:cNvPicPr>
            <a:picLocks noChangeAspect="1"/>
          </p:cNvPicPr>
          <p:nvPr/>
        </p:nvPicPr>
        <p:blipFill>
          <a:blip r:embed="rId2">
            <a:extLst/>
          </a:blip>
          <a:srcRect b="2525"/>
          <a:stretch>
            <a:fillRect/>
          </a:stretch>
        </p:blipFill>
        <p:spPr>
          <a:xfrm>
            <a:off x="4304975" y="-807916"/>
            <a:ext cx="4394850" cy="761577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over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Agenda</a:t>
            </a:r>
          </a:p>
        </p:txBody>
      </p:sp>
      <p:sp>
        <p:nvSpPr>
          <p:cNvPr id="127" name="Shape 12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533400" indent="-533400" defTabSz="490727">
              <a:spcBef>
                <a:spcPts val="3500"/>
              </a:spcBef>
              <a:buBlip>
                <a:blip r:embed="rId2"/>
              </a:buBlip>
              <a:defRPr sz="3864"/>
            </a:pPr>
            <a:r>
              <a:t>Introduction of SOLE</a:t>
            </a:r>
          </a:p>
          <a:p>
            <a:pPr marL="533400" indent="-533400" defTabSz="490727">
              <a:spcBef>
                <a:spcPts val="3500"/>
              </a:spcBef>
              <a:buBlip>
                <a:blip r:embed="rId2"/>
              </a:buBlip>
              <a:defRPr sz="3864"/>
            </a:pPr>
            <a:r>
              <a:t>First year implementation: student perceptions, parent perceptions, teacher perceptions, and data</a:t>
            </a:r>
          </a:p>
          <a:p>
            <a:pPr marL="533400" indent="-533400" defTabSz="490727">
              <a:spcBef>
                <a:spcPts val="3500"/>
              </a:spcBef>
              <a:buBlip>
                <a:blip r:embed="rId2"/>
              </a:buBlip>
              <a:defRPr sz="3864"/>
            </a:pPr>
            <a:r>
              <a:t>Overview of how it works and trying it out</a:t>
            </a:r>
          </a:p>
          <a:p>
            <a:pPr marL="533400" indent="-533400" defTabSz="490727">
              <a:spcBef>
                <a:spcPts val="3500"/>
              </a:spcBef>
              <a:buBlip>
                <a:blip r:embed="rId2"/>
              </a:buBlip>
              <a:defRPr sz="3864"/>
            </a:pPr>
            <a:r>
              <a:t>How to set a schedule in a traditional school model to make this happen</a:t>
            </a:r>
          </a:p>
          <a:p>
            <a:pPr marL="533400" indent="-533400" defTabSz="490727">
              <a:spcBef>
                <a:spcPts val="3500"/>
              </a:spcBef>
              <a:buBlip>
                <a:blip r:embed="rId2"/>
              </a:buBlip>
              <a:defRPr sz="3864"/>
            </a:pPr>
            <a:r>
              <a:t>SOLE and beyond…resources to support the work!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Intro to SOLE.mp4"/>
          <p:cNvPicPr>
            <a:picLocks noGrp="1"/>
          </p:cNvPicPr>
          <p:nvPr>
            <p:ph type="pic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307138" y="651936"/>
            <a:ext cx="10401301" cy="5850733"/>
          </a:xfrm>
          <a:prstGeom prst="rect">
            <a:avLst/>
          </a:prstGeom>
        </p:spPr>
      </p:pic>
      <p:sp>
        <p:nvSpPr>
          <p:cNvPr id="130" name="Shape 13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What is SOLE?</a:t>
            </a:r>
          </a:p>
        </p:txBody>
      </p:sp>
      <p:sp>
        <p:nvSpPr>
          <p:cNvPr id="131" name="Shape 13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Self Organized Learning Environment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 dir="r"/>
      </p:transition>
    </mc:Choice>
    <mc:Fallback xmlns="">
      <p:transition spd="fast">
        <p:fade/>
      </p:transition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18127" fill="hold"/>
                                        <p:tgtEl>
                                          <p:spTgt spid="1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129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body" idx="13"/>
          </p:nvPr>
        </p:nvSpPr>
        <p:spPr>
          <a:xfrm>
            <a:off x="1270000" y="3327698"/>
            <a:ext cx="10464800" cy="2564805"/>
          </a:xfrm>
          <a:prstGeom prst="rect">
            <a:avLst/>
          </a:prstGeom>
        </p:spPr>
        <p:txBody>
          <a:bodyPr/>
          <a:lstStyle/>
          <a:p>
            <a:r>
              <a:rPr dirty="0"/>
              <a:t>“It’s not about making learning happen, it’s about letting it happen.”</a:t>
            </a:r>
          </a:p>
          <a:p>
            <a:r>
              <a:rPr dirty="0"/>
              <a:t>“Schools as we know them are </a:t>
            </a:r>
            <a:r>
              <a:rPr dirty="0" smtClean="0"/>
              <a:t>obsolete</a:t>
            </a:r>
            <a:r>
              <a:rPr lang="mr-IN" dirty="0" smtClean="0"/>
              <a:t>…</a:t>
            </a:r>
            <a:r>
              <a:rPr dirty="0" smtClean="0"/>
              <a:t>what </a:t>
            </a:r>
            <a:r>
              <a:rPr dirty="0"/>
              <a:t>will the future of learning look </a:t>
            </a:r>
            <a:r>
              <a:rPr dirty="0" smtClean="0"/>
              <a:t>like</a:t>
            </a:r>
            <a:r>
              <a:rPr lang="en-US" dirty="0" smtClean="0"/>
              <a:t>?</a:t>
            </a:r>
            <a:r>
              <a:rPr dirty="0" smtClean="0"/>
              <a:t>”</a:t>
            </a:r>
            <a:endParaRPr dirty="0"/>
          </a:p>
        </p:txBody>
      </p:sp>
      <p:sp>
        <p:nvSpPr>
          <p:cNvPr id="134" name="Shape 134"/>
          <p:cNvSpPr>
            <a:spLocks noGrp="1"/>
          </p:cNvSpPr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r>
              <a:t>-Sugata Mitra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push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First Year Implementation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Placeholder 137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165698" y="185561"/>
            <a:ext cx="10684182" cy="6421493"/>
          </a:xfrm>
          <a:prstGeom prst="rect">
            <a:avLst/>
          </a:prstGeom>
        </p:spPr>
      </p:pic>
      <p:sp>
        <p:nvSpPr>
          <p:cNvPr id="139" name="Shape 1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Student Perceptions</a:t>
            </a:r>
          </a:p>
        </p:txBody>
      </p:sp>
      <p:sp>
        <p:nvSpPr>
          <p:cNvPr id="140" name="Shape 140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Parent Perceptions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144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61638" y="1467470"/>
            <a:ext cx="7089871" cy="594298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:dissolv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Placeholder 145"/>
          <p:cNvPicPr>
            <a:picLocks noGrp="1"/>
          </p:cNvPicPr>
          <p:nvPr>
            <p:ph type="pic" idx="13"/>
          </p:nvPr>
        </p:nvPicPr>
        <p:blipFill>
          <a:blip r:embed="rId2">
            <a:extLst/>
          </a:blip>
          <a:stretch>
            <a:fillRect/>
          </a:stretch>
        </p:blipFill>
        <p:spPr>
          <a:xfrm>
            <a:off x="1294438" y="330532"/>
            <a:ext cx="10426701" cy="6276522"/>
          </a:xfrm>
          <a:prstGeom prst="rect">
            <a:avLst/>
          </a:prstGeom>
        </p:spPr>
      </p:pic>
      <p:sp>
        <p:nvSpPr>
          <p:cNvPr id="147" name="Shape 147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Teacher Perceptions</a:t>
            </a:r>
          </a:p>
        </p:txBody>
      </p:sp>
      <p:sp>
        <p:nvSpPr>
          <p:cNvPr id="148" name="Shape 14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ipple/>
      </p:transition>
    </mc:Choice>
    <mc:Fallback xmlns="">
      <p:transition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GraphPaper">
  <a:themeElements>
    <a:clrScheme name="GraphPaper">
      <a:dk1>
        <a:srgbClr val="008585"/>
      </a:dk1>
      <a:lt1>
        <a:srgbClr val="858585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phPaper">
  <a:themeElements>
    <a:clrScheme name="GraphPaper">
      <a:dk1>
        <a:srgbClr val="000000"/>
      </a:dk1>
      <a:lt1>
        <a:srgbClr val="FFFFFF"/>
      </a:lt1>
      <a:dk2>
        <a:srgbClr val="5A554C"/>
      </a:dk2>
      <a:lt2>
        <a:srgbClr val="D8D7D7"/>
      </a:lt2>
      <a:accent1>
        <a:srgbClr val="3E93D7"/>
      </a:accent1>
      <a:accent2>
        <a:srgbClr val="67AB3C"/>
      </a:accent2>
      <a:accent3>
        <a:srgbClr val="D5A530"/>
      </a:accent3>
      <a:accent4>
        <a:srgbClr val="E17B2E"/>
      </a:accent4>
      <a:accent5>
        <a:srgbClr val="CC487C"/>
      </a:accent5>
      <a:accent6>
        <a:srgbClr val="4D45AC"/>
      </a:accent6>
      <a:hlink>
        <a:srgbClr val="0000FF"/>
      </a:hlink>
      <a:folHlink>
        <a:srgbClr val="FF00FF"/>
      </a:folHlink>
    </a:clrScheme>
    <a:fontScheme name="GraphPaper">
      <a:majorFont>
        <a:latin typeface="Marker Felt"/>
        <a:ea typeface="Marker Felt"/>
        <a:cs typeface="Marker Felt"/>
      </a:majorFont>
      <a:minorFont>
        <a:latin typeface="Marker Felt"/>
        <a:ea typeface="Marker Felt"/>
        <a:cs typeface="Marker Felt"/>
      </a:minorFont>
    </a:fontScheme>
    <a:fmtScheme name="GraphPape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hueOff val="-313507"/>
            <a:satOff val="34334"/>
            <a:lumOff val="-8266"/>
            <a:alpha val="62000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75B1D4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000" b="0" i="0" u="none" strike="noStrike" cap="none" spc="0" normalizeH="0" baseline="0">
            <a:ln>
              <a:noFill/>
            </a:ln>
            <a:solidFill>
              <a:srgbClr val="858585"/>
            </a:solidFill>
            <a:effectLst/>
            <a:uFillTx/>
            <a:latin typeface="+mn-lt"/>
            <a:ea typeface="+mn-ea"/>
            <a:cs typeface="+mn-cs"/>
            <a:sym typeface="Marker Fel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236</Words>
  <Application>Microsoft Macintosh PowerPoint</Application>
  <PresentationFormat>Custom</PresentationFormat>
  <Paragraphs>42</Paragraphs>
  <Slides>17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GraphPaper</vt:lpstr>
      <vt:lpstr>Engaging Students in the Digital Age:</vt:lpstr>
      <vt:lpstr>Hope Fuss</vt:lpstr>
      <vt:lpstr>Agenda</vt:lpstr>
      <vt:lpstr>What is SOLE?</vt:lpstr>
      <vt:lpstr>PowerPoint Presentation</vt:lpstr>
      <vt:lpstr>First Year Implementation</vt:lpstr>
      <vt:lpstr>Student Perceptions</vt:lpstr>
      <vt:lpstr>Parent Perceptions</vt:lpstr>
      <vt:lpstr>Teacher Perceptions</vt:lpstr>
      <vt:lpstr>Data Percentage of Students on/above Grade  Level according to F&amp;P </vt:lpstr>
      <vt:lpstr>Percentage of Students  Meeting EOY Lexile in January</vt:lpstr>
      <vt:lpstr>How to SOLE</vt:lpstr>
      <vt:lpstr>Let’s Try It!</vt:lpstr>
      <vt:lpstr>Schedules and Expectations</vt:lpstr>
      <vt:lpstr>Resources</vt:lpstr>
      <vt:lpstr>Q and A Time</vt:lpstr>
      <vt:lpstr>Contact Information= hopefuss@gmail.com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Engaging Students in the Digital Age:</dc:title>
  <cp:lastModifiedBy>Hope Fuss</cp:lastModifiedBy>
  <cp:revision>2</cp:revision>
  <dcterms:modified xsi:type="dcterms:W3CDTF">2017-02-18T20:13:12Z</dcterms:modified>
</cp:coreProperties>
</file>