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0"/>
  </p:notesMasterIdLst>
  <p:handoutMasterIdLst>
    <p:handoutMasterId r:id="rId31"/>
  </p:handoutMasterIdLst>
  <p:sldIdLst>
    <p:sldId id="266" r:id="rId2"/>
    <p:sldId id="256" r:id="rId3"/>
    <p:sldId id="274" r:id="rId4"/>
    <p:sldId id="257" r:id="rId5"/>
    <p:sldId id="281" r:id="rId6"/>
    <p:sldId id="258" r:id="rId7"/>
    <p:sldId id="260" r:id="rId8"/>
    <p:sldId id="262" r:id="rId9"/>
    <p:sldId id="267" r:id="rId10"/>
    <p:sldId id="271" r:id="rId11"/>
    <p:sldId id="272" r:id="rId12"/>
    <p:sldId id="273" r:id="rId13"/>
    <p:sldId id="268" r:id="rId14"/>
    <p:sldId id="275" r:id="rId15"/>
    <p:sldId id="269" r:id="rId16"/>
    <p:sldId id="270" r:id="rId17"/>
    <p:sldId id="276" r:id="rId18"/>
    <p:sldId id="278" r:id="rId19"/>
    <p:sldId id="277" r:id="rId20"/>
    <p:sldId id="261" r:id="rId21"/>
    <p:sldId id="279" r:id="rId22"/>
    <p:sldId id="280" r:id="rId23"/>
    <p:sldId id="263" r:id="rId24"/>
    <p:sldId id="285" r:id="rId25"/>
    <p:sldId id="284" r:id="rId26"/>
    <p:sldId id="265" r:id="rId27"/>
    <p:sldId id="282" r:id="rId28"/>
    <p:sldId id="283" r:id="rId29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2/18/2016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0DDE2-F8C0-E84F-A125-43BBA3FB85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7657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2/18/2016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138F9-33A6-1E4D-872D-949B2C4B64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95416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138F9-33A6-1E4D-872D-949B2C4B640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/>
              <a:t>2/18/2016</a:t>
            </a:r>
          </a:p>
        </p:txBody>
      </p:sp>
    </p:spTree>
    <p:extLst>
      <p:ext uri="{BB962C8B-B14F-4D97-AF65-F5344CB8AC3E}">
        <p14:creationId xmlns:p14="http://schemas.microsoft.com/office/powerpoint/2010/main" val="295951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Upon reflection, we went a different</a:t>
            </a:r>
            <a:r>
              <a:rPr lang="en-US" baseline="0" dirty="0"/>
              <a:t> route this year…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2/18/2016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3138F9-33A6-1E4D-872D-949B2C4B640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930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2/18/2016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3138F9-33A6-1E4D-872D-949B2C4B6401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Office</a:t>
            </a:r>
            <a:r>
              <a:rPr lang="en-US" baseline="0" dirty="0"/>
              <a:t> vs staff managed bxs Kahoot! </a:t>
            </a:r>
          </a:p>
          <a:p>
            <a:r>
              <a:rPr lang="en-US" baseline="0" dirty="0"/>
              <a:t>Continue to train staff and review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2/18/2016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3138F9-33A6-1E4D-872D-949B2C4B640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35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F3BF-9599-034E-B0C1-754471857B1C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9575A-7007-724E-A5F8-492367A2F1E3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704E-752F-484C-916D-A4281A0B55B6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EA2A-FFD7-6344-A16A-CDFC1566ED08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0EEF-D07E-B942-9D45-7129B2B01AD4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D55217-47EB-C348-8920-6ABCE65238E7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FF213-F438-A840-B28B-CFF648DAF5D0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FB9CB-ED9B-A049-8C81-049935755F3D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2D277-97DC-A84F-A32E-C73E8B4F7BBC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884D8-F7CF-9842-B98C-189CB9C98EC5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E5F821-6F77-E045-9722-29D7666BA7B6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7C1759-04E7-5A49-92FE-B78526FE2FF3}" type="datetime1">
              <a:rPr lang="en-US" smtClean="0"/>
              <a:pPr/>
              <a:t>6/12/2017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62164E-78FF-4BB3-87B6-C06D608FC4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676400"/>
            <a:ext cx="8077200" cy="762000"/>
          </a:xfrm>
        </p:spPr>
        <p:txBody>
          <a:bodyPr/>
          <a:lstStyle/>
          <a:p>
            <a:r>
              <a:rPr lang="en-US" dirty="0" smtClean="0"/>
              <a:t>Engaging all </a:t>
            </a:r>
            <a:r>
              <a:rPr lang="en-US" dirty="0" err="1" smtClean="0"/>
              <a:t>pbis</a:t>
            </a:r>
            <a:r>
              <a:rPr lang="en-US" dirty="0" smtClean="0"/>
              <a:t> partners through a </a:t>
            </a:r>
            <a:r>
              <a:rPr lang="en-US" smtClean="0"/>
              <a:t>quality roll out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Positive Behavioral Interventions and Supports (PBIS) </a:t>
            </a:r>
          </a:p>
        </p:txBody>
      </p:sp>
      <p:pic>
        <p:nvPicPr>
          <p:cNvPr id="4" name="Picture 3" descr="PBIS+logo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819400"/>
            <a:ext cx="4953000" cy="2552700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485900" y="5562600"/>
            <a:ext cx="6400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Jessica Dunn- Coach at Norton Elementary</a:t>
            </a:r>
          </a:p>
          <a:p>
            <a:r>
              <a:rPr lang="en-US" dirty="0"/>
              <a:t>Lyndsey Whisner- Coach at Starling Elementary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8583396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04800"/>
            <a:ext cx="6426004" cy="5791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Starling’s 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Revised Existing Discipline Flowchart</a:t>
            </a:r>
          </a:p>
          <a:p>
            <a:pPr lvl="1"/>
            <a:r>
              <a:rPr lang="en-US" dirty="0"/>
              <a:t>Determined Teacher/Staff Managed vs. Office Managed Behaviors</a:t>
            </a:r>
          </a:p>
          <a:p>
            <a:pPr lvl="2"/>
            <a:r>
              <a:rPr lang="en-US" dirty="0"/>
              <a:t>Created managed behavior columns with examples</a:t>
            </a:r>
          </a:p>
          <a:p>
            <a:pPr lvl="1"/>
            <a:r>
              <a:rPr lang="en-US" dirty="0"/>
              <a:t>Pushed Out to Staff for Feedback</a:t>
            </a:r>
          </a:p>
          <a:p>
            <a:pPr lvl="2"/>
            <a:r>
              <a:rPr lang="en-US" dirty="0"/>
              <a:t>Pushed out through grade level representative</a:t>
            </a:r>
          </a:p>
          <a:p>
            <a:pPr lvl="1"/>
            <a:r>
              <a:rPr lang="en-US" dirty="0"/>
              <a:t>Incorporated Feedback</a:t>
            </a:r>
          </a:p>
          <a:p>
            <a:pPr lvl="1"/>
            <a:r>
              <a:rPr lang="en-US" dirty="0"/>
              <a:t>Finalized Flowchart</a:t>
            </a:r>
          </a:p>
          <a:p>
            <a:pPr lvl="2"/>
            <a:r>
              <a:rPr lang="en-US" dirty="0"/>
              <a:t>Printed cardboard reference charts for staff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81000"/>
            <a:ext cx="7391400" cy="59436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r>
              <a:rPr lang="en-US" dirty="0"/>
              <a:t>Starling Discipline Flowchart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Starling’s 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Creating School-Wide Expectations Matrix</a:t>
            </a:r>
          </a:p>
          <a:p>
            <a:pPr lvl="2"/>
            <a:r>
              <a:rPr lang="en-US" dirty="0"/>
              <a:t>Pushed out draft to staff for feedback</a:t>
            </a:r>
          </a:p>
          <a:p>
            <a:pPr lvl="2"/>
            <a:r>
              <a:rPr lang="en-US" dirty="0"/>
              <a:t>Incorporated feedback</a:t>
            </a:r>
          </a:p>
          <a:p>
            <a:pPr lvl="2"/>
            <a:r>
              <a:rPr lang="en-US" dirty="0"/>
              <a:t>Finalized and presented to staff during preplanning</a:t>
            </a:r>
          </a:p>
          <a:p>
            <a:pPr lvl="1"/>
            <a:r>
              <a:rPr lang="en-US" dirty="0"/>
              <a:t>Two versions of the matrix</a:t>
            </a:r>
          </a:p>
          <a:p>
            <a:pPr lvl="2"/>
            <a:r>
              <a:rPr lang="en-US" dirty="0"/>
              <a:t>K-2 with picture support</a:t>
            </a:r>
          </a:p>
          <a:p>
            <a:pPr lvl="2"/>
            <a:r>
              <a:rPr lang="en-US" dirty="0"/>
              <a:t>3-5 </a:t>
            </a:r>
          </a:p>
          <a:p>
            <a:pPr lvl="2"/>
            <a:r>
              <a:rPr lang="en-US" dirty="0"/>
              <a:t>Printed appropriate versions in student agendas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04800"/>
            <a:ext cx="8573868" cy="572962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"/>
            <a:ext cx="8458200" cy="565725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Starling’s 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743200"/>
          </a:xfrm>
        </p:spPr>
        <p:txBody>
          <a:bodyPr/>
          <a:lstStyle/>
          <a:p>
            <a:r>
              <a:rPr lang="en-US" dirty="0"/>
              <a:t>Location Specific Behavior Posters</a:t>
            </a:r>
          </a:p>
          <a:p>
            <a:pPr lvl="1"/>
            <a:r>
              <a:rPr lang="en-US" dirty="0"/>
              <a:t>Pulled desired location behaviors from K-2 matrix </a:t>
            </a:r>
          </a:p>
          <a:p>
            <a:pPr lvl="1"/>
            <a:r>
              <a:rPr lang="en-US" dirty="0"/>
              <a:t>Printed, laminated, and strategically placed in school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52800"/>
            <a:ext cx="1676400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52800"/>
            <a:ext cx="1807411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1877384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352800"/>
            <a:ext cx="1790900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Starling’s 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4648200" cy="4906963"/>
          </a:xfrm>
        </p:spPr>
        <p:txBody>
          <a:bodyPr>
            <a:normAutofit/>
          </a:bodyPr>
          <a:lstStyle/>
          <a:p>
            <a:r>
              <a:rPr lang="en-US" dirty="0"/>
              <a:t>Revised Reward System</a:t>
            </a:r>
          </a:p>
          <a:p>
            <a:pPr lvl="1"/>
            <a:r>
              <a:rPr lang="en-US" dirty="0"/>
              <a:t>Staff passes out laminated Rambucks for showcasing “RAMS Expectations”</a:t>
            </a:r>
          </a:p>
          <a:p>
            <a:pPr lvl="1"/>
            <a:r>
              <a:rPr lang="en-US" dirty="0"/>
              <a:t>Homeroom teacher puts Rambucks in ClassDojo </a:t>
            </a:r>
          </a:p>
          <a:p>
            <a:pPr lvl="1"/>
            <a:r>
              <a:rPr lang="en-US" dirty="0"/>
              <a:t>Laminated Rambucks circulate</a:t>
            </a:r>
          </a:p>
          <a:p>
            <a:pPr lvl="1"/>
            <a:r>
              <a:rPr lang="en-US" dirty="0"/>
              <a:t>Students shop at Rambucks store with grade level each 9 weeks</a:t>
            </a:r>
          </a:p>
          <a:p>
            <a:pPr lvl="1"/>
            <a:r>
              <a:rPr lang="en-US" dirty="0"/>
              <a:t>“Gotcha” jeans pass for staff passing out Rambucks 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pic>
        <p:nvPicPr>
          <p:cNvPr id="5" name="Picture 4" descr="Screen shot 2016-02-07 at 10.48.4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3886200"/>
            <a:ext cx="3657600" cy="2511188"/>
          </a:xfrm>
          <a:prstGeom prst="rect">
            <a:avLst/>
          </a:prstGeom>
        </p:spPr>
      </p:pic>
      <p:pic>
        <p:nvPicPr>
          <p:cNvPr id="6" name="Picture 5" descr="Screen shot 2016-02-07 at 10.49.5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447800"/>
            <a:ext cx="36576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Starling’s 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4191000" cy="4525963"/>
          </a:xfrm>
        </p:spPr>
        <p:txBody>
          <a:bodyPr/>
          <a:lstStyle/>
          <a:p>
            <a:r>
              <a:rPr lang="en-US" dirty="0"/>
              <a:t>Behavior Lesson Plans</a:t>
            </a:r>
          </a:p>
          <a:p>
            <a:pPr lvl="1"/>
            <a:r>
              <a:rPr lang="en-US" dirty="0"/>
              <a:t>“Teach-To’s” Resource</a:t>
            </a:r>
          </a:p>
          <a:p>
            <a:pPr lvl="2"/>
            <a:r>
              <a:rPr lang="en-US" dirty="0"/>
              <a:t>Purchased copy for each grade level</a:t>
            </a:r>
          </a:p>
          <a:p>
            <a:pPr lvl="1"/>
            <a:r>
              <a:rPr lang="en-US" dirty="0"/>
              <a:t>Set Lesson Plan schedule </a:t>
            </a:r>
          </a:p>
          <a:p>
            <a:pPr lvl="2"/>
            <a:r>
              <a:rPr lang="en-US" dirty="0"/>
              <a:t>All teachers teach on the same day during CQI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676400"/>
            <a:ext cx="3041748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Norton’s First Steps </a:t>
            </a:r>
          </a:p>
        </p:txBody>
      </p:sp>
      <p:sp>
        <p:nvSpPr>
          <p:cNvPr id="3" name="Subtitle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4495800" cy="457200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After our initial training, we had…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Expectations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Revised Matrix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dirty="0"/>
              <a:t>Action Plan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/>
              <a:t>Mission and Vision</a:t>
            </a:r>
            <a:endParaRPr lang="en-US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1746" name="Picture 2" descr="C:\Users\E201401273\Desktop\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99" y="2819400"/>
            <a:ext cx="4410075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161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Rolling Out PBIS to Faculty at Norton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Preplanning </a:t>
            </a:r>
          </a:p>
          <a:p>
            <a:pPr lvl="1"/>
            <a:r>
              <a:rPr lang="en-US" dirty="0"/>
              <a:t>Explained PBIS</a:t>
            </a:r>
          </a:p>
          <a:p>
            <a:pPr lvl="1"/>
            <a:r>
              <a:rPr lang="en-US" dirty="0"/>
              <a:t>Introduced the team</a:t>
            </a:r>
          </a:p>
          <a:p>
            <a:pPr lvl="1"/>
            <a:r>
              <a:rPr lang="en-US" dirty="0"/>
              <a:t>Went through every detail of our matrix, flowchart, response system, and reward system</a:t>
            </a:r>
          </a:p>
          <a:p>
            <a:r>
              <a:rPr lang="en-US" dirty="0"/>
              <a:t>Faculty Meetings</a:t>
            </a:r>
          </a:p>
          <a:p>
            <a:pPr lvl="1"/>
            <a:r>
              <a:rPr lang="en-US" dirty="0"/>
              <a:t>Always on the agenda</a:t>
            </a:r>
          </a:p>
          <a:p>
            <a:pPr lvl="1"/>
            <a:r>
              <a:rPr lang="en-US" dirty="0"/>
              <a:t>Provide ongoing assistance and suggestions</a:t>
            </a:r>
          </a:p>
          <a:p>
            <a:r>
              <a:rPr lang="en-US" dirty="0"/>
              <a:t>Constantly sharing data </a:t>
            </a:r>
          </a:p>
          <a:p>
            <a:pPr lvl="1"/>
            <a:r>
              <a:rPr lang="en-US" dirty="0"/>
              <a:t>Team Data Analyst provides grade chairs with detailed summary of individualized grade level data</a:t>
            </a:r>
          </a:p>
          <a:p>
            <a:r>
              <a:rPr lang="en-US" dirty="0"/>
              <a:t>Staff Incentives</a:t>
            </a:r>
          </a:p>
          <a:p>
            <a:pPr lvl="1"/>
            <a:r>
              <a:rPr lang="en-US" dirty="0"/>
              <a:t>Staff Gotcha recognition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80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Rolling Out PBIS to Faculty at Starling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Full Day of Preplanning Rotations</a:t>
            </a:r>
          </a:p>
          <a:p>
            <a:pPr lvl="1"/>
            <a:r>
              <a:rPr lang="en-US" dirty="0"/>
              <a:t>Presentation on PBIS and Data Supporting PBIS </a:t>
            </a:r>
          </a:p>
          <a:p>
            <a:pPr lvl="1"/>
            <a:r>
              <a:rPr lang="en-US" dirty="0"/>
              <a:t>Introduced the team</a:t>
            </a:r>
          </a:p>
          <a:p>
            <a:pPr lvl="1"/>
            <a:r>
              <a:rPr lang="en-US" dirty="0"/>
              <a:t>Broke into rotations </a:t>
            </a:r>
          </a:p>
          <a:p>
            <a:pPr lvl="1"/>
            <a:r>
              <a:rPr lang="en-US" dirty="0"/>
              <a:t>Reconvened and answered lingering questions</a:t>
            </a:r>
          </a:p>
          <a:p>
            <a:r>
              <a:rPr lang="en-US" dirty="0"/>
              <a:t>Faculty Meetings</a:t>
            </a:r>
          </a:p>
          <a:p>
            <a:pPr lvl="1"/>
            <a:r>
              <a:rPr lang="en-US" dirty="0"/>
              <a:t>Always on the agenda</a:t>
            </a:r>
          </a:p>
          <a:p>
            <a:pPr lvl="1"/>
            <a:r>
              <a:rPr lang="en-US" dirty="0"/>
              <a:t>Provide ongoing assistance and suggestions</a:t>
            </a:r>
          </a:p>
          <a:p>
            <a:pPr lvl="2"/>
            <a:r>
              <a:rPr lang="en-US" dirty="0"/>
              <a:t>Established GoogleDoc for staff to submit questions, comments, concerns</a:t>
            </a:r>
          </a:p>
          <a:p>
            <a:r>
              <a:rPr lang="en-US" dirty="0"/>
              <a:t>Constantly sharing data </a:t>
            </a:r>
          </a:p>
          <a:p>
            <a:pPr lvl="1"/>
            <a:r>
              <a:rPr lang="en-US" dirty="0"/>
              <a:t>Grade level representatives share once monthly </a:t>
            </a:r>
          </a:p>
          <a:p>
            <a:r>
              <a:rPr lang="en-US" dirty="0"/>
              <a:t>Staff Incentives</a:t>
            </a:r>
          </a:p>
          <a:p>
            <a:pPr lvl="1"/>
            <a:r>
              <a:rPr lang="en-US" dirty="0"/>
              <a:t>“Gotcha” jeans pass recognition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81000"/>
            <a:ext cx="8382000" cy="5748311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96" y="2286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/>
              <a:t>The Learning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27448" cy="502615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Plan and Revise</a:t>
            </a:r>
          </a:p>
          <a:p>
            <a:pPr lvl="1"/>
            <a:r>
              <a:rPr lang="en-US" dirty="0"/>
              <a:t>Inform staff that PBIS is a fluid process from the beginning! </a:t>
            </a:r>
          </a:p>
          <a:p>
            <a:r>
              <a:rPr lang="en-US" dirty="0"/>
              <a:t>Always include your staff in making decisions</a:t>
            </a:r>
          </a:p>
          <a:p>
            <a:pPr lvl="1"/>
            <a:r>
              <a:rPr lang="en-US" dirty="0"/>
              <a:t>Take their suggestions/comments serious</a:t>
            </a:r>
          </a:p>
          <a:p>
            <a:pPr lvl="1"/>
            <a:r>
              <a:rPr lang="en-US" dirty="0"/>
              <a:t>Provide an outlet for suggestions</a:t>
            </a:r>
          </a:p>
          <a:p>
            <a:r>
              <a:rPr lang="en-US" dirty="0"/>
              <a:t>Subcommittees have been helpful	</a:t>
            </a:r>
          </a:p>
          <a:p>
            <a:pPr lvl="1"/>
            <a:r>
              <a:rPr lang="en-US" dirty="0"/>
              <a:t>Data</a:t>
            </a:r>
          </a:p>
          <a:p>
            <a:pPr lvl="1"/>
            <a:r>
              <a:rPr lang="en-US" dirty="0"/>
              <a:t>Reward and Recognition</a:t>
            </a:r>
          </a:p>
          <a:p>
            <a:pPr lvl="1"/>
            <a:r>
              <a:rPr lang="en-US" dirty="0"/>
              <a:t>Lesson Plans and Training </a:t>
            </a:r>
          </a:p>
          <a:p>
            <a:r>
              <a:rPr lang="en-US" dirty="0"/>
              <a:t>Minor Discipline Data Tracking Process</a:t>
            </a:r>
          </a:p>
          <a:p>
            <a:pPr lvl="1"/>
            <a:r>
              <a:rPr lang="en-US" dirty="0"/>
              <a:t>Necessary in elementary settings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7" descr="C:\Users\E201401273\Desktop\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14600"/>
            <a:ext cx="4095137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7394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5773074" cy="606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6058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Your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Ongoing staff training on office vs. classroom managed behaviors</a:t>
            </a:r>
          </a:p>
          <a:p>
            <a:r>
              <a:rPr lang="en-US" dirty="0"/>
              <a:t>Recognize your staff members</a:t>
            </a:r>
          </a:p>
          <a:p>
            <a:pPr lvl="1"/>
            <a:r>
              <a:rPr lang="en-US" dirty="0"/>
              <a:t>Diversify staff incentives </a:t>
            </a:r>
          </a:p>
          <a:p>
            <a:r>
              <a:rPr lang="en-US" dirty="0"/>
              <a:t>Encourage a verbal positive environment with students and staff</a:t>
            </a:r>
          </a:p>
          <a:p>
            <a:pPr lvl="1"/>
            <a:r>
              <a:rPr lang="en-US" dirty="0"/>
              <a:t>Postcards </a:t>
            </a:r>
          </a:p>
          <a:p>
            <a:r>
              <a:rPr lang="en-US" dirty="0"/>
              <a:t>Create more location specific posters</a:t>
            </a:r>
          </a:p>
          <a:p>
            <a:pPr lvl="1"/>
            <a:r>
              <a:rPr lang="en-US" dirty="0"/>
              <a:t>Media Center and Labs</a:t>
            </a:r>
          </a:p>
          <a:p>
            <a:r>
              <a:rPr lang="en-US" dirty="0"/>
              <a:t>PBIS Tips for Comet Connections</a:t>
            </a:r>
          </a:p>
          <a:p>
            <a:r>
              <a:rPr lang="en-US" dirty="0"/>
              <a:t>Create behavior videos to support lesson plans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30722" name="Picture 2" descr="C:\Users\E201401273\Downloads\snapshot of PBIS Postcard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05000"/>
            <a:ext cx="269480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731933"/>
            <a:ext cx="4142626" cy="59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6711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Should You Go Next?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0261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Find one aspect to focus on at a time</a:t>
            </a:r>
          </a:p>
          <a:p>
            <a:pPr lvl="1"/>
            <a:r>
              <a:rPr lang="en-US" dirty="0"/>
              <a:t>Utilize the Action Plan</a:t>
            </a:r>
          </a:p>
          <a:p>
            <a:r>
              <a:rPr lang="en-US" dirty="0"/>
              <a:t>Build your brand</a:t>
            </a:r>
          </a:p>
          <a:p>
            <a:pPr lvl="1"/>
            <a:r>
              <a:rPr lang="en-US" dirty="0"/>
              <a:t>School-Wide Matrix</a:t>
            </a:r>
          </a:p>
          <a:p>
            <a:pPr lvl="1"/>
            <a:r>
              <a:rPr lang="en-US" dirty="0"/>
              <a:t>Location Specific Behaviors</a:t>
            </a:r>
          </a:p>
          <a:p>
            <a:pPr lvl="1"/>
            <a:r>
              <a:rPr lang="en-US" dirty="0"/>
              <a:t>Behavior Definitions</a:t>
            </a:r>
          </a:p>
          <a:p>
            <a:pPr lvl="1"/>
            <a:r>
              <a:rPr lang="en-US" dirty="0"/>
              <a:t>Flowchart</a:t>
            </a:r>
          </a:p>
          <a:p>
            <a:pPr lvl="1"/>
            <a:r>
              <a:rPr lang="en-US" dirty="0"/>
              <a:t>Reward System for Students and Staff </a:t>
            </a:r>
          </a:p>
          <a:p>
            <a:pPr lvl="1"/>
            <a:r>
              <a:rPr lang="en-US" dirty="0"/>
              <a:t>Positive classroom rules (classroom matrix)</a:t>
            </a:r>
          </a:p>
          <a:p>
            <a:r>
              <a:rPr lang="en-US" dirty="0"/>
              <a:t>Increase buy-in among staff, students, </a:t>
            </a:r>
          </a:p>
          <a:p>
            <a:pPr>
              <a:buNone/>
            </a:pPr>
            <a:r>
              <a:rPr lang="en-US" dirty="0"/>
              <a:t>    and parents</a:t>
            </a:r>
          </a:p>
          <a:p>
            <a:pPr lvl="1"/>
            <a:r>
              <a:rPr lang="en-US" dirty="0"/>
              <a:t>Establish/ diversify staff incentives </a:t>
            </a:r>
          </a:p>
          <a:p>
            <a:pPr lvl="1"/>
            <a:r>
              <a:rPr lang="en-US" dirty="0"/>
              <a:t>Student videos</a:t>
            </a:r>
          </a:p>
          <a:p>
            <a:pPr lvl="1"/>
            <a:r>
              <a:rPr lang="en-US" dirty="0"/>
              <a:t>PBIS Parent Brochure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 descr="Screen shot 2016-10-23 at 1.33.0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524000"/>
            <a:ext cx="1981623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37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5260848" cy="4572000"/>
          </a:xfrm>
        </p:spPr>
        <p:txBody>
          <a:bodyPr/>
          <a:lstStyle/>
          <a:p>
            <a:r>
              <a:rPr lang="en-US" dirty="0"/>
              <a:t>“The PBIS Team Handbook”</a:t>
            </a:r>
          </a:p>
          <a:p>
            <a:r>
              <a:rPr lang="en-US" dirty="0"/>
              <a:t>www.pbis.org</a:t>
            </a:r>
          </a:p>
          <a:p>
            <a:r>
              <a:rPr lang="en-US" dirty="0"/>
              <a:t>www.pbisapps.org</a:t>
            </a:r>
          </a:p>
          <a:p>
            <a:r>
              <a:rPr lang="en-US" dirty="0"/>
              <a:t>www.pbisworld.com</a:t>
            </a:r>
          </a:p>
          <a:p>
            <a:r>
              <a:rPr lang="en-US" dirty="0"/>
              <a:t>GCPS PBIS email</a:t>
            </a:r>
          </a:p>
          <a:p>
            <a:pPr lvl="1"/>
            <a:r>
              <a:rPr lang="en-US" dirty="0"/>
              <a:t>gcps_pbis.gwinnett.k12.ga.us</a:t>
            </a:r>
          </a:p>
          <a:p>
            <a:pPr lvl="1"/>
            <a:r>
              <a:rPr lang="en-US" dirty="0"/>
              <a:t>Use this for questions about SWIS, BoQ, TIC, etc. </a:t>
            </a:r>
          </a:p>
          <a:p>
            <a:r>
              <a:rPr lang="en-US" dirty="0"/>
              <a:t>eCLASS “Student Discipline Communication Center”</a:t>
            </a:r>
          </a:p>
        </p:txBody>
      </p:sp>
      <p:pic>
        <p:nvPicPr>
          <p:cNvPr id="30722" name="Picture 2" descr="http://ecx.images-amazon.com/images/I/51-3cV-%2BlgL._SX258_BO1,204,203,2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76400"/>
            <a:ext cx="2895600" cy="373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4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Jessica Dunn</a:t>
            </a:r>
          </a:p>
          <a:p>
            <a:pPr lvl="1"/>
            <a:r>
              <a:rPr lang="en-US" dirty="0"/>
              <a:t>Coach at Norton Elementary</a:t>
            </a:r>
          </a:p>
          <a:p>
            <a:pPr lvl="1"/>
            <a:r>
              <a:rPr lang="en-US" dirty="0"/>
              <a:t>jessica_dunn@gwinnett.k12.ga.us</a:t>
            </a:r>
          </a:p>
          <a:p>
            <a:pPr lvl="1"/>
            <a:endParaRPr lang="en-US" dirty="0"/>
          </a:p>
          <a:p>
            <a:r>
              <a:rPr lang="en-US" dirty="0"/>
              <a:t>Lyndsey Whisner</a:t>
            </a:r>
          </a:p>
          <a:p>
            <a:pPr lvl="1"/>
            <a:r>
              <a:rPr lang="en-US" dirty="0"/>
              <a:t>Coach at Starling Elementary</a:t>
            </a:r>
          </a:p>
          <a:p>
            <a:pPr lvl="1"/>
            <a:r>
              <a:rPr lang="en-US" dirty="0"/>
              <a:t>lyndsey_whisner@gwinnett.k12.ga.us</a:t>
            </a:r>
          </a:p>
        </p:txBody>
      </p:sp>
    </p:spTree>
    <p:extLst>
      <p:ext uri="{BB962C8B-B14F-4D97-AF65-F5344CB8AC3E}">
        <p14:creationId xmlns:p14="http://schemas.microsoft.com/office/powerpoint/2010/main" val="556131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458200" cy="467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Norton’s First Steps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Flowchart Builder</a:t>
            </a:r>
          </a:p>
          <a:p>
            <a:pPr lvl="1"/>
            <a:r>
              <a:rPr lang="en-US" dirty="0"/>
              <a:t>Define disrespect </a:t>
            </a:r>
          </a:p>
          <a:p>
            <a:pPr lvl="2"/>
            <a:r>
              <a:rPr lang="en-US" dirty="0"/>
              <a:t>Staff shared their thoughts on definition</a:t>
            </a:r>
          </a:p>
          <a:p>
            <a:pPr lvl="3"/>
            <a:r>
              <a:rPr lang="en-US" dirty="0"/>
              <a:t>Discussion post on Norton Training E-Class page</a:t>
            </a:r>
          </a:p>
          <a:p>
            <a:pPr lvl="1"/>
            <a:r>
              <a:rPr lang="en-US" dirty="0"/>
              <a:t> Determined Office Managed vs. Classroom Managed behaviors</a:t>
            </a:r>
          </a:p>
          <a:p>
            <a:pPr lvl="2"/>
            <a:r>
              <a:rPr lang="en-US" dirty="0"/>
              <a:t>Discussion with staff on parent notification</a:t>
            </a:r>
          </a:p>
          <a:p>
            <a:pPr lvl="1"/>
            <a:r>
              <a:rPr lang="en-US" dirty="0"/>
              <a:t>Put into flowchart</a:t>
            </a:r>
          </a:p>
          <a:p>
            <a:pPr lvl="2"/>
            <a:r>
              <a:rPr lang="en-US" dirty="0"/>
              <a:t>Additional definitions added as we progressed </a:t>
            </a:r>
          </a:p>
        </p:txBody>
      </p:sp>
    </p:spTree>
    <p:extLst>
      <p:ext uri="{BB962C8B-B14F-4D97-AF65-F5344CB8AC3E}">
        <p14:creationId xmlns:p14="http://schemas.microsoft.com/office/powerpoint/2010/main" val="394064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534400" cy="758825"/>
          </a:xfrm>
        </p:spPr>
        <p:txBody>
          <a:bodyPr>
            <a:normAutofit/>
          </a:bodyPr>
          <a:lstStyle/>
          <a:p>
            <a:r>
              <a:rPr lang="en-US" dirty="0"/>
              <a:t>Norton’s Discipline Flowchart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6934200" cy="539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044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Norton’s First Steps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2057400"/>
          </a:xfrm>
        </p:spPr>
        <p:txBody>
          <a:bodyPr/>
          <a:lstStyle/>
          <a:p>
            <a:r>
              <a:rPr lang="en-US" dirty="0"/>
              <a:t>Location Specific Behaviors</a:t>
            </a:r>
          </a:p>
          <a:p>
            <a:pPr lvl="1"/>
            <a:r>
              <a:rPr lang="en-US" dirty="0"/>
              <a:t>Pulled desired behaviors from matrix </a:t>
            </a:r>
          </a:p>
          <a:p>
            <a:pPr lvl="1"/>
            <a:r>
              <a:rPr lang="en-US" dirty="0"/>
              <a:t>Team partnered up and made a poster for each location</a:t>
            </a:r>
          </a:p>
          <a:p>
            <a:pPr lvl="1"/>
            <a:r>
              <a:rPr lang="en-US" dirty="0"/>
              <a:t>Printed, laminated, and strategically placed in school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0"/>
            <a:ext cx="1846644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810000"/>
            <a:ext cx="19050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10000"/>
            <a:ext cx="1828800" cy="2385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33190"/>
            <a:ext cx="192024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405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Norton’s First Steps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Reward System</a:t>
            </a:r>
          </a:p>
          <a:p>
            <a:pPr lvl="1"/>
            <a:r>
              <a:rPr lang="en-US" dirty="0"/>
              <a:t>Developed a positive behavior reward system</a:t>
            </a:r>
          </a:p>
          <a:p>
            <a:pPr lvl="2"/>
            <a:r>
              <a:rPr lang="en-US" dirty="0"/>
              <a:t>Gotcha cards for being responsible, respectful, and ready </a:t>
            </a:r>
          </a:p>
          <a:p>
            <a:pPr lvl="1"/>
            <a:r>
              <a:rPr lang="en-US" dirty="0"/>
              <a:t>Teachers hand them out when they catch a student exhibiting one of the 3Rs</a:t>
            </a:r>
          </a:p>
          <a:p>
            <a:pPr lvl="1"/>
            <a:r>
              <a:rPr lang="en-US" dirty="0"/>
              <a:t>Student fills out and returns to grade level bucket</a:t>
            </a:r>
          </a:p>
          <a:p>
            <a:pPr lvl="1"/>
            <a:r>
              <a:rPr lang="en-US" dirty="0"/>
              <a:t>5 names for each grade level are drawn every Friday</a:t>
            </a:r>
          </a:p>
          <a:p>
            <a:pPr lvl="2"/>
            <a:r>
              <a:rPr lang="en-US" dirty="0"/>
              <a:t>PBIS Prize Patrol </a:t>
            </a:r>
          </a:p>
        </p:txBody>
      </p:sp>
    </p:spTree>
    <p:extLst>
      <p:ext uri="{BB962C8B-B14F-4D97-AF65-F5344CB8AC3E}">
        <p14:creationId xmlns:p14="http://schemas.microsoft.com/office/powerpoint/2010/main" val="3517576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Norton’s First Steps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Behavior Lesson Plans</a:t>
            </a:r>
          </a:p>
          <a:p>
            <a:pPr lvl="1"/>
            <a:r>
              <a:rPr lang="en-US" dirty="0"/>
              <a:t>Several team members developed lesson plans</a:t>
            </a:r>
          </a:p>
          <a:p>
            <a:pPr lvl="1"/>
            <a:r>
              <a:rPr lang="en-US" dirty="0"/>
              <a:t>Set Lesson Plan schedule </a:t>
            </a:r>
          </a:p>
          <a:p>
            <a:pPr lvl="2"/>
            <a:r>
              <a:rPr lang="en-US" dirty="0"/>
              <a:t>All teachers teach on the same day</a:t>
            </a:r>
          </a:p>
          <a:p>
            <a:r>
              <a:rPr lang="en-US" dirty="0"/>
              <a:t>Major/Minor Form</a:t>
            </a:r>
          </a:p>
          <a:p>
            <a:pPr lvl="1"/>
            <a:r>
              <a:rPr lang="en-US" dirty="0"/>
              <a:t>Created a form to mimic SWIS language</a:t>
            </a:r>
          </a:p>
          <a:p>
            <a:pPr lvl="2"/>
            <a:r>
              <a:rPr lang="en-US" dirty="0"/>
              <a:t>Majors printed on orange paper</a:t>
            </a:r>
          </a:p>
          <a:p>
            <a:pPr lvl="2"/>
            <a:r>
              <a:rPr lang="en-US" dirty="0"/>
              <a:t>Minors printed on yellow paper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30722" name="Picture 2" descr="C:\Users\E201401273\Desktop\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654404"/>
            <a:ext cx="2743200" cy="354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426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Starling’s First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4572000" cy="4754563"/>
          </a:xfrm>
        </p:spPr>
        <p:txBody>
          <a:bodyPr/>
          <a:lstStyle/>
          <a:p>
            <a:r>
              <a:rPr lang="en-US" dirty="0"/>
              <a:t>After our initial training, we had…</a:t>
            </a:r>
          </a:p>
          <a:p>
            <a:pPr lvl="1">
              <a:buFont typeface="Arial"/>
              <a:buChar char="•"/>
            </a:pPr>
            <a:r>
              <a:rPr lang="en-US" dirty="0"/>
              <a:t>Revised Expectations</a:t>
            </a:r>
          </a:p>
          <a:p>
            <a:pPr lvl="1">
              <a:buFont typeface="Arial"/>
              <a:buChar char="•"/>
            </a:pPr>
            <a:r>
              <a:rPr lang="en-US" dirty="0"/>
              <a:t>Action Plan</a:t>
            </a:r>
          </a:p>
          <a:p>
            <a:pPr lvl="1">
              <a:buFont typeface="Arial"/>
              <a:buChar char="•"/>
            </a:pPr>
            <a:r>
              <a:rPr lang="en-US" dirty="0"/>
              <a:t>Team Mission and Goals</a:t>
            </a:r>
          </a:p>
        </p:txBody>
      </p:sp>
      <p:pic>
        <p:nvPicPr>
          <p:cNvPr id="4" name="Picture 3" descr="Screen shot 2016-02-07 at 9.30.3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600200"/>
            <a:ext cx="3718560" cy="46482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521</TotalTime>
  <Words>793</Words>
  <Application>Microsoft Office PowerPoint</Application>
  <PresentationFormat>On-screen Show (4:3)</PresentationFormat>
  <Paragraphs>183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Georgia</vt:lpstr>
      <vt:lpstr>Wingdings</vt:lpstr>
      <vt:lpstr>Wingdings 2</vt:lpstr>
      <vt:lpstr>Civic</vt:lpstr>
      <vt:lpstr>Positive Behavioral Interventions and Supports (PBIS) </vt:lpstr>
      <vt:lpstr>Norton’s First Steps </vt:lpstr>
      <vt:lpstr>PowerPoint Presentation</vt:lpstr>
      <vt:lpstr>Norton’s First Steps </vt:lpstr>
      <vt:lpstr>Norton’s Discipline Flowchart</vt:lpstr>
      <vt:lpstr>Norton’s First Steps </vt:lpstr>
      <vt:lpstr>Norton’s First Steps </vt:lpstr>
      <vt:lpstr>Norton’s First Steps </vt:lpstr>
      <vt:lpstr>Starling’s First Steps</vt:lpstr>
      <vt:lpstr>PowerPoint Presentation</vt:lpstr>
      <vt:lpstr>PowerPoint Presentation</vt:lpstr>
      <vt:lpstr>Starling’s First Steps</vt:lpstr>
      <vt:lpstr>Starling Discipline Flowchart</vt:lpstr>
      <vt:lpstr>Starling’s First Steps</vt:lpstr>
      <vt:lpstr>PowerPoint Presentation</vt:lpstr>
      <vt:lpstr>PowerPoint Presentation</vt:lpstr>
      <vt:lpstr>Starling’s First Steps</vt:lpstr>
      <vt:lpstr>Starling’s First Steps</vt:lpstr>
      <vt:lpstr>Starling’s First Steps</vt:lpstr>
      <vt:lpstr>Rolling Out PBIS to Faculty at Norton</vt:lpstr>
      <vt:lpstr>Rolling Out PBIS to Faculty at Starling</vt:lpstr>
      <vt:lpstr>PowerPoint Presentation</vt:lpstr>
      <vt:lpstr>The Learning Process</vt:lpstr>
      <vt:lpstr>PowerPoint Presentation</vt:lpstr>
      <vt:lpstr>Supporting Your Staff</vt:lpstr>
      <vt:lpstr>Where Should You Go Next?</vt:lpstr>
      <vt:lpstr>Helpful Resources</vt:lpstr>
      <vt:lpstr>Contact Information</vt:lpstr>
    </vt:vector>
  </TitlesOfParts>
  <Company>Gwinnett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Norton’s First Steps</dc:title>
  <dc:creator>Dunn, Jessica</dc:creator>
  <cp:lastModifiedBy>Dunn, Jessica</cp:lastModifiedBy>
  <cp:revision>44</cp:revision>
  <cp:lastPrinted>2016-02-15T18:45:18Z</cp:lastPrinted>
  <dcterms:created xsi:type="dcterms:W3CDTF">2016-10-23T17:20:21Z</dcterms:created>
  <dcterms:modified xsi:type="dcterms:W3CDTF">2017-06-12T13:24:32Z</dcterms:modified>
</cp:coreProperties>
</file>