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activeX/activeX2.xml" ContentType="application/vnd.ms-office.activeX+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activeX/activeX11.xml" ContentType="application/vnd.ms-office.activeX+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Default Extension="xlsx" ContentType="application/vnd.openxmlformats-officedocument.spreadsheetml.sheet"/>
  <Override PartName="/ppt/activeX/activeX9.xml" ContentType="application/vnd.ms-office.activeX+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activeX/activeX7.xml" ContentType="application/vnd.ms-office.activeX+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notesSlides/notesSlide1.xml" ContentType="application/vnd.openxmlformats-officedocument.presentationml.notesSlide+xml"/>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activeX/activeX12.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activeX/activeX10.xml" ContentType="application/vnd.ms-office.activeX+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activeX/activeX8.xml" ContentType="application/vnd.ms-office.activeX+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activeX/activeX6.xml" ContentType="application/vnd.ms-office.activeX+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4"/>
  </p:notesMasterIdLst>
  <p:sldIdLst>
    <p:sldId id="348" r:id="rId2"/>
    <p:sldId id="349" r:id="rId3"/>
    <p:sldId id="352" r:id="rId4"/>
    <p:sldId id="353" r:id="rId5"/>
    <p:sldId id="259" r:id="rId6"/>
    <p:sldId id="260" r:id="rId7"/>
    <p:sldId id="261" r:id="rId8"/>
    <p:sldId id="262" r:id="rId9"/>
    <p:sldId id="263" r:id="rId10"/>
    <p:sldId id="350" r:id="rId11"/>
    <p:sldId id="351" r:id="rId12"/>
    <p:sldId id="313" r:id="rId13"/>
    <p:sldId id="268" r:id="rId14"/>
    <p:sldId id="269" r:id="rId15"/>
    <p:sldId id="354" r:id="rId16"/>
    <p:sldId id="355" r:id="rId17"/>
    <p:sldId id="356" r:id="rId18"/>
    <p:sldId id="357" r:id="rId19"/>
    <p:sldId id="358" r:id="rId20"/>
    <p:sldId id="359" r:id="rId21"/>
    <p:sldId id="360" r:id="rId22"/>
    <p:sldId id="361" r:id="rId23"/>
    <p:sldId id="362" r:id="rId24"/>
    <p:sldId id="363" r:id="rId25"/>
    <p:sldId id="364" r:id="rId26"/>
    <p:sldId id="365" r:id="rId27"/>
    <p:sldId id="366" r:id="rId28"/>
    <p:sldId id="367" r:id="rId29"/>
    <p:sldId id="368" r:id="rId30"/>
    <p:sldId id="369" r:id="rId31"/>
    <p:sldId id="370" r:id="rId32"/>
    <p:sldId id="371" r:id="rId33"/>
    <p:sldId id="372" r:id="rId34"/>
    <p:sldId id="373" r:id="rId35"/>
    <p:sldId id="374" r:id="rId36"/>
    <p:sldId id="375" r:id="rId37"/>
    <p:sldId id="376" r:id="rId38"/>
    <p:sldId id="377" r:id="rId39"/>
    <p:sldId id="378" r:id="rId40"/>
    <p:sldId id="379" r:id="rId41"/>
    <p:sldId id="380" r:id="rId42"/>
    <p:sldId id="381" r:id="rId43"/>
    <p:sldId id="382" r:id="rId44"/>
    <p:sldId id="383" r:id="rId45"/>
    <p:sldId id="384" r:id="rId46"/>
    <p:sldId id="385" r:id="rId47"/>
    <p:sldId id="386" r:id="rId48"/>
    <p:sldId id="387" r:id="rId49"/>
    <p:sldId id="388" r:id="rId50"/>
    <p:sldId id="389" r:id="rId51"/>
    <p:sldId id="390" r:id="rId52"/>
    <p:sldId id="391" r:id="rId53"/>
    <p:sldId id="392" r:id="rId54"/>
    <p:sldId id="393" r:id="rId55"/>
    <p:sldId id="394" r:id="rId56"/>
    <p:sldId id="395" r:id="rId57"/>
    <p:sldId id="396" r:id="rId58"/>
    <p:sldId id="397" r:id="rId59"/>
    <p:sldId id="398" r:id="rId60"/>
    <p:sldId id="399" r:id="rId61"/>
    <p:sldId id="400" r:id="rId62"/>
    <p:sldId id="401" r:id="rId63"/>
    <p:sldId id="402" r:id="rId64"/>
    <p:sldId id="403" r:id="rId65"/>
    <p:sldId id="404" r:id="rId66"/>
    <p:sldId id="405" r:id="rId67"/>
    <p:sldId id="406" r:id="rId68"/>
    <p:sldId id="407" r:id="rId69"/>
    <p:sldId id="408" r:id="rId70"/>
    <p:sldId id="409" r:id="rId71"/>
    <p:sldId id="410" r:id="rId72"/>
    <p:sldId id="411" r:id="rId73"/>
    <p:sldId id="412" r:id="rId74"/>
    <p:sldId id="413" r:id="rId75"/>
    <p:sldId id="414" r:id="rId76"/>
    <p:sldId id="415" r:id="rId77"/>
    <p:sldId id="416" r:id="rId78"/>
    <p:sldId id="417" r:id="rId79"/>
    <p:sldId id="418" r:id="rId80"/>
    <p:sldId id="419" r:id="rId81"/>
    <p:sldId id="420" r:id="rId82"/>
    <p:sldId id="421" r:id="rId8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5" d="100"/>
          <a:sy n="85" d="100"/>
        </p:scale>
        <p:origin x="-102" y="-16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6"/>
  <c:chart>
    <c:title>
      <c:tx>
        <c:rich>
          <a:bodyPr/>
          <a:lstStyle/>
          <a:p>
            <a:pPr>
              <a:defRPr/>
            </a:pPr>
            <a:r>
              <a:rPr lang="en-US"/>
              <a:t>Dorothy</a:t>
            </a:r>
            <a:r>
              <a:rPr lang="en-US" baseline="0"/>
              <a:t> Heights Elementary</a:t>
            </a:r>
            <a:endParaRPr lang="en-US"/>
          </a:p>
          <a:p>
            <a:pPr>
              <a:defRPr/>
            </a:pPr>
            <a:r>
              <a:rPr lang="en-US"/>
              <a:t>School Suspension by Year</a:t>
            </a:r>
          </a:p>
        </c:rich>
      </c:tx>
      <c:layout/>
    </c:title>
    <c:plotArea>
      <c:layout/>
      <c:barChart>
        <c:barDir val="col"/>
        <c:grouping val="clustered"/>
        <c:ser>
          <c:idx val="0"/>
          <c:order val="0"/>
          <c:tx>
            <c:strRef>
              <c:f>Sheet1!$B$1</c:f>
              <c:strCache>
                <c:ptCount val="1"/>
                <c:pt idx="0">
                  <c:v>In School Suspension </c:v>
                </c:pt>
              </c:strCache>
            </c:strRef>
          </c:tx>
          <c:dLbls>
            <c:spPr>
              <a:noFill/>
              <a:ln>
                <a:noFill/>
              </a:ln>
              <a:effectLst/>
            </c:spPr>
            <c:showVal val="1"/>
            <c:extLst>
              <c:ext xmlns:c15="http://schemas.microsoft.com/office/drawing/2012/chart" uri="{CE6537A1-D6FC-4f65-9D91-7224C49458BB}">
                <c15:layout/>
                <c15:showLeaderLines val="0"/>
              </c:ext>
            </c:extLst>
          </c:dLbls>
          <c:cat>
            <c:numRef>
              <c:f>Sheet1!$A$2:$A$5</c:f>
              <c:numCache>
                <c:formatCode>General</c:formatCode>
                <c:ptCount val="4"/>
                <c:pt idx="0">
                  <c:v>2014</c:v>
                </c:pt>
                <c:pt idx="1">
                  <c:v>2015</c:v>
                </c:pt>
                <c:pt idx="2">
                  <c:v>2016</c:v>
                </c:pt>
              </c:numCache>
            </c:numRef>
          </c:cat>
          <c:val>
            <c:numRef>
              <c:f>Sheet1!$B$2:$B$5</c:f>
              <c:numCache>
                <c:formatCode>General</c:formatCode>
                <c:ptCount val="4"/>
                <c:pt idx="0">
                  <c:v>0</c:v>
                </c:pt>
                <c:pt idx="1">
                  <c:v>2</c:v>
                </c:pt>
                <c:pt idx="2">
                  <c:v>5</c:v>
                </c:pt>
              </c:numCache>
            </c:numRef>
          </c:val>
        </c:ser>
        <c:ser>
          <c:idx val="1"/>
          <c:order val="1"/>
          <c:tx>
            <c:strRef>
              <c:f>Sheet1!$C$1</c:f>
              <c:strCache>
                <c:ptCount val="1"/>
                <c:pt idx="0">
                  <c:v>Out of School Suspension</c:v>
                </c:pt>
              </c:strCache>
            </c:strRef>
          </c:tx>
          <c:dLbls>
            <c:spPr>
              <a:noFill/>
              <a:ln>
                <a:noFill/>
              </a:ln>
              <a:effectLst/>
            </c:spPr>
            <c:showVal val="1"/>
            <c:extLst>
              <c:ext xmlns:c15="http://schemas.microsoft.com/office/drawing/2012/chart" uri="{CE6537A1-D6FC-4f65-9D91-7224C49458BB}">
                <c15:layout/>
                <c15:showLeaderLines val="0"/>
              </c:ext>
            </c:extLst>
          </c:dLbls>
          <c:cat>
            <c:numRef>
              <c:f>Sheet1!$A$2:$A$5</c:f>
              <c:numCache>
                <c:formatCode>General</c:formatCode>
                <c:ptCount val="4"/>
                <c:pt idx="0">
                  <c:v>2014</c:v>
                </c:pt>
                <c:pt idx="1">
                  <c:v>2015</c:v>
                </c:pt>
                <c:pt idx="2">
                  <c:v>2016</c:v>
                </c:pt>
              </c:numCache>
            </c:numRef>
          </c:cat>
          <c:val>
            <c:numRef>
              <c:f>Sheet1!$C$2:$C$5</c:f>
              <c:numCache>
                <c:formatCode>General</c:formatCode>
                <c:ptCount val="4"/>
                <c:pt idx="0">
                  <c:v>0</c:v>
                </c:pt>
                <c:pt idx="1">
                  <c:v>206</c:v>
                </c:pt>
                <c:pt idx="2">
                  <c:v>167</c:v>
                </c:pt>
              </c:numCache>
            </c:numRef>
          </c:val>
        </c:ser>
        <c:dLbls>
          <c:showVal val="1"/>
        </c:dLbls>
        <c:overlap val="-25"/>
        <c:axId val="157421952"/>
        <c:axId val="157423488"/>
      </c:barChart>
      <c:catAx>
        <c:axId val="157421952"/>
        <c:scaling>
          <c:orientation val="minMax"/>
        </c:scaling>
        <c:axPos val="b"/>
        <c:numFmt formatCode="General" sourceLinked="1"/>
        <c:tickLblPos val="nextTo"/>
        <c:crossAx val="157423488"/>
        <c:crosses val="autoZero"/>
        <c:auto val="1"/>
        <c:lblAlgn val="ctr"/>
        <c:lblOffset val="100"/>
      </c:catAx>
      <c:valAx>
        <c:axId val="157423488"/>
        <c:scaling>
          <c:orientation val="minMax"/>
        </c:scaling>
        <c:axPos val="l"/>
        <c:numFmt formatCode="General" sourceLinked="1"/>
        <c:tickLblPos val="nextTo"/>
        <c:crossAx val="157421952"/>
        <c:crosses val="autoZero"/>
        <c:crossBetween val="between"/>
      </c:valAx>
    </c:plotArea>
    <c:legend>
      <c:legendPos val="t"/>
      <c:layout/>
      <c:txPr>
        <a:bodyPr/>
        <a:lstStyle/>
        <a:p>
          <a:pPr>
            <a:defRPr sz="1100"/>
          </a:pPr>
          <a:endParaRPr lang="en-US"/>
        </a:p>
      </c:txPr>
    </c:legend>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AE8C5F-6368-47F1-95F6-181DBFBFC67F}" type="datetimeFigureOut">
              <a:rPr lang="en-US" smtClean="0"/>
              <a:pPr/>
              <a:t>8/14/2017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AB7C42-0834-4B6E-9661-8F8BD9C578EC}" type="slidenum">
              <a:rPr lang="en-US" smtClean="0"/>
              <a:pPr/>
              <a:t>‹#›</a:t>
            </a:fld>
            <a:endParaRPr lang="en-US"/>
          </a:p>
        </p:txBody>
      </p:sp>
    </p:spTree>
    <p:extLst>
      <p:ext uri="{BB962C8B-B14F-4D97-AF65-F5344CB8AC3E}">
        <p14:creationId xmlns="" xmlns:p14="http://schemas.microsoft.com/office/powerpoint/2010/main" val="35984253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37405-98DC-4AC0-BFAA-F9191F9C1FF2}" type="slidenum">
              <a:rPr lang="en-US" smtClean="0"/>
              <a:pPr/>
              <a:t>32</a:t>
            </a:fld>
            <a:endParaRPr lang="en-US"/>
          </a:p>
        </p:txBody>
      </p:sp>
    </p:spTree>
    <p:extLst>
      <p:ext uri="{BB962C8B-B14F-4D97-AF65-F5344CB8AC3E}">
        <p14:creationId xmlns="" xmlns:p14="http://schemas.microsoft.com/office/powerpoint/2010/main" val="3559719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8/14/2017</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Title Slide with Picture">
    <p:spTree>
      <p:nvGrpSpPr>
        <p:cNvPr id="1" name=""/>
        <p:cNvGrpSpPr/>
        <p:nvPr/>
      </p:nvGrpSpPr>
      <p:grpSpPr>
        <a:xfrm>
          <a:off x="0" y="0"/>
          <a:ext cx="0" cy="0"/>
          <a:chOff x="0" y="0"/>
          <a:chExt cx="0" cy="0"/>
        </a:xfrm>
      </p:grpSpPr>
      <p:sp>
        <p:nvSpPr>
          <p:cNvPr id="11" name="Rectangle 10"/>
          <p:cNvSpPr/>
          <p:nvPr/>
        </p:nvSpPr>
        <p:spPr>
          <a:xfrm>
            <a:off x="0" y="0"/>
            <a:ext cx="12192127" cy="6172200"/>
          </a:xfrm>
          <a:prstGeom prst="rect">
            <a:avLst/>
          </a:prstGeom>
          <a:solidFill>
            <a:schemeClr val="accent1">
              <a:alpha val="50196"/>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sz="1800" dirty="0"/>
          </a:p>
        </p:txBody>
      </p:sp>
      <p:sp>
        <p:nvSpPr>
          <p:cNvPr id="12" name="Rectangle 11"/>
          <p:cNvSpPr/>
          <p:nvPr/>
        </p:nvSpPr>
        <p:spPr>
          <a:xfrm>
            <a:off x="0" y="4"/>
            <a:ext cx="5181361" cy="6172197"/>
          </a:xfrm>
          <a:prstGeom prst="rect">
            <a:avLst/>
          </a:prstGeom>
          <a:solidFill>
            <a:schemeClr val="accent1">
              <a:lumMod val="75000"/>
              <a:alpha val="32157"/>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sz="1800" dirty="0"/>
          </a:p>
        </p:txBody>
      </p:sp>
      <p:sp>
        <p:nvSpPr>
          <p:cNvPr id="13" name="Rectangle 12"/>
          <p:cNvSpPr/>
          <p:nvPr/>
        </p:nvSpPr>
        <p:spPr>
          <a:xfrm>
            <a:off x="0" y="6172200"/>
            <a:ext cx="12192127" cy="685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sz="1800" dirty="0"/>
          </a:p>
        </p:txBody>
      </p:sp>
      <p:sp>
        <p:nvSpPr>
          <p:cNvPr id="2" name="Title 1"/>
          <p:cNvSpPr>
            <a:spLocks noGrp="1"/>
          </p:cNvSpPr>
          <p:nvPr>
            <p:ph type="ctrTitle"/>
          </p:nvPr>
        </p:nvSpPr>
        <p:spPr>
          <a:xfrm>
            <a:off x="608172" y="914400"/>
            <a:ext cx="4192091" cy="3886200"/>
          </a:xfrm>
        </p:spPr>
        <p:txBody>
          <a:bodyPr>
            <a:normAutofit/>
          </a:bodyPr>
          <a:lstStyle>
            <a:lvl1pPr>
              <a:lnSpc>
                <a:spcPct val="80000"/>
              </a:lnSpc>
              <a:defRPr sz="6000">
                <a:solidFill>
                  <a:schemeClr val="bg1"/>
                </a:solidFill>
                <a:effectLst>
                  <a:outerShdw blurRad="88900" algn="ctr" rotWithShape="0">
                    <a:prstClr val="black">
                      <a:alpha val="35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597955" y="4953001"/>
            <a:ext cx="4202307" cy="990599"/>
          </a:xfrm>
        </p:spPr>
        <p:txBody>
          <a:bodyPr anchor="t">
            <a:normAutofit/>
          </a:bodyPr>
          <a:lstStyle>
            <a:lvl1pPr marL="0" indent="0" algn="l">
              <a:spcBef>
                <a:spcPts val="0"/>
              </a:spcBef>
              <a:buNone/>
              <a:defRPr sz="2000">
                <a:solidFill>
                  <a:schemeClr val="accent1">
                    <a:lumMod val="20000"/>
                    <a:lumOff val="8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380A77BD-4B75-4E49-B965-D0727AEE6198}" type="datetime1">
              <a:rPr lang="en-US" smtClean="0"/>
              <a:pPr/>
              <a:t>8/14/2017</a:t>
            </a:fld>
            <a:endParaRPr dirty="0"/>
          </a:p>
        </p:txBody>
      </p:sp>
      <p:sp>
        <p:nvSpPr>
          <p:cNvPr id="5" name="Footer Placeholder 4"/>
          <p:cNvSpPr>
            <a:spLocks noGrp="1"/>
          </p:cNvSpPr>
          <p:nvPr>
            <p:ph type="ftr" sz="quarter" idx="11"/>
          </p:nvPr>
        </p:nvSpPr>
        <p:spPr/>
        <p:txBody>
          <a:bodyPr/>
          <a:lstStyle/>
          <a:p>
            <a:r>
              <a:rPr lang="en-US" smtClean="0"/>
              <a:t>W.O.R.K.S Program Copyright 2016</a:t>
            </a:r>
            <a:endParaRPr dirty="0"/>
          </a:p>
        </p:txBody>
      </p:sp>
      <p:sp>
        <p:nvSpPr>
          <p:cNvPr id="6" name="Slide Number Placeholder 5"/>
          <p:cNvSpPr>
            <a:spLocks noGrp="1"/>
          </p:cNvSpPr>
          <p:nvPr>
            <p:ph type="sldNum" sz="quarter" idx="12"/>
          </p:nvPr>
        </p:nvSpPr>
        <p:spPr/>
        <p:txBody>
          <a:bodyPr/>
          <a:lstStyle/>
          <a:p>
            <a:fld id="{DF28FB93-0A08-4E7D-8E63-9EFA29F1E093}" type="slidenum">
              <a:rPr/>
              <a:pPr/>
              <a:t>‹#›</a:t>
            </a:fld>
            <a:endParaRPr dirty="0"/>
          </a:p>
        </p:txBody>
      </p:sp>
      <p:sp>
        <p:nvSpPr>
          <p:cNvPr id="14" name="Picture Placeholder 4"/>
          <p:cNvSpPr>
            <a:spLocks noGrp="1"/>
          </p:cNvSpPr>
          <p:nvPr>
            <p:ph type="pic" sz="quarter" idx="13"/>
          </p:nvPr>
        </p:nvSpPr>
        <p:spPr>
          <a:xfrm>
            <a:off x="5181362" y="228600"/>
            <a:ext cx="6783567" cy="5715000"/>
          </a:xfrm>
          <a:prstGeom prst="round1Rect">
            <a:avLst>
              <a:gd name="adj" fmla="val 5636"/>
            </a:avLst>
          </a:prstGeom>
          <a:solidFill>
            <a:schemeClr val="bg2"/>
          </a:solidFill>
        </p:spPr>
        <p:txBody>
          <a:bodyPr tIns="914400"/>
          <a:lstStyle>
            <a:lvl1pPr marL="0" indent="0" algn="ctr">
              <a:buNone/>
              <a:defRPr/>
            </a:lvl1pPr>
          </a:lstStyle>
          <a:p>
            <a:r>
              <a:rPr lang="en-US" dirty="0" smtClean="0"/>
              <a:t>Click icon to add picture</a:t>
            </a:r>
            <a:endParaRPr dirty="0"/>
          </a:p>
        </p:txBody>
      </p:sp>
    </p:spTree>
    <p:extLst>
      <p:ext uri="{BB962C8B-B14F-4D97-AF65-F5344CB8AC3E}">
        <p14:creationId xmlns="" xmlns:p14="http://schemas.microsoft.com/office/powerpoint/2010/main" val="12346998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8/14/2017</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7" name="Freeform 6"/>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pPr/>
              <a:t>8/14/2017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8/14/2017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8/14/2017</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a:t>
            </a:fld>
            <a:endParaRPr lang="en-US" dirty="0"/>
          </a:p>
        </p:txBody>
      </p:sp>
      <p:sp>
        <p:nvSpPr>
          <p:cNvPr id="9" name="Rectangle 8"/>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8/14/2017</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a:t>
            </a:fld>
            <a:endParaRPr lang="en-US" dirty="0"/>
          </a:p>
        </p:txBody>
      </p:sp>
      <p:sp>
        <p:nvSpPr>
          <p:cNvPr id="9" name="Rectangle 8"/>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7w6rDDD_lCo" TargetMode="Externa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wtvm.com/story/33263623/champions-of-character-camp-helps-teachers-improve-academic-performance" TargetMode="Externa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3.xml"/><Relationship Id="rId1" Type="http://schemas.openxmlformats.org/officeDocument/2006/relationships/vmlDrawing" Target="../drawings/vmlDrawing3.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notesSlide" Target="../notesSlides/notesSlide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verywell.com/establishing-house-rules-for-kids-1094872"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hyperlink" Target="https://www.youtube.com/watch?v=AGHyB9MsMho" TargetMode="Externa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5.xml"/><Relationship Id="rId1" Type="http://schemas.openxmlformats.org/officeDocument/2006/relationships/vmlDrawing" Target="../drawings/vmlDrawing5.v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6.xml"/><Relationship Id="rId1" Type="http://schemas.openxmlformats.org/officeDocument/2006/relationships/vmlDrawing" Target="../drawings/vmlDrawing6.v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7.xml"/><Relationship Id="rId1" Type="http://schemas.openxmlformats.org/officeDocument/2006/relationships/vmlDrawing" Target="../drawings/vmlDrawing7.v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8.xml"/><Relationship Id="rId1" Type="http://schemas.openxmlformats.org/officeDocument/2006/relationships/vmlDrawing" Target="../drawings/vmlDrawing8.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9.xml"/><Relationship Id="rId1" Type="http://schemas.openxmlformats.org/officeDocument/2006/relationships/vmlDrawing" Target="../drawings/vmlDrawing9.v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hyperlink" Target="https://www.youtube.com/watch?v=zWPwC-HboiU" TargetMode="Externa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0.xml"/><Relationship Id="rId1" Type="http://schemas.openxmlformats.org/officeDocument/2006/relationships/vmlDrawing" Target="../drawings/vmlDrawing10.v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1.xml"/><Relationship Id="rId1" Type="http://schemas.openxmlformats.org/officeDocument/2006/relationships/vmlDrawing" Target="../drawings/vmlDrawing11.v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2.xml"/><Relationship Id="rId1" Type="http://schemas.openxmlformats.org/officeDocument/2006/relationships/vmlDrawing" Target="../drawings/vmlDrawing12.v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90463" y="280116"/>
            <a:ext cx="10241280" cy="1714500"/>
          </a:xfrm>
        </p:spPr>
        <p:txBody>
          <a:bodyPr/>
          <a:lstStyle/>
          <a:p>
            <a:pPr algn="ctr"/>
            <a:r>
              <a:rPr lang="en-US" dirty="0" smtClean="0"/>
              <a:t>This W.O.R.K.S For Dorothy Height Elementary School Parents</a:t>
            </a:r>
            <a:endParaRPr lang="en-US" dirty="0"/>
          </a:p>
        </p:txBody>
      </p:sp>
      <p:pic>
        <p:nvPicPr>
          <p:cNvPr id="2" name="Picture 1"/>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3085493" y="1868283"/>
            <a:ext cx="7114860" cy="4770777"/>
          </a:xfrm>
          <a:prstGeom prst="rect">
            <a:avLst/>
          </a:prstGeom>
        </p:spPr>
      </p:pic>
    </p:spTree>
    <p:extLst>
      <p:ext uri="{BB962C8B-B14F-4D97-AF65-F5344CB8AC3E}">
        <p14:creationId xmlns="" xmlns:p14="http://schemas.microsoft.com/office/powerpoint/2010/main" val="3831656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721217" y="1242708"/>
          <a:ext cx="4919730" cy="4822945"/>
        </p:xfrm>
        <a:graphic>
          <a:graphicData uri="http://schemas.openxmlformats.org/drawingml/2006/table">
            <a:tbl>
              <a:tblPr firstRow="1" firstCol="1" bandRow="1">
                <a:tableStyleId>{5C22544A-7EE6-4342-B048-85BDC9FD1C3A}</a:tableStyleId>
              </a:tblPr>
              <a:tblGrid>
                <a:gridCol w="1648496"/>
                <a:gridCol w="1358781"/>
                <a:gridCol w="899641"/>
                <a:gridCol w="1012812"/>
              </a:tblGrid>
              <a:tr h="1612664">
                <a:tc>
                  <a:txBody>
                    <a:bodyPr/>
                    <a:lstStyle/>
                    <a:p>
                      <a:pPr marL="0" marR="0" algn="ctr">
                        <a:lnSpc>
                          <a:spcPct val="107000"/>
                        </a:lnSpc>
                        <a:spcBef>
                          <a:spcPts val="0"/>
                        </a:spcBef>
                        <a:spcAft>
                          <a:spcPts val="800"/>
                        </a:spcAft>
                      </a:pPr>
                      <a:r>
                        <a:rPr lang="en-US" sz="3200" dirty="0">
                          <a:solidFill>
                            <a:schemeClr val="tx1"/>
                          </a:solidFill>
                          <a:effectLst/>
                        </a:rPr>
                        <a:t>Offense</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gridSpan="3">
                  <a:txBody>
                    <a:bodyPr/>
                    <a:lstStyle/>
                    <a:p>
                      <a:pPr marL="0" marR="0" algn="ctr">
                        <a:lnSpc>
                          <a:spcPct val="107000"/>
                        </a:lnSpc>
                        <a:spcBef>
                          <a:spcPts val="0"/>
                        </a:spcBef>
                        <a:spcAft>
                          <a:spcPts val="800"/>
                        </a:spcAft>
                      </a:pPr>
                      <a:r>
                        <a:rPr lang="en-US" sz="2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Dorothy Height Elementary School</a:t>
                      </a:r>
                      <a:endParaRPr lang="en-US" sz="2400" baseline="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hMerge="1">
                  <a:txBody>
                    <a:bodyPr/>
                    <a:lstStyle/>
                    <a:p>
                      <a:endParaRPr lang="en-US"/>
                    </a:p>
                  </a:txBody>
                  <a:tcPr/>
                </a:tc>
                <a:tc hMerge="1">
                  <a:txBody>
                    <a:bodyPr/>
                    <a:lstStyle/>
                    <a:p>
                      <a:endParaRPr lang="en-US"/>
                    </a:p>
                  </a:txBody>
                  <a:tcPr/>
                </a:tc>
              </a:tr>
              <a:tr h="306956">
                <a:tc>
                  <a:txBody>
                    <a:bodyPr/>
                    <a:lstStyle/>
                    <a:p>
                      <a:pPr>
                        <a:lnSpc>
                          <a:spcPct val="107000"/>
                        </a:lnSpc>
                      </a:pPr>
                      <a:endParaRPr lang="en-US" sz="1050">
                        <a:effectLst/>
                        <a:latin typeface="Calibri" panose="020F0502020204030204" pitchFamily="34" charset="0"/>
                      </a:endParaRPr>
                    </a:p>
                  </a:txBody>
                  <a:tcPr marL="46030" marR="46030" marT="6393" marB="0"/>
                </a:tc>
                <a:tc gridSpan="3">
                  <a:txBody>
                    <a:bodyPr/>
                    <a:lstStyle/>
                    <a:p>
                      <a:pPr marL="0" marR="0" algn="ctr">
                        <a:lnSpc>
                          <a:spcPct val="107000"/>
                        </a:lnSpc>
                        <a:spcBef>
                          <a:spcPts val="0"/>
                        </a:spcBef>
                        <a:spcAft>
                          <a:spcPts val="800"/>
                        </a:spcAft>
                      </a:pPr>
                      <a:r>
                        <a:rPr lang="en-US" sz="1800" b="1" dirty="0">
                          <a:effectLst/>
                        </a:rPr>
                        <a:t>Year</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hMerge="1">
                  <a:txBody>
                    <a:bodyPr/>
                    <a:lstStyle/>
                    <a:p>
                      <a:endParaRPr lang="en-US"/>
                    </a:p>
                  </a:txBody>
                  <a:tcPr/>
                </a:tc>
                <a:tc hMerge="1">
                  <a:txBody>
                    <a:bodyPr/>
                    <a:lstStyle/>
                    <a:p>
                      <a:endParaRPr lang="en-US"/>
                    </a:p>
                  </a:txBody>
                  <a:tcPr/>
                </a:tc>
              </a:tr>
              <a:tr h="306956">
                <a:tc>
                  <a:txBody>
                    <a:bodyPr/>
                    <a:lstStyle/>
                    <a:p>
                      <a:pPr>
                        <a:lnSpc>
                          <a:spcPct val="107000"/>
                        </a:lnSpc>
                      </a:pPr>
                      <a:endParaRPr lang="en-US" sz="1050">
                        <a:solidFill>
                          <a:schemeClr val="tx1"/>
                        </a:solidFill>
                        <a:effectLst/>
                        <a:latin typeface="Calibri" panose="020F0502020204030204" pitchFamily="34" charset="0"/>
                      </a:endParaRPr>
                    </a:p>
                  </a:txBody>
                  <a:tcPr marL="46030" marR="46030" marT="6393" marB="0"/>
                </a:tc>
                <a:tc>
                  <a:txBody>
                    <a:bodyPr/>
                    <a:lstStyle/>
                    <a:p>
                      <a:pPr marL="0" marR="0" algn="ctr">
                        <a:lnSpc>
                          <a:spcPct val="107000"/>
                        </a:lnSpc>
                        <a:spcBef>
                          <a:spcPts val="0"/>
                        </a:spcBef>
                        <a:spcAft>
                          <a:spcPts val="800"/>
                        </a:spcAft>
                      </a:pPr>
                      <a:r>
                        <a:rPr lang="en-US" sz="1800" b="1" dirty="0">
                          <a:effectLst/>
                        </a:rPr>
                        <a:t>2014</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b="1" dirty="0">
                          <a:effectLst/>
                        </a:rPr>
                        <a:t>2015</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b="1" dirty="0">
                          <a:effectLst/>
                        </a:rPr>
                        <a:t>2016</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r h="607368">
                <a:tc>
                  <a:txBody>
                    <a:bodyPr/>
                    <a:lstStyle/>
                    <a:p>
                      <a:pPr marL="0" marR="0" algn="ctr">
                        <a:lnSpc>
                          <a:spcPct val="107000"/>
                        </a:lnSpc>
                        <a:spcBef>
                          <a:spcPts val="0"/>
                        </a:spcBef>
                        <a:spcAft>
                          <a:spcPts val="800"/>
                        </a:spcAft>
                      </a:pPr>
                      <a:r>
                        <a:rPr lang="en-US" sz="1800" b="1" dirty="0" smtClean="0">
                          <a:solidFill>
                            <a:schemeClr val="tx1"/>
                          </a:solidFill>
                          <a:effectLst/>
                          <a:latin typeface="+mj-lt"/>
                          <a:ea typeface="Calibri" panose="020F0502020204030204" pitchFamily="34" charset="0"/>
                          <a:cs typeface="Times New Roman" panose="02020603050405020304" pitchFamily="18" charset="0"/>
                        </a:rPr>
                        <a:t>Disorderly Conduct</a:t>
                      </a:r>
                    </a:p>
                  </a:txBody>
                  <a:tcPr marL="46030" marR="46030" marT="6393" marB="0"/>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140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326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r h="459649">
                <a:tc>
                  <a:txBody>
                    <a:bodyPr/>
                    <a:lstStyle/>
                    <a:p>
                      <a:pPr marL="0" marR="0" algn="ctr">
                        <a:lnSpc>
                          <a:spcPct val="107000"/>
                        </a:lnSpc>
                        <a:spcBef>
                          <a:spcPts val="0"/>
                        </a:spcBef>
                        <a:spcAft>
                          <a:spcPts val="800"/>
                        </a:spcAft>
                      </a:pPr>
                      <a:r>
                        <a:rPr lang="en-US" sz="1800" smtClean="0">
                          <a:solidFill>
                            <a:schemeClr val="tx1"/>
                          </a:solidFill>
                          <a:effectLst/>
                        </a:rPr>
                        <a:t>Fighting</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39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35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r h="306956">
                <a:tc>
                  <a:txBody>
                    <a:bodyPr/>
                    <a:lstStyle/>
                    <a:p>
                      <a:pPr marL="0" marR="0" algn="ctr">
                        <a:lnSpc>
                          <a:spcPct val="107000"/>
                        </a:lnSpc>
                        <a:spcBef>
                          <a:spcPts val="0"/>
                        </a:spcBef>
                        <a:spcAft>
                          <a:spcPts val="800"/>
                        </a:spcAft>
                      </a:pPr>
                      <a:r>
                        <a:rPr lang="en-US" sz="1800" dirty="0" smtClean="0">
                          <a:solidFill>
                            <a:schemeClr val="tx1"/>
                          </a:solidFill>
                          <a:effectLst/>
                        </a:rPr>
                        <a:t>Bullying</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r h="615028">
                <a:tc>
                  <a:txBody>
                    <a:bodyPr/>
                    <a:lstStyle/>
                    <a:p>
                      <a:pPr marL="0" marR="0" algn="ctr">
                        <a:lnSpc>
                          <a:spcPct val="107000"/>
                        </a:lnSpc>
                        <a:spcBef>
                          <a:spcPts val="0"/>
                        </a:spcBef>
                        <a:spcAft>
                          <a:spcPts val="800"/>
                        </a:spcAft>
                      </a:pPr>
                      <a:r>
                        <a:rPr lang="en-US" sz="1800" dirty="0" smtClean="0">
                          <a:solidFill>
                            <a:schemeClr val="tx1"/>
                          </a:solidFill>
                          <a:effectLst/>
                        </a:rPr>
                        <a:t>Other Studen</a:t>
                      </a:r>
                      <a:r>
                        <a:rPr lang="en-US" sz="1800" baseline="0" dirty="0" smtClean="0">
                          <a:solidFill>
                            <a:schemeClr val="tx1"/>
                          </a:solidFill>
                          <a:effectLst/>
                        </a:rPr>
                        <a:t>t Discipline </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r h="607368">
                <a:tc>
                  <a:txBody>
                    <a:bodyPr/>
                    <a:lstStyle/>
                    <a:p>
                      <a:pPr marL="0" marR="0" algn="ctr">
                        <a:lnSpc>
                          <a:spcPct val="107000"/>
                        </a:lnSpc>
                        <a:spcBef>
                          <a:spcPts val="0"/>
                        </a:spcBef>
                        <a:spcAft>
                          <a:spcPts val="800"/>
                        </a:spcAft>
                      </a:pPr>
                      <a:r>
                        <a:rPr lang="en-US" sz="1800" dirty="0" smtClean="0">
                          <a:solidFill>
                            <a:schemeClr val="tx1"/>
                          </a:solidFill>
                          <a:effectLst/>
                        </a:rPr>
                        <a:t>Other Student</a:t>
                      </a:r>
                      <a:r>
                        <a:rPr lang="en-US" sz="1800" baseline="0" dirty="0" smtClean="0">
                          <a:solidFill>
                            <a:schemeClr val="tx1"/>
                          </a:solidFill>
                          <a:effectLst/>
                        </a:rPr>
                        <a:t> Incivility</a:t>
                      </a:r>
                      <a:endParaRPr lang="en-US" sz="18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N/A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151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tcPr>
                </a:tc>
                <a:tc>
                  <a:txBody>
                    <a:bodyPr/>
                    <a:lstStyle/>
                    <a:p>
                      <a:pPr marL="0" marR="0" algn="ctr">
                        <a:lnSpc>
                          <a:spcPct val="107000"/>
                        </a:lnSpc>
                        <a:spcBef>
                          <a:spcPts val="0"/>
                        </a:spcBef>
                        <a:spcAft>
                          <a:spcPts val="80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rPr>
                        <a:t>85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6030" marR="46030" marT="6393" marB="0">
                    <a:lnL w="28575" cap="flat" cmpd="sng" algn="ctr">
                      <a:solidFill>
                        <a:schemeClr val="tx2"/>
                      </a:solidFill>
                      <a:prstDash val="solid"/>
                      <a:round/>
                      <a:headEnd type="none" w="med" len="med"/>
                      <a:tailEnd type="none" w="med" len="med"/>
                    </a:lnL>
                  </a:tcPr>
                </a:tc>
              </a:tr>
            </a:tbl>
          </a:graphicData>
        </a:graphic>
      </p:graphicFrame>
      <p:sp>
        <p:nvSpPr>
          <p:cNvPr id="4" name="Footer Placeholder 3"/>
          <p:cNvSpPr>
            <a:spLocks noGrp="1"/>
          </p:cNvSpPr>
          <p:nvPr>
            <p:ph type="ftr" sz="quarter" idx="11"/>
          </p:nvPr>
        </p:nvSpPr>
        <p:spPr/>
        <p:txBody>
          <a:bodyPr/>
          <a:lstStyle/>
          <a:p>
            <a:r>
              <a:rPr lang="en-US" smtClean="0"/>
              <a:t>W.O.R.K.S Program Copyright 2016</a:t>
            </a:r>
            <a:endParaRPr lang="en-US" dirty="0" smtClean="0"/>
          </a:p>
        </p:txBody>
      </p:sp>
      <p:sp>
        <p:nvSpPr>
          <p:cNvPr id="6" name="Rectangle 5"/>
          <p:cNvSpPr/>
          <p:nvPr/>
        </p:nvSpPr>
        <p:spPr>
          <a:xfrm>
            <a:off x="978794" y="376576"/>
            <a:ext cx="10393251" cy="646331"/>
          </a:xfrm>
          <a:prstGeom prst="rect">
            <a:avLst/>
          </a:prstGeom>
        </p:spPr>
        <p:txBody>
          <a:bodyPr wrap="square">
            <a:spAutoFit/>
          </a:bodyPr>
          <a:lstStyle/>
          <a:p>
            <a:pPr algn="ctr"/>
            <a:r>
              <a:rPr lang="en-US" sz="3600" dirty="0">
                <a:ln w="0"/>
                <a:effectLst>
                  <a:outerShdw blurRad="38100" dist="19050" dir="2700000" algn="tl" rotWithShape="0">
                    <a:schemeClr val="dk1">
                      <a:alpha val="40000"/>
                    </a:schemeClr>
                  </a:outerShdw>
                </a:effectLst>
              </a:rPr>
              <a:t>Annual School Incident Report </a:t>
            </a:r>
          </a:p>
        </p:txBody>
      </p:sp>
      <p:graphicFrame>
        <p:nvGraphicFramePr>
          <p:cNvPr id="3" name="Table 2"/>
          <p:cNvGraphicFramePr>
            <a:graphicFrameLocks noGrp="1"/>
          </p:cNvGraphicFramePr>
          <p:nvPr>
            <p:extLst/>
          </p:nvPr>
        </p:nvGraphicFramePr>
        <p:xfrm>
          <a:off x="5779192" y="1069000"/>
          <a:ext cx="6355080" cy="2112023"/>
        </p:xfrm>
        <a:graphic>
          <a:graphicData uri="http://schemas.openxmlformats.org/drawingml/2006/table">
            <a:tbl>
              <a:tblPr firstRow="1" firstCol="1" bandRow="1">
                <a:tableStyleId>{5C22544A-7EE6-4342-B048-85BDC9FD1C3A}</a:tableStyleId>
              </a:tblPr>
              <a:tblGrid>
                <a:gridCol w="1066156"/>
                <a:gridCol w="579549"/>
                <a:gridCol w="721217"/>
                <a:gridCol w="618186"/>
                <a:gridCol w="695459"/>
                <a:gridCol w="540913"/>
                <a:gridCol w="625475"/>
                <a:gridCol w="533624"/>
                <a:gridCol w="489397"/>
                <a:gridCol w="485104"/>
              </a:tblGrid>
              <a:tr h="0">
                <a:tc>
                  <a:txBody>
                    <a:bodyPr/>
                    <a:lstStyle/>
                    <a:p>
                      <a:pPr marL="0" marR="0" algn="ctr">
                        <a:lnSpc>
                          <a:spcPct val="150000"/>
                        </a:lnSpc>
                        <a:spcBef>
                          <a:spcPts val="0"/>
                        </a:spcBef>
                        <a:spcAft>
                          <a:spcPts val="0"/>
                        </a:spcAft>
                      </a:pPr>
                      <a:r>
                        <a:rPr lang="en-US" sz="1200" dirty="0">
                          <a:effectLst/>
                        </a:rPr>
                        <a:t> </a:t>
                      </a:r>
                      <a:endParaRPr lang="en-US" sz="1200" dirty="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gridSpan="3">
                  <a:txBody>
                    <a:bodyPr/>
                    <a:lstStyle/>
                    <a:p>
                      <a:pPr marL="0" marR="0" algn="ctr">
                        <a:lnSpc>
                          <a:spcPct val="150000"/>
                        </a:lnSpc>
                        <a:spcBef>
                          <a:spcPts val="0"/>
                        </a:spcBef>
                        <a:spcAft>
                          <a:spcPts val="0"/>
                        </a:spcAft>
                      </a:pPr>
                      <a:r>
                        <a:rPr lang="en-US" sz="1200">
                          <a:effectLst/>
                        </a:rPr>
                        <a:t>In School Suspension </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50000"/>
                        </a:lnSpc>
                        <a:spcBef>
                          <a:spcPts val="0"/>
                        </a:spcBef>
                        <a:spcAft>
                          <a:spcPts val="0"/>
                        </a:spcAft>
                      </a:pPr>
                      <a:r>
                        <a:rPr lang="en-US" sz="1200">
                          <a:effectLst/>
                        </a:rPr>
                        <a:t>Out of School Suspension </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50000"/>
                        </a:lnSpc>
                        <a:spcBef>
                          <a:spcPts val="0"/>
                        </a:spcBef>
                        <a:spcAft>
                          <a:spcPts val="0"/>
                        </a:spcAft>
                      </a:pPr>
                      <a:r>
                        <a:rPr lang="en-US" sz="1200">
                          <a:effectLst/>
                        </a:rPr>
                        <a:t>Other disciplinary action </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r>
              <a:tr h="0">
                <a:tc>
                  <a:txBody>
                    <a:bodyPr/>
                    <a:lstStyle/>
                    <a:p>
                      <a:pPr marL="0" marR="0" algn="ctr">
                        <a:lnSpc>
                          <a:spcPct val="150000"/>
                        </a:lnSpc>
                        <a:spcBef>
                          <a:spcPts val="0"/>
                        </a:spcBef>
                        <a:spcAft>
                          <a:spcPts val="0"/>
                        </a:spcAft>
                      </a:pPr>
                      <a:r>
                        <a:rPr lang="en-US" sz="1200">
                          <a:effectLst/>
                        </a:rPr>
                        <a:t> </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gridSpan="3">
                  <a:txBody>
                    <a:bodyPr/>
                    <a:lstStyle/>
                    <a:p>
                      <a:pPr marL="0" marR="0" algn="ctr">
                        <a:lnSpc>
                          <a:spcPct val="150000"/>
                        </a:lnSpc>
                        <a:spcBef>
                          <a:spcPts val="0"/>
                        </a:spcBef>
                        <a:spcAft>
                          <a:spcPts val="0"/>
                        </a:spcAft>
                      </a:pPr>
                      <a:r>
                        <a:rPr lang="en-US" sz="1200">
                          <a:effectLst/>
                        </a:rPr>
                        <a:t>Year</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50000"/>
                        </a:lnSpc>
                        <a:spcBef>
                          <a:spcPts val="0"/>
                        </a:spcBef>
                        <a:spcAft>
                          <a:spcPts val="0"/>
                        </a:spcAft>
                      </a:pPr>
                      <a:r>
                        <a:rPr lang="en-US" sz="1200">
                          <a:effectLst/>
                        </a:rPr>
                        <a:t>Year</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lnSpc>
                          <a:spcPct val="150000"/>
                        </a:lnSpc>
                        <a:spcBef>
                          <a:spcPts val="0"/>
                        </a:spcBef>
                        <a:spcAft>
                          <a:spcPts val="0"/>
                        </a:spcAft>
                      </a:pPr>
                      <a:r>
                        <a:rPr lang="en-US" sz="1200">
                          <a:effectLst/>
                        </a:rPr>
                        <a:t>Year</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r>
              <a:tr h="466103">
                <a:tc>
                  <a:txBody>
                    <a:bodyPr/>
                    <a:lstStyle/>
                    <a:p>
                      <a:pPr marL="0" marR="0" algn="ctr">
                        <a:lnSpc>
                          <a:spcPct val="150000"/>
                        </a:lnSpc>
                        <a:spcBef>
                          <a:spcPts val="0"/>
                        </a:spcBef>
                        <a:spcAft>
                          <a:spcPts val="0"/>
                        </a:spcAft>
                      </a:pPr>
                      <a:r>
                        <a:rPr lang="en-US" sz="1200">
                          <a:effectLst/>
                        </a:rPr>
                        <a:t> </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2014</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2015</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2016</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2014</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2015</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2016</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2014</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a:effectLst/>
                        </a:rPr>
                        <a:t>2015</a:t>
                      </a:r>
                      <a:endParaRPr lang="en-US" sz="1200" b="1">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b="1" dirty="0">
                          <a:effectLst/>
                        </a:rPr>
                        <a:t>2016</a:t>
                      </a:r>
                      <a:endParaRPr lang="en-US" sz="1200" b="1" dirty="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r>
              <a:tr h="0">
                <a:tc>
                  <a:txBody>
                    <a:bodyPr/>
                    <a:lstStyle/>
                    <a:p>
                      <a:pPr marL="0" marR="0" algn="ctr">
                        <a:lnSpc>
                          <a:spcPct val="150000"/>
                        </a:lnSpc>
                        <a:spcBef>
                          <a:spcPts val="0"/>
                        </a:spcBef>
                        <a:spcAft>
                          <a:spcPts val="0"/>
                        </a:spcAft>
                      </a:pPr>
                      <a:r>
                        <a:rPr lang="en-US" sz="1200" dirty="0">
                          <a:effectLst/>
                        </a:rPr>
                        <a:t>Dorothy Height Elementary</a:t>
                      </a:r>
                      <a:endParaRPr lang="en-US" sz="1200" dirty="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N/A</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2</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5</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N/A</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206</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167</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N/A</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12</a:t>
                      </a:r>
                      <a:endParaRPr lang="en-US" sz="120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dirty="0">
                          <a:effectLst/>
                        </a:rPr>
                        <a:t>200</a:t>
                      </a:r>
                      <a:endParaRPr lang="en-US" sz="1200" dirty="0">
                        <a:effectLst/>
                        <a:latin typeface="Century Gothic" panose="020B0502020202020204" pitchFamily="34" charset="0"/>
                        <a:ea typeface="Century Gothic" panose="020B0502020202020204" pitchFamily="34" charset="0"/>
                        <a:cs typeface="Times New Roman" panose="02020603050405020304" pitchFamily="18" charset="0"/>
                      </a:endParaRPr>
                    </a:p>
                  </a:txBody>
                  <a:tcPr marL="68580" marR="68580" marT="0" marB="0"/>
                </a:tc>
              </a:tr>
            </a:tbl>
          </a:graphicData>
        </a:graphic>
      </p:graphicFrame>
      <p:graphicFrame>
        <p:nvGraphicFramePr>
          <p:cNvPr id="8" name="Chart 7"/>
          <p:cNvGraphicFramePr/>
          <p:nvPr>
            <p:extLst/>
          </p:nvPr>
        </p:nvGraphicFramePr>
        <p:xfrm>
          <a:off x="6431194" y="3556500"/>
          <a:ext cx="5486400" cy="3200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285003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5339" y="414108"/>
            <a:ext cx="9601200" cy="1485900"/>
          </a:xfrm>
        </p:spPr>
        <p:txBody>
          <a:bodyPr/>
          <a:lstStyle/>
          <a:p>
            <a:pPr algn="ctr"/>
            <a:r>
              <a:rPr lang="en-US" dirty="0" smtClean="0"/>
              <a:t>Dorothy Height Elementary School Milestones Test 2015</a:t>
            </a:r>
            <a:endParaRPr lang="en-US" dirty="0"/>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935339" y="1900008"/>
            <a:ext cx="7569270" cy="4768549"/>
          </a:xfrm>
        </p:spPr>
      </p:pic>
    </p:spTree>
    <p:extLst>
      <p:ext uri="{BB962C8B-B14F-4D97-AF65-F5344CB8AC3E}">
        <p14:creationId xmlns="" xmlns:p14="http://schemas.microsoft.com/office/powerpoint/2010/main" val="3358101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Why We Need The W.O.R.K.S Program In Your School</a:t>
            </a:r>
            <a:endParaRPr lang="en-US" dirty="0"/>
          </a:p>
        </p:txBody>
      </p:sp>
      <p:sp>
        <p:nvSpPr>
          <p:cNvPr id="3" name="Content Placeholder 2"/>
          <p:cNvSpPr>
            <a:spLocks noGrp="1"/>
          </p:cNvSpPr>
          <p:nvPr>
            <p:ph idx="1"/>
          </p:nvPr>
        </p:nvSpPr>
        <p:spPr>
          <a:xfrm>
            <a:off x="1371600" y="2286000"/>
            <a:ext cx="10167870" cy="4411014"/>
          </a:xfrm>
        </p:spPr>
        <p:txBody>
          <a:bodyPr>
            <a:normAutofit fontScale="77500" lnSpcReduction="20000"/>
          </a:bodyPr>
          <a:lstStyle/>
          <a:p>
            <a:r>
              <a:rPr lang="en-US" sz="2500" dirty="0" smtClean="0"/>
              <a:t>The program will create community awareness in reducing discipline issues with our youth to prison pipeline. </a:t>
            </a:r>
          </a:p>
          <a:p>
            <a:r>
              <a:rPr lang="en-US" sz="2500" dirty="0" smtClean="0"/>
              <a:t>Using academic and discipline data reshape our community and culture positively.</a:t>
            </a:r>
          </a:p>
          <a:p>
            <a:r>
              <a:rPr lang="en-US" sz="2500" dirty="0" smtClean="0"/>
              <a:t>This program will bring about community-based accountability by giving parents new knowledge that will impact them in the acquisition of strategies for success. </a:t>
            </a:r>
          </a:p>
          <a:p>
            <a:r>
              <a:rPr lang="en-US" sz="2500" dirty="0" smtClean="0"/>
              <a:t>The program will reduce deviant adult behaviors as a form of rehabilitation.</a:t>
            </a:r>
          </a:p>
          <a:p>
            <a:r>
              <a:rPr lang="en-US" sz="2500" dirty="0" smtClean="0"/>
              <a:t>Statistics show that these behaviors exist in every school and that students are more likely to exhibit these behaviors outside of the school and in the communities.</a:t>
            </a:r>
          </a:p>
          <a:p>
            <a:r>
              <a:rPr lang="en-US" sz="2500" dirty="0" smtClean="0"/>
              <a:t>This program will allow schools to be the foundation to reinforce these positive values as  preventative measures and to be proactive as alternatives to these unwanted behaviors.</a:t>
            </a:r>
          </a:p>
          <a:p>
            <a:r>
              <a:rPr lang="en-US" sz="2500" dirty="0" smtClean="0"/>
              <a:t>The training that students and parents receive will grossly reduce the number of students and young adults being suspended. </a:t>
            </a:r>
          </a:p>
          <a:p>
            <a:pPr marL="0" indent="0">
              <a:buNone/>
            </a:pPr>
            <a:endParaRPr lang="en-US" dirty="0" smtClean="0"/>
          </a:p>
          <a:p>
            <a:endParaRPr lang="en-US" dirty="0"/>
          </a:p>
        </p:txBody>
      </p:sp>
    </p:spTree>
    <p:extLst>
      <p:ext uri="{BB962C8B-B14F-4D97-AF65-F5344CB8AC3E}">
        <p14:creationId xmlns="" xmlns:p14="http://schemas.microsoft.com/office/powerpoint/2010/main" val="2035968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Purpose of The W.O.R.K.S Program</a:t>
            </a:r>
            <a:endParaRPr lang="en-US" dirty="0"/>
          </a:p>
        </p:txBody>
      </p:sp>
      <p:sp>
        <p:nvSpPr>
          <p:cNvPr id="3" name="Content Placeholder 2"/>
          <p:cNvSpPr>
            <a:spLocks noGrp="1"/>
          </p:cNvSpPr>
          <p:nvPr>
            <p:ph idx="1"/>
          </p:nvPr>
        </p:nvSpPr>
        <p:spPr/>
        <p:txBody>
          <a:bodyPr/>
          <a:lstStyle/>
          <a:p>
            <a:r>
              <a:rPr lang="en-US" sz="3200" dirty="0" smtClean="0"/>
              <a:t>Decrease Discipline Initiatives </a:t>
            </a:r>
          </a:p>
          <a:p>
            <a:r>
              <a:rPr lang="en-US" sz="3200" dirty="0" smtClean="0"/>
              <a:t>Improve Attendance </a:t>
            </a:r>
          </a:p>
          <a:p>
            <a:r>
              <a:rPr lang="en-US" sz="3200" dirty="0" smtClean="0"/>
              <a:t>Increase Academic Performance </a:t>
            </a:r>
          </a:p>
          <a:p>
            <a:r>
              <a:rPr lang="en-US" sz="3200" dirty="0" smtClean="0"/>
              <a:t>Through Parental Engagement Between The School and </a:t>
            </a:r>
            <a:r>
              <a:rPr lang="en-US" sz="3200" dirty="0"/>
              <a:t>T</a:t>
            </a:r>
            <a:r>
              <a:rPr lang="en-US" sz="3200" dirty="0" smtClean="0"/>
              <a:t>he Community </a:t>
            </a:r>
          </a:p>
          <a:p>
            <a:endParaRPr lang="en-US" dirty="0"/>
          </a:p>
        </p:txBody>
      </p:sp>
      <p:sp>
        <p:nvSpPr>
          <p:cNvPr id="5" name="Footer Placeholder 4"/>
          <p:cNvSpPr>
            <a:spLocks noGrp="1"/>
          </p:cNvSpPr>
          <p:nvPr>
            <p:ph type="ftr" sz="quarter" idx="11"/>
          </p:nvPr>
        </p:nvSpPr>
        <p:spPr/>
        <p:txBody>
          <a:bodyPr/>
          <a:lstStyle/>
          <a:p>
            <a:r>
              <a:rPr lang="en-US" smtClean="0"/>
              <a:t>W.O.R.K.S Program Copyright 2016</a:t>
            </a:r>
            <a:endParaRPr lang="en-US" dirty="0" smtClean="0"/>
          </a:p>
        </p:txBody>
      </p:sp>
    </p:spTree>
    <p:extLst>
      <p:ext uri="{BB962C8B-B14F-4D97-AF65-F5344CB8AC3E}">
        <p14:creationId xmlns="" xmlns:p14="http://schemas.microsoft.com/office/powerpoint/2010/main" val="3302519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28546" y="3534013"/>
            <a:ext cx="6096000" cy="3323987"/>
          </a:xfrm>
          <a:prstGeom prst="rect">
            <a:avLst/>
          </a:prstGeom>
        </p:spPr>
        <p:txBody>
          <a:bodyPr>
            <a:spAutoFit/>
          </a:bodyPr>
          <a:lstStyle/>
          <a:p>
            <a:pPr algn="ctr"/>
            <a:r>
              <a:rPr lang="en-US" b="1" dirty="0">
                <a:latin typeface="Cambria" panose="02040503050406030204" pitchFamily="18" charset="0"/>
                <a:ea typeface="Cambria" panose="02040503050406030204" pitchFamily="18" charset="0"/>
                <a:cs typeface="Times New Roman" panose="02020603050405020304" pitchFamily="18" charset="0"/>
              </a:rPr>
              <a:t>Similarities:</a:t>
            </a:r>
            <a:endParaRPr lang="en-US" dirty="0">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Behavior support used to create a positive school environment</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Partnerships with students, teachers, and families</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Teaches social behaviors</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Uses data to makes decisions</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 Teaches positive student behaviors</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Supports parental involvement</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Working to decrease problematic behaviors</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WO.R.K.S Parent Engagement Program can used as a stand alone program  for those schools where P.BI.S. have not been  implemented as an alternative program.</a:t>
            </a:r>
          </a:p>
          <a:p>
            <a:pPr marL="342900" marR="0" lvl="0" indent="-342900">
              <a:spcBef>
                <a:spcPts val="0"/>
              </a:spcBef>
              <a:spcAft>
                <a:spcPts val="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WO.R.K.S Parent Engagement Program will support existing programs by incorporating parent  training.</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8" name="Rectangle 7"/>
          <p:cNvSpPr/>
          <p:nvPr/>
        </p:nvSpPr>
        <p:spPr>
          <a:xfrm>
            <a:off x="6568068" y="613318"/>
            <a:ext cx="5768898" cy="6476132"/>
          </a:xfrm>
          <a:prstGeom prst="rect">
            <a:avLst/>
          </a:prstGeom>
        </p:spPr>
        <p:txBody>
          <a:bodyPr wrap="square">
            <a:spAutoFit/>
          </a:bodyPr>
          <a:lstStyle/>
          <a:p>
            <a:pPr algn="ctr"/>
            <a:r>
              <a:rPr lang="en-US" b="1" dirty="0">
                <a:latin typeface="Cambria" panose="02040503050406030204" pitchFamily="18" charset="0"/>
                <a:ea typeface="Cambria" panose="02040503050406030204" pitchFamily="18" charset="0"/>
                <a:cs typeface="Times New Roman" panose="02020603050405020304" pitchFamily="18" charset="0"/>
              </a:rPr>
              <a:t>Differences:</a:t>
            </a:r>
            <a:endParaRPr lang="en-US" dirty="0">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00" dirty="0" smtClean="0">
                <a:latin typeface="Cambria" panose="02040503050406030204" pitchFamily="18" charset="0"/>
                <a:ea typeface="Cambria" panose="02040503050406030204" pitchFamily="18" charset="0"/>
                <a:cs typeface="Times New Roman" panose="02020603050405020304" pitchFamily="18" charset="0"/>
              </a:rPr>
              <a:t>W.O.R.K.S. program focuses on specific students and families of students identified from data collected pertaining to negative behaviors of the student.</a:t>
            </a:r>
          </a:p>
          <a:p>
            <a:pPr marL="342900" marR="0" lvl="0" indent="-342900">
              <a:spcBef>
                <a:spcPts val="0"/>
              </a:spcBef>
              <a:spcAft>
                <a:spcPts val="0"/>
              </a:spcAft>
              <a:buFont typeface="Symbol" panose="05050102010706020507" pitchFamily="18" charset="2"/>
              <a:buChar char=""/>
            </a:pPr>
            <a:r>
              <a:rPr lang="en-US" sz="1600" dirty="0" smtClean="0">
                <a:latin typeface="Cambria" panose="02040503050406030204" pitchFamily="18" charset="0"/>
                <a:ea typeface="Cambria" panose="02040503050406030204" pitchFamily="18" charset="0"/>
                <a:cs typeface="Times New Roman" panose="02020603050405020304" pitchFamily="18" charset="0"/>
              </a:rPr>
              <a:t>W.O.R.K.S</a:t>
            </a:r>
            <a:r>
              <a:rPr lang="en-US" sz="1600" dirty="0">
                <a:latin typeface="Cambria" panose="02040503050406030204" pitchFamily="18" charset="0"/>
                <a:ea typeface="Cambria" panose="02040503050406030204" pitchFamily="18" charset="0"/>
                <a:cs typeface="Times New Roman" panose="02020603050405020304" pitchFamily="18" charset="0"/>
              </a:rPr>
              <a:t>. program has parent training workshops for the parents of students that have reoccurrences of negative </a:t>
            </a:r>
            <a:r>
              <a:rPr lang="en-US" sz="1600" dirty="0" smtClean="0">
                <a:latin typeface="Cambria" panose="02040503050406030204" pitchFamily="18" charset="0"/>
                <a:ea typeface="Cambria" panose="02040503050406030204" pitchFamily="18" charset="0"/>
                <a:cs typeface="Times New Roman" panose="02020603050405020304" pitchFamily="18" charset="0"/>
              </a:rPr>
              <a:t>behaviors.</a:t>
            </a:r>
            <a:endParaRPr lang="en-US" sz="1600" dirty="0">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W.O.R.K.S program will provide a community voice to bridge the home to school divides.</a:t>
            </a: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Alternatives to in and out of school suspensions, which put the power, back into the hands of the parents and the students through support and training.</a:t>
            </a: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Human resources available designed to meet the unique needs of the schools.</a:t>
            </a: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W.O.R.K.S program will bring about community based accountability by giving parents new knowledge that will impact them in their acquisition of strategies for success.</a:t>
            </a: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This program can address the immediate needs for the school year since some programs have not been implemented.</a:t>
            </a:r>
          </a:p>
          <a:p>
            <a:pPr marL="342900" marR="0" lvl="0" indent="-342900">
              <a:lnSpc>
                <a:spcPct val="107000"/>
              </a:lnSpc>
              <a:spcBef>
                <a:spcPts val="0"/>
              </a:spcBef>
              <a:spcAft>
                <a:spcPts val="800"/>
              </a:spcAft>
              <a:buFont typeface="Symbol" panose="05050102010706020507" pitchFamily="18" charset="2"/>
              <a:buChar char=""/>
            </a:pPr>
            <a:r>
              <a:rPr lang="en-US" sz="1600" dirty="0">
                <a:latin typeface="Cambria" panose="02040503050406030204" pitchFamily="18" charset="0"/>
                <a:ea typeface="Cambria" panose="02040503050406030204" pitchFamily="18" charset="0"/>
                <a:cs typeface="Times New Roman" panose="02020603050405020304" pitchFamily="18" charset="0"/>
              </a:rPr>
              <a:t>Many of the staff members have not been trained in other programs that will focus on their </a:t>
            </a:r>
            <a:r>
              <a:rPr lang="en-US" sz="1600" dirty="0" smtClean="0">
                <a:latin typeface="Cambria" panose="02040503050406030204" pitchFamily="18" charset="0"/>
                <a:ea typeface="Cambria" panose="02040503050406030204" pitchFamily="18" charset="0"/>
                <a:cs typeface="Times New Roman" panose="02020603050405020304" pitchFamily="18" charset="0"/>
              </a:rPr>
              <a:t>S.I.P.</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728546" y="189432"/>
            <a:ext cx="5486876" cy="3200677"/>
          </a:xfrm>
          <a:prstGeom prst="rect">
            <a:avLst/>
          </a:prstGeom>
        </p:spPr>
      </p:pic>
    </p:spTree>
    <p:extLst>
      <p:ext uri="{BB962C8B-B14F-4D97-AF65-F5344CB8AC3E}">
        <p14:creationId xmlns="" xmlns:p14="http://schemas.microsoft.com/office/powerpoint/2010/main" val="3996948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smtClean="0"/>
              <a:t>Curriculum Map</a:t>
            </a:r>
            <a:endParaRPr lang="en-US" dirty="0"/>
          </a:p>
        </p:txBody>
      </p:sp>
      <p:sp>
        <p:nvSpPr>
          <p:cNvPr id="7" name="Footer Placeholder 6"/>
          <p:cNvSpPr>
            <a:spLocks noGrp="1"/>
          </p:cNvSpPr>
          <p:nvPr>
            <p:ph type="ftr" sz="quarter" idx="11"/>
          </p:nvPr>
        </p:nvSpPr>
        <p:spPr/>
        <p:txBody>
          <a:bodyPr/>
          <a:lstStyle/>
          <a:p>
            <a:r>
              <a:rPr lang="en-US" smtClean="0"/>
              <a:t>W.O.R.K.S Program Copyright 2016</a:t>
            </a:r>
            <a:endParaRPr lang="en-US" dirty="0" smtClean="0"/>
          </a:p>
        </p:txBody>
      </p:sp>
      <p:graphicFrame>
        <p:nvGraphicFramePr>
          <p:cNvPr id="8" name="Content Placeholder 3"/>
          <p:cNvGraphicFramePr>
            <a:graphicFrameLocks noGrp="1"/>
          </p:cNvGraphicFramePr>
          <p:nvPr>
            <p:ph sz="quarter" idx="1"/>
            <p:extLst/>
          </p:nvPr>
        </p:nvGraphicFramePr>
        <p:xfrm>
          <a:off x="1021295" y="1693338"/>
          <a:ext cx="10972800" cy="1618775"/>
        </p:xfrm>
        <a:graphic>
          <a:graphicData uri="http://schemas.openxmlformats.org/drawingml/2006/table">
            <a:tbl>
              <a:tblPr firstRow="1" firstCol="1" lastRow="1" lastCol="1" bandRow="1" bandCol="1">
                <a:tableStyleId>{5C22544A-7EE6-4342-B048-85BDC9FD1C3A}</a:tableStyleId>
              </a:tblPr>
              <a:tblGrid>
                <a:gridCol w="1068946"/>
                <a:gridCol w="1365161"/>
                <a:gridCol w="1760542"/>
                <a:gridCol w="1403843"/>
                <a:gridCol w="1365114"/>
                <a:gridCol w="1195844"/>
                <a:gridCol w="1654251"/>
                <a:gridCol w="1159099"/>
              </a:tblGrid>
              <a:tr h="467700">
                <a:tc>
                  <a:txBody>
                    <a:bodyPr/>
                    <a:lstStyle/>
                    <a:p>
                      <a:pPr marL="135890" marR="0">
                        <a:spcBef>
                          <a:spcPts val="20"/>
                        </a:spcBef>
                        <a:spcAft>
                          <a:spcPts val="0"/>
                        </a:spcAft>
                      </a:pPr>
                      <a:r>
                        <a:rPr lang="en-US" sz="1500" dirty="0">
                          <a:effectLst/>
                        </a:rPr>
                        <a:t>SESSION</a:t>
                      </a:r>
                      <a:r>
                        <a:rPr lang="en-US" sz="1500" spc="-10" dirty="0">
                          <a:effectLst/>
                        </a:rPr>
                        <a:t> </a:t>
                      </a:r>
                      <a:r>
                        <a:rPr lang="en-US" sz="1500" dirty="0">
                          <a:effectLst/>
                        </a:rPr>
                        <a:t>1</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227965" marR="0">
                        <a:spcBef>
                          <a:spcPts val="20"/>
                        </a:spcBef>
                        <a:spcAft>
                          <a:spcPts val="0"/>
                        </a:spcAft>
                      </a:pPr>
                      <a:r>
                        <a:rPr lang="en-US" sz="1500">
                          <a:effectLst/>
                        </a:rPr>
                        <a:t>SESSION</a:t>
                      </a:r>
                      <a:r>
                        <a:rPr lang="en-US" sz="1500" spc="-10">
                          <a:effectLst/>
                        </a:rPr>
                        <a:t> </a:t>
                      </a:r>
                      <a:r>
                        <a:rPr lang="en-US" sz="1500">
                          <a:effectLst/>
                        </a:rPr>
                        <a:t>2</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431165" marR="0">
                        <a:spcBef>
                          <a:spcPts val="20"/>
                        </a:spcBef>
                        <a:spcAft>
                          <a:spcPts val="0"/>
                        </a:spcAft>
                      </a:pPr>
                      <a:r>
                        <a:rPr lang="en-US" sz="1500">
                          <a:effectLst/>
                        </a:rPr>
                        <a:t>SESSION</a:t>
                      </a:r>
                      <a:r>
                        <a:rPr lang="en-US" sz="1500" spc="-10">
                          <a:effectLst/>
                        </a:rPr>
                        <a:t> </a:t>
                      </a:r>
                      <a:r>
                        <a:rPr lang="en-US" sz="1500">
                          <a:effectLst/>
                        </a:rPr>
                        <a:t>3</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278765" marR="0">
                        <a:spcBef>
                          <a:spcPts val="20"/>
                        </a:spcBef>
                        <a:spcAft>
                          <a:spcPts val="0"/>
                        </a:spcAft>
                      </a:pPr>
                      <a:r>
                        <a:rPr lang="en-US" sz="1500">
                          <a:effectLst/>
                        </a:rPr>
                        <a:t>SESSION</a:t>
                      </a:r>
                      <a:r>
                        <a:rPr lang="en-US" sz="1500" spc="-10">
                          <a:effectLst/>
                        </a:rPr>
                        <a:t> </a:t>
                      </a:r>
                      <a:r>
                        <a:rPr lang="en-US" sz="1500">
                          <a:effectLst/>
                        </a:rPr>
                        <a:t>4</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316865" marR="0">
                        <a:spcBef>
                          <a:spcPts val="20"/>
                        </a:spcBef>
                        <a:spcAft>
                          <a:spcPts val="0"/>
                        </a:spcAft>
                      </a:pPr>
                      <a:r>
                        <a:rPr lang="en-US" sz="1500">
                          <a:effectLst/>
                        </a:rPr>
                        <a:t>SESSION</a:t>
                      </a:r>
                      <a:r>
                        <a:rPr lang="en-US" sz="1500" spc="-10">
                          <a:effectLst/>
                        </a:rPr>
                        <a:t> </a:t>
                      </a:r>
                      <a:r>
                        <a:rPr lang="en-US" sz="1500">
                          <a:effectLst/>
                        </a:rPr>
                        <a:t>5</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189865" marR="0">
                        <a:spcBef>
                          <a:spcPts val="20"/>
                        </a:spcBef>
                        <a:spcAft>
                          <a:spcPts val="0"/>
                        </a:spcAft>
                      </a:pPr>
                      <a:r>
                        <a:rPr lang="en-US" sz="1500">
                          <a:effectLst/>
                        </a:rPr>
                        <a:t>SESSION</a:t>
                      </a:r>
                      <a:r>
                        <a:rPr lang="en-US" sz="1500" spc="-10">
                          <a:effectLst/>
                        </a:rPr>
                        <a:t> </a:t>
                      </a:r>
                      <a:r>
                        <a:rPr lang="en-US" sz="1500">
                          <a:effectLst/>
                        </a:rPr>
                        <a:t>6</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329565" marR="0">
                        <a:spcBef>
                          <a:spcPts val="20"/>
                        </a:spcBef>
                        <a:spcAft>
                          <a:spcPts val="0"/>
                        </a:spcAft>
                      </a:pPr>
                      <a:r>
                        <a:rPr lang="en-US" sz="1500">
                          <a:effectLst/>
                        </a:rPr>
                        <a:t>SESSION</a:t>
                      </a:r>
                      <a:r>
                        <a:rPr lang="en-US" sz="1500" spc="-10">
                          <a:effectLst/>
                        </a:rPr>
                        <a:t> </a:t>
                      </a:r>
                      <a:r>
                        <a:rPr lang="en-US" sz="1500">
                          <a:effectLst/>
                        </a:rPr>
                        <a:t>7</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186690" marR="0">
                        <a:spcBef>
                          <a:spcPts val="20"/>
                        </a:spcBef>
                        <a:spcAft>
                          <a:spcPts val="0"/>
                        </a:spcAft>
                      </a:pPr>
                      <a:r>
                        <a:rPr lang="en-US" sz="1500">
                          <a:effectLst/>
                        </a:rPr>
                        <a:t>SESSION</a:t>
                      </a:r>
                      <a:r>
                        <a:rPr lang="en-US" sz="1500" spc="-10">
                          <a:effectLst/>
                        </a:rPr>
                        <a:t> </a:t>
                      </a:r>
                      <a:r>
                        <a:rPr lang="en-US" sz="1500">
                          <a:effectLst/>
                        </a:rPr>
                        <a:t>8</a:t>
                      </a:r>
                      <a:endParaRPr lang="en-US" sz="900">
                        <a:effectLst/>
                        <a:latin typeface="Times New Roman" panose="02020603050405020304" pitchFamily="18" charset="0"/>
                        <a:ea typeface="Times New Roman" panose="02020603050405020304" pitchFamily="18" charset="0"/>
                      </a:endParaRPr>
                    </a:p>
                  </a:txBody>
                  <a:tcPr marL="0" marR="0" marT="0" marB="0"/>
                </a:tc>
              </a:tr>
              <a:tr h="1151075">
                <a:tc>
                  <a:txBody>
                    <a:bodyPr/>
                    <a:lstStyle/>
                    <a:p>
                      <a:pPr marL="44450" marR="43815">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 </a:t>
                      </a:r>
                      <a:r>
                        <a:rPr lang="en-US" sz="1500" spc="-95" dirty="0">
                          <a:effectLst/>
                        </a:rPr>
                        <a:t>V</a:t>
                      </a:r>
                      <a:r>
                        <a:rPr lang="en-US" sz="1500" dirty="0">
                          <a:effectLst/>
                        </a:rPr>
                        <a:t>A</a:t>
                      </a:r>
                      <a:r>
                        <a:rPr lang="en-US" sz="1500" spc="-60" dirty="0">
                          <a:effectLst/>
                        </a:rPr>
                        <a:t>L</a:t>
                      </a:r>
                      <a:r>
                        <a:rPr lang="en-US" sz="1500" dirty="0">
                          <a:effectLst/>
                        </a:rPr>
                        <a:t>UES</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135890" marR="13589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2: </a:t>
                      </a:r>
                      <a:r>
                        <a:rPr lang="en-US" sz="1500" spc="-30" dirty="0">
                          <a:effectLst/>
                        </a:rPr>
                        <a:t>C</a:t>
                      </a:r>
                      <a:r>
                        <a:rPr lang="en-US" sz="1500" dirty="0">
                          <a:effectLst/>
                        </a:rPr>
                        <a:t>ODE</a:t>
                      </a:r>
                      <a:r>
                        <a:rPr lang="en-US" sz="1500" spc="5" dirty="0">
                          <a:effectLst/>
                        </a:rPr>
                        <a:t> </a:t>
                      </a:r>
                      <a:r>
                        <a:rPr lang="en-US" sz="1500" dirty="0">
                          <a:effectLst/>
                        </a:rPr>
                        <a:t>OF </a:t>
                      </a:r>
                      <a:r>
                        <a:rPr lang="en-US" sz="1500" spc="-35" dirty="0">
                          <a:effectLst/>
                        </a:rPr>
                        <a:t>C</a:t>
                      </a:r>
                      <a:r>
                        <a:rPr lang="en-US" sz="1500" dirty="0">
                          <a:effectLst/>
                        </a:rPr>
                        <a:t>ONDU</a:t>
                      </a:r>
                      <a:r>
                        <a:rPr lang="en-US" sz="1500" spc="45" dirty="0">
                          <a:effectLst/>
                        </a:rPr>
                        <a:t>C</a:t>
                      </a:r>
                      <a:r>
                        <a:rPr lang="en-US" sz="1500" dirty="0">
                          <a:effectLst/>
                        </a:rPr>
                        <a:t>T</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2585" marR="320675" indent="-4445">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3: CITIZENSHIP</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45085" marR="45085"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4: BUILDING REL</a:t>
                      </a:r>
                      <a:r>
                        <a:rPr lang="en-US" sz="1500" spc="-130" dirty="0">
                          <a:effectLst/>
                        </a:rPr>
                        <a:t>A</a:t>
                      </a:r>
                      <a:r>
                        <a:rPr lang="en-US" sz="1500" dirty="0">
                          <a:effectLst/>
                        </a:rPr>
                        <a:t>TIONSHIPS</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224790" marR="225425"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5: </a:t>
                      </a:r>
                      <a:endParaRPr lang="en-US" sz="900" dirty="0">
                        <a:effectLst/>
                      </a:endParaRPr>
                    </a:p>
                    <a:p>
                      <a:pPr marL="224790" marR="225425" algn="ctr">
                        <a:lnSpc>
                          <a:spcPct val="104000"/>
                        </a:lnSpc>
                        <a:spcBef>
                          <a:spcPts val="35"/>
                        </a:spcBef>
                        <a:spcAft>
                          <a:spcPts val="0"/>
                        </a:spcAft>
                      </a:pPr>
                      <a:r>
                        <a:rPr lang="en-US" sz="1500" dirty="0">
                          <a:effectLst/>
                        </a:rPr>
                        <a:t>PARENTAL S</a:t>
                      </a:r>
                      <a:r>
                        <a:rPr lang="en-US" sz="1500" spc="50" dirty="0">
                          <a:effectLst/>
                        </a:rPr>
                        <a:t>T</a:t>
                      </a:r>
                      <a:r>
                        <a:rPr lang="en-US" sz="1500" spc="-10" dirty="0">
                          <a:effectLst/>
                        </a:rPr>
                        <a:t>Y</a:t>
                      </a:r>
                      <a:r>
                        <a:rPr lang="en-US" sz="1500" dirty="0">
                          <a:effectLst/>
                        </a:rPr>
                        <a:t>LES</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6195" marR="3683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6: ACADEMIC PRE</a:t>
                      </a:r>
                      <a:r>
                        <a:rPr lang="en-US" sz="1500" spc="-145" dirty="0">
                          <a:effectLst/>
                        </a:rPr>
                        <a:t>P</a:t>
                      </a:r>
                      <a:r>
                        <a:rPr lang="en-US" sz="1500" dirty="0">
                          <a:effectLst/>
                        </a:rPr>
                        <a:t>A</a:t>
                      </a:r>
                      <a:r>
                        <a:rPr lang="en-US" sz="1500" spc="10" dirty="0">
                          <a:effectLst/>
                        </a:rPr>
                        <a:t>R</a:t>
                      </a:r>
                      <a:r>
                        <a:rPr lang="en-US" sz="1500" spc="-130" dirty="0">
                          <a:effectLst/>
                        </a:rPr>
                        <a:t>A</a:t>
                      </a:r>
                      <a:r>
                        <a:rPr lang="en-US" sz="1500" dirty="0">
                          <a:effectLst/>
                        </a:rPr>
                        <a:t>TION</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119380" marR="11938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7: CHA</a:t>
                      </a:r>
                      <a:r>
                        <a:rPr lang="en-US" sz="1500" spc="10" dirty="0">
                          <a:effectLst/>
                        </a:rPr>
                        <a:t>R</a:t>
                      </a:r>
                      <a:r>
                        <a:rPr lang="en-US" sz="1500" spc="-25" dirty="0">
                          <a:effectLst/>
                        </a:rPr>
                        <a:t>A</a:t>
                      </a:r>
                      <a:r>
                        <a:rPr lang="en-US" sz="1500" spc="45" dirty="0">
                          <a:effectLst/>
                        </a:rPr>
                        <a:t>C</a:t>
                      </a:r>
                      <a:r>
                        <a:rPr lang="en-US" sz="1500" dirty="0">
                          <a:effectLst/>
                        </a:rPr>
                        <a:t>TER D</a:t>
                      </a:r>
                      <a:r>
                        <a:rPr lang="en-US" sz="1500" spc="15" dirty="0">
                          <a:effectLst/>
                        </a:rPr>
                        <a:t>E</a:t>
                      </a:r>
                      <a:r>
                        <a:rPr lang="en-US" sz="1500" dirty="0">
                          <a:effectLst/>
                        </a:rPr>
                        <a:t>VE</a:t>
                      </a:r>
                      <a:r>
                        <a:rPr lang="en-US" sz="1500" spc="-65" dirty="0">
                          <a:effectLst/>
                        </a:rPr>
                        <a:t>L</a:t>
                      </a:r>
                      <a:r>
                        <a:rPr lang="en-US" sz="1500" dirty="0">
                          <a:effectLst/>
                        </a:rPr>
                        <a:t>O</a:t>
                      </a:r>
                      <a:r>
                        <a:rPr lang="en-US" sz="1500" spc="-20" dirty="0">
                          <a:effectLst/>
                        </a:rPr>
                        <a:t>P</a:t>
                      </a:r>
                      <a:r>
                        <a:rPr lang="en-US" sz="1500" dirty="0">
                          <a:effectLst/>
                        </a:rPr>
                        <a:t>MENT</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251460" marR="76200" indent="-138430">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8: </a:t>
                      </a:r>
                      <a:r>
                        <a:rPr lang="en-US" sz="1500" spc="-135" dirty="0">
                          <a:effectLst/>
                        </a:rPr>
                        <a:t>F</a:t>
                      </a:r>
                      <a:r>
                        <a:rPr lang="en-US" sz="1500" dirty="0">
                          <a:effectLst/>
                        </a:rPr>
                        <a:t>AIRNESS</a:t>
                      </a:r>
                      <a:endParaRPr lang="en-US" sz="900" dirty="0">
                        <a:effectLst/>
                        <a:latin typeface="Times New Roman" panose="02020603050405020304" pitchFamily="18" charset="0"/>
                        <a:ea typeface="Times New Roman" panose="02020603050405020304" pitchFamily="18" charset="0"/>
                      </a:endParaRPr>
                    </a:p>
                  </a:txBody>
                  <a:tcPr marL="0" marR="0" marT="0" marB="0"/>
                </a:tc>
              </a:tr>
            </a:tbl>
          </a:graphicData>
        </a:graphic>
      </p:graphicFrame>
      <p:graphicFrame>
        <p:nvGraphicFramePr>
          <p:cNvPr id="9" name="Table 8"/>
          <p:cNvGraphicFramePr>
            <a:graphicFrameLocks noGrp="1"/>
          </p:cNvGraphicFramePr>
          <p:nvPr>
            <p:extLst/>
          </p:nvPr>
        </p:nvGraphicFramePr>
        <p:xfrm>
          <a:off x="2459864" y="3728910"/>
          <a:ext cx="9076565" cy="1676400"/>
        </p:xfrm>
        <a:graphic>
          <a:graphicData uri="http://schemas.openxmlformats.org/drawingml/2006/table">
            <a:tbl>
              <a:tblPr firstRow="1" firstCol="1" lastRow="1" lastCol="1" bandRow="1" bandCol="1">
                <a:tableStyleId>{5C22544A-7EE6-4342-B048-85BDC9FD1C3A}</a:tableStyleId>
              </a:tblPr>
              <a:tblGrid>
                <a:gridCol w="1710216"/>
                <a:gridCol w="1284125"/>
                <a:gridCol w="1790163"/>
                <a:gridCol w="1710831"/>
                <a:gridCol w="1399989"/>
                <a:gridCol w="1181241"/>
              </a:tblGrid>
              <a:tr h="471403">
                <a:tc>
                  <a:txBody>
                    <a:bodyPr/>
                    <a:lstStyle/>
                    <a:p>
                      <a:pPr marL="415290" marR="0" algn="ctr">
                        <a:spcBef>
                          <a:spcPts val="20"/>
                        </a:spcBef>
                        <a:spcAft>
                          <a:spcPts val="0"/>
                        </a:spcAft>
                      </a:pPr>
                      <a:r>
                        <a:rPr lang="en-US" sz="1600" dirty="0">
                          <a:effectLst/>
                        </a:rPr>
                        <a:t>SESSION</a:t>
                      </a:r>
                      <a:r>
                        <a:rPr lang="en-US" sz="1600" spc="-10" dirty="0">
                          <a:effectLst/>
                        </a:rPr>
                        <a:t> </a:t>
                      </a:r>
                      <a:r>
                        <a:rPr lang="en-US" sz="1600" dirty="0">
                          <a:effectLst/>
                        </a:rPr>
                        <a:t>9</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21945" marR="0" algn="ctr">
                        <a:spcBef>
                          <a:spcPts val="20"/>
                        </a:spcBef>
                        <a:spcAft>
                          <a:spcPts val="0"/>
                        </a:spcAft>
                      </a:pPr>
                      <a:r>
                        <a:rPr lang="en-US" sz="1600" dirty="0">
                          <a:effectLst/>
                        </a:rPr>
                        <a:t>SESSION</a:t>
                      </a:r>
                      <a:r>
                        <a:rPr lang="en-US" sz="1600" spc="-10" dirty="0">
                          <a:effectLst/>
                        </a:rPr>
                        <a:t> </a:t>
                      </a:r>
                      <a:r>
                        <a:rPr lang="en-US" sz="1600" dirty="0">
                          <a:effectLst/>
                        </a:rPr>
                        <a:t>10</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72745" marR="0" algn="ctr">
                        <a:spcBef>
                          <a:spcPts val="20"/>
                        </a:spcBef>
                        <a:spcAft>
                          <a:spcPts val="0"/>
                        </a:spcAft>
                      </a:pPr>
                      <a:r>
                        <a:rPr lang="en-US" sz="1600">
                          <a:effectLst/>
                        </a:rPr>
                        <a:t>SESSION</a:t>
                      </a:r>
                      <a:r>
                        <a:rPr lang="en-US" sz="1600" spc="-10">
                          <a:effectLst/>
                        </a:rPr>
                        <a:t> </a:t>
                      </a:r>
                      <a:r>
                        <a:rPr lang="en-US" sz="1600">
                          <a:effectLst/>
                        </a:rPr>
                        <a:t>11</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347345" marR="0" algn="ctr">
                        <a:spcBef>
                          <a:spcPts val="20"/>
                        </a:spcBef>
                        <a:spcAft>
                          <a:spcPts val="0"/>
                        </a:spcAft>
                      </a:pPr>
                      <a:r>
                        <a:rPr lang="en-US" sz="1600">
                          <a:effectLst/>
                        </a:rPr>
                        <a:t>SESSION</a:t>
                      </a:r>
                      <a:r>
                        <a:rPr lang="en-US" sz="1600" spc="-10">
                          <a:effectLst/>
                        </a:rPr>
                        <a:t> </a:t>
                      </a:r>
                      <a:r>
                        <a:rPr lang="en-US" sz="1600">
                          <a:effectLst/>
                        </a:rPr>
                        <a:t>12</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258445" marR="0" algn="ctr">
                        <a:spcBef>
                          <a:spcPts val="20"/>
                        </a:spcBef>
                        <a:spcAft>
                          <a:spcPts val="0"/>
                        </a:spcAft>
                      </a:pPr>
                      <a:r>
                        <a:rPr lang="en-US" sz="1600">
                          <a:effectLst/>
                        </a:rPr>
                        <a:t>SESSION</a:t>
                      </a:r>
                      <a:r>
                        <a:rPr lang="en-US" sz="1600" spc="-10">
                          <a:effectLst/>
                        </a:rPr>
                        <a:t> </a:t>
                      </a:r>
                      <a:r>
                        <a:rPr lang="en-US" sz="1600">
                          <a:effectLst/>
                        </a:rPr>
                        <a:t>13</a:t>
                      </a:r>
                      <a:endParaRPr lang="en-US" sz="900">
                        <a:effectLst/>
                        <a:latin typeface="Times New Roman" panose="02020603050405020304" pitchFamily="18" charset="0"/>
                        <a:ea typeface="Times New Roman" panose="02020603050405020304" pitchFamily="18" charset="0"/>
                      </a:endParaRPr>
                    </a:p>
                  </a:txBody>
                  <a:tcPr marL="0" marR="0" marT="0" marB="0"/>
                </a:tc>
                <a:tc>
                  <a:txBody>
                    <a:bodyPr/>
                    <a:lstStyle/>
                    <a:p>
                      <a:pPr marL="131445" marR="0" algn="ctr">
                        <a:spcBef>
                          <a:spcPts val="20"/>
                        </a:spcBef>
                        <a:spcAft>
                          <a:spcPts val="0"/>
                        </a:spcAft>
                      </a:pPr>
                      <a:r>
                        <a:rPr lang="en-US" sz="1600">
                          <a:effectLst/>
                        </a:rPr>
                        <a:t>SESSION</a:t>
                      </a:r>
                      <a:r>
                        <a:rPr lang="en-US" sz="1600" spc="-10">
                          <a:effectLst/>
                        </a:rPr>
                        <a:t> </a:t>
                      </a:r>
                      <a:r>
                        <a:rPr lang="en-US" sz="1600">
                          <a:effectLst/>
                        </a:rPr>
                        <a:t>14</a:t>
                      </a:r>
                      <a:endParaRPr lang="en-US" sz="900">
                        <a:effectLst/>
                        <a:latin typeface="Times New Roman" panose="02020603050405020304" pitchFamily="18" charset="0"/>
                        <a:ea typeface="Times New Roman" panose="02020603050405020304" pitchFamily="18" charset="0"/>
                      </a:endParaRPr>
                    </a:p>
                  </a:txBody>
                  <a:tcPr marL="0" marR="0" marT="0" marB="0"/>
                </a:tc>
              </a:tr>
              <a:tr h="992473">
                <a:tc>
                  <a:txBody>
                    <a:bodyPr/>
                    <a:lstStyle/>
                    <a:p>
                      <a:pPr marL="44450" marR="4953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9: EN</a:t>
                      </a:r>
                      <a:r>
                        <a:rPr lang="en-US" sz="1500" spc="-35" dirty="0">
                          <a:effectLst/>
                        </a:rPr>
                        <a:t>C</a:t>
                      </a:r>
                      <a:r>
                        <a:rPr lang="en-US" sz="1500" dirty="0">
                          <a:effectLst/>
                        </a:rPr>
                        <a:t>OU</a:t>
                      </a:r>
                      <a:r>
                        <a:rPr lang="en-US" sz="1500" spc="10" dirty="0">
                          <a:effectLst/>
                        </a:rPr>
                        <a:t>R</a:t>
                      </a:r>
                      <a:r>
                        <a:rPr lang="en-US" sz="1500" spc="-25" dirty="0">
                          <a:effectLst/>
                        </a:rPr>
                        <a:t>A</a:t>
                      </a:r>
                      <a:r>
                        <a:rPr lang="en-US" sz="1500" dirty="0">
                          <a:effectLst/>
                        </a:rPr>
                        <a:t>GEMENT</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170180" marR="17018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10: HEALTH &amp; EATING HABITS</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553085" marR="265430" indent="-250825"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11: ADVOCATE</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101600" marR="65405" indent="174625"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12: RESPONSIBILITIES</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398780" marR="151130" indent="-21082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13: S.M.A.R.T</a:t>
                      </a:r>
                      <a:endParaRPr lang="en-US" sz="900" dirty="0">
                        <a:effectLst/>
                        <a:latin typeface="Times New Roman" panose="02020603050405020304" pitchFamily="18" charset="0"/>
                        <a:ea typeface="Times New Roman" panose="02020603050405020304" pitchFamily="18" charset="0"/>
                      </a:endParaRPr>
                    </a:p>
                  </a:txBody>
                  <a:tcPr marL="0" marR="0" marT="0" marB="0"/>
                </a:tc>
                <a:tc>
                  <a:txBody>
                    <a:bodyPr/>
                    <a:lstStyle/>
                    <a:p>
                      <a:pPr marL="81915" marR="24130" indent="-21590" algn="ctr">
                        <a:lnSpc>
                          <a:spcPct val="104000"/>
                        </a:lnSpc>
                        <a:spcBef>
                          <a:spcPts val="35"/>
                        </a:spcBef>
                        <a:spcAft>
                          <a:spcPts val="0"/>
                        </a:spcAft>
                      </a:pPr>
                      <a:r>
                        <a:rPr lang="en-US" sz="1500" dirty="0" smtClean="0">
                          <a:effectLst/>
                        </a:rPr>
                        <a:t>Module</a:t>
                      </a:r>
                      <a:r>
                        <a:rPr lang="en-US" sz="1500" spc="5" dirty="0" smtClean="0">
                          <a:effectLst/>
                        </a:rPr>
                        <a:t> </a:t>
                      </a:r>
                      <a:r>
                        <a:rPr lang="en-US" sz="1500" dirty="0">
                          <a:effectLst/>
                        </a:rPr>
                        <a:t>14: </a:t>
                      </a:r>
                      <a:r>
                        <a:rPr lang="en-US" sz="1500" spc="5" dirty="0">
                          <a:effectLst/>
                        </a:rPr>
                        <a:t>R</a:t>
                      </a:r>
                      <a:r>
                        <a:rPr lang="en-US" sz="1500" dirty="0">
                          <a:effectLst/>
                        </a:rPr>
                        <a:t>OLE</a:t>
                      </a:r>
                      <a:r>
                        <a:rPr lang="en-US" sz="1500" spc="40" dirty="0">
                          <a:effectLst/>
                        </a:rPr>
                        <a:t> </a:t>
                      </a:r>
                      <a:r>
                        <a:rPr lang="en-US" sz="1500" dirty="0">
                          <a:effectLst/>
                        </a:rPr>
                        <a:t>MODEL</a:t>
                      </a:r>
                      <a:endParaRPr lang="en-US" sz="900" dirty="0">
                        <a:effectLst/>
                        <a:latin typeface="Times New Roman" panose="02020603050405020304" pitchFamily="18" charset="0"/>
                        <a:ea typeface="Times New Roman" panose="02020603050405020304" pitchFamily="18" charset="0"/>
                      </a:endParaRPr>
                    </a:p>
                  </a:txBody>
                  <a:tcPr marL="0" marR="0" marT="0" marB="0"/>
                </a:tc>
              </a:tr>
            </a:tbl>
          </a:graphicData>
        </a:graphic>
      </p:graphicFrame>
    </p:spTree>
    <p:extLst>
      <p:ext uri="{BB962C8B-B14F-4D97-AF65-F5344CB8AC3E}">
        <p14:creationId xmlns="" xmlns:p14="http://schemas.microsoft.com/office/powerpoint/2010/main" val="28987922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quarter" idx="2"/>
          </p:nvPr>
        </p:nvSpPr>
        <p:spPr>
          <a:xfrm>
            <a:off x="6578599" y="1094704"/>
            <a:ext cx="5501783" cy="5537915"/>
          </a:xfrm>
        </p:spPr>
        <p:txBody>
          <a:bodyPr>
            <a:normAutofit fontScale="85000" lnSpcReduction="10000"/>
          </a:bodyPr>
          <a:lstStyle/>
          <a:p>
            <a:r>
              <a:rPr lang="en-US" b="1" dirty="0" smtClean="0"/>
              <a:t>Module </a:t>
            </a:r>
            <a:r>
              <a:rPr lang="en-US" b="1" dirty="0"/>
              <a:t>6: </a:t>
            </a:r>
            <a:r>
              <a:rPr lang="en-US" i="1" dirty="0"/>
              <a:t>Academic Preparation</a:t>
            </a:r>
            <a:r>
              <a:rPr lang="en-US" dirty="0"/>
              <a:t>: Parents should assist students with their homework as well as assist teachers with </a:t>
            </a:r>
            <a:r>
              <a:rPr lang="en-US" dirty="0" smtClean="0"/>
              <a:t>explaining, Demonstrating</a:t>
            </a:r>
            <a:r>
              <a:rPr lang="en-US" dirty="0"/>
              <a:t>, and practicing skills needed to remediate or enrich their child. </a:t>
            </a:r>
            <a:endParaRPr lang="en-US" dirty="0" smtClean="0"/>
          </a:p>
          <a:p>
            <a:r>
              <a:rPr lang="en-US" b="1" dirty="0" smtClean="0"/>
              <a:t>Module </a:t>
            </a:r>
            <a:r>
              <a:rPr lang="en-US" b="1" dirty="0"/>
              <a:t>7: </a:t>
            </a:r>
            <a:r>
              <a:rPr lang="en-US" i="1" dirty="0"/>
              <a:t>Character Development: </a:t>
            </a:r>
            <a:r>
              <a:rPr lang="en-US" dirty="0"/>
              <a:t>Parents will model self-discipline, work ethic, compassion, responsibility, accountability, and good citizenship.</a:t>
            </a:r>
          </a:p>
          <a:p>
            <a:r>
              <a:rPr lang="en-US" b="1" dirty="0" smtClean="0"/>
              <a:t>Module </a:t>
            </a:r>
            <a:r>
              <a:rPr lang="en-US" b="1" dirty="0"/>
              <a:t>8</a:t>
            </a:r>
            <a:r>
              <a:rPr lang="en-US" dirty="0"/>
              <a:t>: </a:t>
            </a:r>
            <a:r>
              <a:rPr lang="en-US" i="1" dirty="0"/>
              <a:t>Fairness:  </a:t>
            </a:r>
            <a:r>
              <a:rPr lang="en-US" dirty="0"/>
              <a:t>Parents will be </a:t>
            </a:r>
            <a:r>
              <a:rPr lang="en-US" dirty="0" smtClean="0"/>
              <a:t>positive when </a:t>
            </a:r>
            <a:r>
              <a:rPr lang="en-US" dirty="0"/>
              <a:t>necessary as well as consistent and equitable when enforcing rules at home and at school. Parents will also reinforce treating others with dignity and respect</a:t>
            </a:r>
            <a:r>
              <a:rPr lang="en-US" dirty="0" smtClean="0"/>
              <a:t>.</a:t>
            </a:r>
            <a:endParaRPr lang="en-US" dirty="0"/>
          </a:p>
          <a:p>
            <a:r>
              <a:rPr lang="en-US" b="1" dirty="0" smtClean="0"/>
              <a:t>Module </a:t>
            </a:r>
            <a:r>
              <a:rPr lang="en-US" b="1" dirty="0"/>
              <a:t>9: </a:t>
            </a:r>
            <a:r>
              <a:rPr lang="en-US" i="1" dirty="0"/>
              <a:t>Encouragement: </a:t>
            </a:r>
            <a:r>
              <a:rPr lang="en-US" dirty="0"/>
              <a:t>Parents will help students set personal goals and encourage them to achieve their goals</a:t>
            </a:r>
            <a:r>
              <a:rPr lang="en-US" dirty="0" smtClean="0"/>
              <a:t>.</a:t>
            </a:r>
          </a:p>
          <a:p>
            <a:r>
              <a:rPr lang="en-US" b="1" dirty="0" smtClean="0"/>
              <a:t>Module </a:t>
            </a:r>
            <a:r>
              <a:rPr lang="en-US" b="1" dirty="0"/>
              <a:t>10</a:t>
            </a:r>
            <a:r>
              <a:rPr lang="en-US" dirty="0"/>
              <a:t>: </a:t>
            </a:r>
            <a:r>
              <a:rPr lang="en-US" i="1" dirty="0"/>
              <a:t>Health and Healthy Eating Habits: </a:t>
            </a:r>
            <a:r>
              <a:rPr lang="en-US" dirty="0"/>
              <a:t>Parents will learn about costly and healthy eating habits as well as techniques that will provide students with a fitness and dietary regimen that will produce life-long habits to improve physical and mental health. </a:t>
            </a:r>
          </a:p>
        </p:txBody>
      </p:sp>
      <p:sp>
        <p:nvSpPr>
          <p:cNvPr id="2" name="Content Placeholder 1"/>
          <p:cNvSpPr>
            <a:spLocks noGrp="1"/>
          </p:cNvSpPr>
          <p:nvPr>
            <p:ph sz="quarter" idx="1"/>
          </p:nvPr>
        </p:nvSpPr>
        <p:spPr>
          <a:xfrm>
            <a:off x="666303" y="1268569"/>
            <a:ext cx="6156101" cy="5537915"/>
          </a:xfrm>
        </p:spPr>
        <p:txBody>
          <a:bodyPr>
            <a:normAutofit fontScale="85000" lnSpcReduction="10000"/>
          </a:bodyPr>
          <a:lstStyle/>
          <a:p>
            <a:r>
              <a:rPr lang="en-US" b="1" dirty="0" smtClean="0"/>
              <a:t>Module </a:t>
            </a:r>
            <a:r>
              <a:rPr lang="en-US" b="1" dirty="0"/>
              <a:t>1</a:t>
            </a:r>
            <a:r>
              <a:rPr lang="en-US" i="1" dirty="0"/>
              <a:t>: Home vs School Values: </a:t>
            </a:r>
            <a:r>
              <a:rPr lang="en-US" dirty="0"/>
              <a:t>Parents will establish what their values are at home and at school in order to instill in their child respect, integrity, and citizenship</a:t>
            </a:r>
            <a:r>
              <a:rPr lang="en-US" dirty="0" smtClean="0"/>
              <a:t>.</a:t>
            </a:r>
          </a:p>
          <a:p>
            <a:r>
              <a:rPr lang="en-US" b="1" dirty="0" smtClean="0"/>
              <a:t>Module </a:t>
            </a:r>
            <a:r>
              <a:rPr lang="en-US" b="1" dirty="0"/>
              <a:t>2: </a:t>
            </a:r>
            <a:r>
              <a:rPr lang="en-US" i="1" dirty="0"/>
              <a:t>Conduct: </a:t>
            </a:r>
            <a:r>
              <a:rPr lang="en-US" dirty="0"/>
              <a:t>Parents are a child’s first teacher. Parents will be a positive role model in modeling and teaching their child proper conduct in and out of </a:t>
            </a:r>
            <a:r>
              <a:rPr lang="en-US" dirty="0" smtClean="0"/>
              <a:t>school.</a:t>
            </a:r>
          </a:p>
          <a:p>
            <a:r>
              <a:rPr lang="en-US" b="1" dirty="0" smtClean="0"/>
              <a:t>Module </a:t>
            </a:r>
            <a:r>
              <a:rPr lang="en-US" b="1" dirty="0"/>
              <a:t>3:</a:t>
            </a:r>
            <a:r>
              <a:rPr lang="en-US" b="1" i="1" dirty="0"/>
              <a:t> </a:t>
            </a:r>
            <a:r>
              <a:rPr lang="en-US" i="1" dirty="0"/>
              <a:t>Citizenship</a:t>
            </a:r>
            <a:r>
              <a:rPr lang="en-US" dirty="0"/>
              <a:t>:  Parents will instill good citizenship in their child. They will enforce being courteous in sports in and </a:t>
            </a:r>
            <a:r>
              <a:rPr lang="en-US" dirty="0" smtClean="0"/>
              <a:t>out of </a:t>
            </a:r>
            <a:r>
              <a:rPr lang="en-US" dirty="0"/>
              <a:t>school, parents will reinforce their child showing respect to others and knowing how to be modest and gracious in defeat in and out of school</a:t>
            </a:r>
            <a:r>
              <a:rPr lang="en-US" dirty="0" smtClean="0"/>
              <a:t>.</a:t>
            </a:r>
          </a:p>
          <a:p>
            <a:r>
              <a:rPr lang="en-US" b="1" dirty="0" smtClean="0"/>
              <a:t>Module </a:t>
            </a:r>
            <a:r>
              <a:rPr lang="en-US" b="1" dirty="0"/>
              <a:t>4: </a:t>
            </a:r>
            <a:r>
              <a:rPr lang="en-US" i="1" dirty="0"/>
              <a:t>Building Relationships</a:t>
            </a:r>
            <a:r>
              <a:rPr lang="en-US" dirty="0"/>
              <a:t>: Parents must be able to communicate with teachers and their child with dignity and respect. A rapport among parent, child and teachers must be established in order to monitor </a:t>
            </a:r>
            <a:r>
              <a:rPr lang="en-US" dirty="0" smtClean="0"/>
              <a:t>and mediate </a:t>
            </a:r>
            <a:r>
              <a:rPr lang="en-US" dirty="0"/>
              <a:t>any behavioral issues at home and in school</a:t>
            </a:r>
            <a:r>
              <a:rPr lang="en-US" dirty="0" smtClean="0"/>
              <a:t>.</a:t>
            </a:r>
          </a:p>
          <a:p>
            <a:r>
              <a:rPr lang="en-US" b="1" dirty="0" smtClean="0"/>
              <a:t>Module </a:t>
            </a:r>
            <a:r>
              <a:rPr lang="en-US" b="1" dirty="0"/>
              <a:t>5: </a:t>
            </a:r>
            <a:r>
              <a:rPr lang="en-US" i="1" dirty="0"/>
              <a:t>Parental Styles: </a:t>
            </a:r>
            <a:r>
              <a:rPr lang="en-US" dirty="0"/>
              <a:t>Parents must know and understand their parenting/ discipline styles (authoritarian, democratic, laisse-faire, eclectic) in order to be effective with managing their child’s behaviors at home and at school</a:t>
            </a:r>
          </a:p>
          <a:p>
            <a:endParaRPr lang="en-US" dirty="0" smtClean="0"/>
          </a:p>
          <a:p>
            <a:endParaRPr lang="en-US" dirty="0"/>
          </a:p>
        </p:txBody>
      </p:sp>
      <p:sp>
        <p:nvSpPr>
          <p:cNvPr id="3" name="Title 2"/>
          <p:cNvSpPr>
            <a:spLocks noGrp="1"/>
          </p:cNvSpPr>
          <p:nvPr>
            <p:ph type="title"/>
          </p:nvPr>
        </p:nvSpPr>
        <p:spPr>
          <a:xfrm>
            <a:off x="910107" y="120092"/>
            <a:ext cx="10363200" cy="974612"/>
          </a:xfrm>
        </p:spPr>
        <p:txBody>
          <a:bodyPr/>
          <a:lstStyle/>
          <a:p>
            <a:pPr algn="ctr"/>
            <a:r>
              <a:rPr lang="en-US" dirty="0" smtClean="0"/>
              <a:t>Modules</a:t>
            </a:r>
            <a:endParaRPr lang="en-US" dirty="0"/>
          </a:p>
        </p:txBody>
      </p:sp>
    </p:spTree>
    <p:extLst>
      <p:ext uri="{BB962C8B-B14F-4D97-AF65-F5344CB8AC3E}">
        <p14:creationId xmlns="" xmlns:p14="http://schemas.microsoft.com/office/powerpoint/2010/main" val="15719232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2"/>
          </p:nvPr>
        </p:nvSpPr>
        <p:spPr>
          <a:xfrm>
            <a:off x="7195105" y="1428750"/>
            <a:ext cx="4447786" cy="3807585"/>
          </a:xfrm>
          <a:solidFill>
            <a:schemeClr val="bg1">
              <a:lumMod val="65000"/>
            </a:schemeClr>
          </a:solidFill>
        </p:spPr>
        <p:txBody>
          <a:bodyPr>
            <a:normAutofit lnSpcReduction="10000"/>
          </a:bodyPr>
          <a:lstStyle/>
          <a:p>
            <a:pPr>
              <a:buFont typeface="Wingdings" panose="05000000000000000000" pitchFamily="2" charset="2"/>
              <a:buChar char="v"/>
            </a:pPr>
            <a:r>
              <a:rPr lang="en-US" sz="1800" b="1" i="1" dirty="0" smtClean="0"/>
              <a:t>When </a:t>
            </a:r>
            <a:r>
              <a:rPr lang="en-US" sz="1800" b="1" i="1" dirty="0"/>
              <a:t>these </a:t>
            </a:r>
            <a:r>
              <a:rPr lang="en-US" sz="1800" b="1" i="1" dirty="0" smtClean="0"/>
              <a:t>Modules </a:t>
            </a:r>
            <a:r>
              <a:rPr lang="en-US" sz="1800" b="1" i="1" dirty="0"/>
              <a:t>are implemented with fidelity at home and at school then discipline and inappropriate behaviors will decrease which will improve academic achievement and produce lifelong learners and responsible citizens. </a:t>
            </a:r>
          </a:p>
        </p:txBody>
      </p:sp>
      <p:sp>
        <p:nvSpPr>
          <p:cNvPr id="6" name="Content Placeholder 5"/>
          <p:cNvSpPr>
            <a:spLocks noGrp="1"/>
          </p:cNvSpPr>
          <p:nvPr>
            <p:ph sz="quarter" idx="1"/>
          </p:nvPr>
        </p:nvSpPr>
        <p:spPr>
          <a:xfrm>
            <a:off x="837125" y="1428750"/>
            <a:ext cx="6217992" cy="5197699"/>
          </a:xfrm>
        </p:spPr>
        <p:txBody>
          <a:bodyPr>
            <a:normAutofit lnSpcReduction="10000"/>
          </a:bodyPr>
          <a:lstStyle/>
          <a:p>
            <a:r>
              <a:rPr lang="en-US" sz="1900" b="1" dirty="0" smtClean="0"/>
              <a:t>Module </a:t>
            </a:r>
            <a:r>
              <a:rPr lang="en-US" sz="1900" b="1" dirty="0"/>
              <a:t>11: </a:t>
            </a:r>
            <a:r>
              <a:rPr lang="en-US" sz="1900" i="1" dirty="0"/>
              <a:t>Advocate</a:t>
            </a:r>
            <a:r>
              <a:rPr lang="en-US" sz="1900" dirty="0"/>
              <a:t>: Parents will speak up for their child by attending meetings and functions at the school</a:t>
            </a:r>
            <a:r>
              <a:rPr lang="en-US" sz="1900" dirty="0" smtClean="0"/>
              <a:t>.</a:t>
            </a:r>
          </a:p>
          <a:p>
            <a:r>
              <a:rPr lang="en-US" sz="1900" b="1" dirty="0" smtClean="0"/>
              <a:t>Module </a:t>
            </a:r>
            <a:r>
              <a:rPr lang="en-US" sz="1900" b="1" dirty="0"/>
              <a:t>12: </a:t>
            </a:r>
            <a:r>
              <a:rPr lang="en-US" sz="1900" i="1" dirty="0"/>
              <a:t>Responsibilities</a:t>
            </a:r>
            <a:r>
              <a:rPr lang="en-US" sz="1900" dirty="0"/>
              <a:t>: Parents will understand their responsibilities and teach their children how to be accountable for their </a:t>
            </a:r>
            <a:r>
              <a:rPr lang="en-US" sz="1900" dirty="0" smtClean="0"/>
              <a:t>performance at </a:t>
            </a:r>
            <a:r>
              <a:rPr lang="en-US" sz="1900" dirty="0"/>
              <a:t>school and at home.</a:t>
            </a:r>
          </a:p>
          <a:p>
            <a:r>
              <a:rPr lang="en-US" sz="1900" b="1" dirty="0" smtClean="0"/>
              <a:t>Module </a:t>
            </a:r>
            <a:r>
              <a:rPr lang="en-US" sz="1900" b="1" dirty="0"/>
              <a:t>13:  </a:t>
            </a:r>
            <a:r>
              <a:rPr lang="en-US" sz="1900" i="1" dirty="0"/>
              <a:t>S.M.A.R.T.: </a:t>
            </a:r>
            <a:r>
              <a:rPr lang="en-US" sz="1900" dirty="0"/>
              <a:t>Parents will set academic and home goals with their child that are Specific, Measurable, Attainable, Realistic, and Timely. </a:t>
            </a:r>
            <a:endParaRPr lang="en-US" sz="1900" dirty="0" smtClean="0"/>
          </a:p>
          <a:p>
            <a:r>
              <a:rPr lang="en-US" sz="1900" b="1" dirty="0" smtClean="0"/>
              <a:t>Module </a:t>
            </a:r>
            <a:r>
              <a:rPr lang="en-US" sz="1900" b="1" dirty="0"/>
              <a:t>14: </a:t>
            </a:r>
            <a:r>
              <a:rPr lang="en-US" sz="1900" i="1" dirty="0"/>
              <a:t>Role Model: </a:t>
            </a:r>
            <a:r>
              <a:rPr lang="en-US" sz="1900" dirty="0"/>
              <a:t>Modeling positive relationships among parent, teacher and student allows for a great rapport and allows the parent </a:t>
            </a:r>
            <a:r>
              <a:rPr lang="en-US" sz="1900" dirty="0" smtClean="0"/>
              <a:t>to Influence </a:t>
            </a:r>
            <a:r>
              <a:rPr lang="en-US" sz="1900" dirty="0"/>
              <a:t>their child’s behaviors; parents will understand they are major influencers in their child’s daily decisions as well as their behaviors in </a:t>
            </a:r>
            <a:r>
              <a:rPr lang="en-US" sz="1900" dirty="0" smtClean="0"/>
              <a:t>and out </a:t>
            </a:r>
            <a:r>
              <a:rPr lang="en-US" sz="1900" dirty="0"/>
              <a:t>of school</a:t>
            </a:r>
            <a:r>
              <a:rPr lang="en-US" sz="1900" dirty="0" smtClean="0"/>
              <a:t>.</a:t>
            </a:r>
          </a:p>
          <a:p>
            <a:endParaRPr lang="en-US" dirty="0"/>
          </a:p>
          <a:p>
            <a:endParaRPr lang="en-US" dirty="0"/>
          </a:p>
        </p:txBody>
      </p:sp>
      <p:sp>
        <p:nvSpPr>
          <p:cNvPr id="3" name="Title 2"/>
          <p:cNvSpPr>
            <a:spLocks noGrp="1"/>
          </p:cNvSpPr>
          <p:nvPr>
            <p:ph type="title"/>
          </p:nvPr>
        </p:nvSpPr>
        <p:spPr/>
        <p:txBody>
          <a:bodyPr/>
          <a:lstStyle/>
          <a:p>
            <a:pPr algn="ctr"/>
            <a:r>
              <a:rPr lang="en-US" dirty="0" smtClean="0"/>
              <a:t>Modules Cont.</a:t>
            </a:r>
            <a:endParaRPr lang="en-US" dirty="0"/>
          </a:p>
        </p:txBody>
      </p:sp>
    </p:spTree>
    <p:extLst>
      <p:ext uri="{BB962C8B-B14F-4D97-AF65-F5344CB8AC3E}">
        <p14:creationId xmlns="" xmlns:p14="http://schemas.microsoft.com/office/powerpoint/2010/main" val="39039741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73996" y="3803190"/>
            <a:ext cx="4192091" cy="3886200"/>
          </a:xfrm>
        </p:spPr>
        <p:txBody>
          <a:bodyPr/>
          <a:lstStyle/>
          <a:p>
            <a:pPr algn="ctr"/>
            <a:r>
              <a:rPr lang="en-US" dirty="0" smtClean="0"/>
              <a:t>Module #1 Values</a:t>
            </a:r>
            <a:endParaRPr lang="en-US" dirty="0"/>
          </a:p>
        </p:txBody>
      </p:sp>
      <p:sp>
        <p:nvSpPr>
          <p:cNvPr id="8" name="Content Placeholder 7"/>
          <p:cNvSpPr>
            <a:spLocks noGrp="1"/>
          </p:cNvSpPr>
          <p:nvPr>
            <p:ph sz="quarter" idx="4294967295"/>
          </p:nvPr>
        </p:nvSpPr>
        <p:spPr>
          <a:xfrm>
            <a:off x="5372364" y="228600"/>
            <a:ext cx="6818049" cy="5791200"/>
          </a:xfrm>
        </p:spPr>
        <p:txBody>
          <a:bodyPr>
            <a:normAutofit fontScale="85000" lnSpcReduction="20000"/>
          </a:bodyPr>
          <a:lstStyle/>
          <a:p>
            <a:endParaRPr lang="en-US" sz="1999" b="1" dirty="0"/>
          </a:p>
          <a:p>
            <a:endParaRPr lang="en-US" sz="1999" b="1" dirty="0"/>
          </a:p>
          <a:p>
            <a:r>
              <a:rPr lang="en-US" sz="1999" b="1" dirty="0"/>
              <a:t>Overall Module Goal: </a:t>
            </a:r>
            <a:r>
              <a:rPr lang="en-US" sz="2200" dirty="0"/>
              <a:t>Home vs School Values: </a:t>
            </a:r>
            <a:r>
              <a:rPr lang="en-US" sz="2200" dirty="0" smtClean="0"/>
              <a:t>Parents </a:t>
            </a:r>
            <a:r>
              <a:rPr lang="en-US" sz="2200" dirty="0"/>
              <a:t>will establish what their values are at home and at school in order to instill in their child respect, integrity, and citizenship</a:t>
            </a:r>
            <a:r>
              <a:rPr lang="en-US" dirty="0"/>
              <a:t>.</a:t>
            </a:r>
          </a:p>
          <a:p>
            <a:endParaRPr lang="en-US" sz="1999" b="1" dirty="0" smtClean="0"/>
          </a:p>
          <a:p>
            <a:r>
              <a:rPr lang="en-US" sz="1999" b="1" dirty="0" smtClean="0"/>
              <a:t>Definition: </a:t>
            </a:r>
            <a:endParaRPr lang="en-US" sz="1999" dirty="0" smtClean="0"/>
          </a:p>
          <a:p>
            <a:pPr lvl="1">
              <a:buFont typeface="Courier New" panose="02070309020205020404" pitchFamily="49" charset="0"/>
              <a:buChar char="o"/>
            </a:pPr>
            <a:r>
              <a:rPr lang="en-US" b="1" dirty="0" smtClean="0"/>
              <a:t>Values</a:t>
            </a:r>
            <a:r>
              <a:rPr lang="en-US" dirty="0" smtClean="0"/>
              <a:t>-A </a:t>
            </a:r>
            <a:r>
              <a:rPr lang="en-US" dirty="0"/>
              <a:t>person's </a:t>
            </a:r>
            <a:r>
              <a:rPr lang="en-US" dirty="0" smtClean="0"/>
              <a:t>Modules </a:t>
            </a:r>
            <a:r>
              <a:rPr lang="en-US" dirty="0"/>
              <a:t>or standards of behavior; one's judgment of what is important in life.</a:t>
            </a:r>
          </a:p>
          <a:p>
            <a:pPr lvl="1">
              <a:buFont typeface="Courier New" panose="02070309020205020404" pitchFamily="49" charset="0"/>
              <a:buChar char="o"/>
            </a:pPr>
            <a:r>
              <a:rPr lang="en-US" dirty="0"/>
              <a:t> A value is a belief that something is good and desirable. </a:t>
            </a:r>
          </a:p>
          <a:p>
            <a:pPr lvl="1">
              <a:buFont typeface="Courier New" panose="02070309020205020404" pitchFamily="49" charset="0"/>
              <a:buChar char="o"/>
            </a:pPr>
            <a:r>
              <a:rPr lang="en-US" dirty="0" smtClean="0"/>
              <a:t>General </a:t>
            </a:r>
            <a:r>
              <a:rPr lang="en-US" dirty="0"/>
              <a:t>guidelines that define what is important and worth striving for.</a:t>
            </a:r>
          </a:p>
          <a:p>
            <a:pPr lvl="1">
              <a:buFont typeface="Courier New" panose="02070309020205020404" pitchFamily="49" charset="0"/>
              <a:buChar char="o"/>
            </a:pPr>
            <a:r>
              <a:rPr lang="en-US" b="1" dirty="0" smtClean="0"/>
              <a:t>Respect</a:t>
            </a:r>
            <a:r>
              <a:rPr lang="en-US" dirty="0" smtClean="0"/>
              <a:t>- </a:t>
            </a:r>
            <a:r>
              <a:rPr lang="en-US" dirty="0"/>
              <a:t>Showing respect to someone means you act in a way that shows you care about their feelings and well-being.</a:t>
            </a:r>
          </a:p>
          <a:p>
            <a:pPr lvl="1">
              <a:buFont typeface="Courier New" panose="02070309020205020404" pitchFamily="49" charset="0"/>
              <a:buChar char="o"/>
            </a:pPr>
            <a:r>
              <a:rPr lang="en-US" b="1" dirty="0"/>
              <a:t>Integrity-</a:t>
            </a:r>
            <a:r>
              <a:rPr lang="en-US" dirty="0"/>
              <a:t> being honest and having strong moral </a:t>
            </a:r>
            <a:r>
              <a:rPr lang="en-US" dirty="0" smtClean="0"/>
              <a:t>Modules</a:t>
            </a:r>
          </a:p>
          <a:p>
            <a:pPr lvl="1">
              <a:buFont typeface="Courier New" panose="02070309020205020404" pitchFamily="49" charset="0"/>
              <a:buChar char="o"/>
            </a:pPr>
            <a:r>
              <a:rPr lang="en-US" b="1" dirty="0" smtClean="0"/>
              <a:t>Citizenship</a:t>
            </a:r>
            <a:r>
              <a:rPr lang="en-US" dirty="0" smtClean="0"/>
              <a:t>-  </a:t>
            </a:r>
            <a:r>
              <a:rPr lang="en-US" dirty="0"/>
              <a:t>The qualities that a person is expected to have as a responsible member of a community</a:t>
            </a:r>
            <a:r>
              <a:rPr lang="en-US" dirty="0" smtClean="0"/>
              <a:t>.</a:t>
            </a:r>
          </a:p>
          <a:p>
            <a:pPr lvl="1">
              <a:buFont typeface="Courier New" panose="02070309020205020404" pitchFamily="49" charset="0"/>
              <a:buChar char="o"/>
            </a:pPr>
            <a:r>
              <a:rPr lang="en-US" u="sng" dirty="0">
                <a:hlinkClick r:id="rId2"/>
              </a:rPr>
              <a:t>https://www.youtube.com/watch?v=7w6rDDD_lCo</a:t>
            </a:r>
            <a:endParaRPr lang="en-US" sz="1800" dirty="0"/>
          </a:p>
          <a:p>
            <a:pPr lvl="1">
              <a:buFont typeface="Courier New" panose="02070309020205020404" pitchFamily="49" charset="0"/>
              <a:buChar char="o"/>
            </a:pPr>
            <a:endParaRPr lang="en-US" dirty="0"/>
          </a:p>
          <a:p>
            <a:pPr marL="530352" lvl="1" indent="0">
              <a:buNone/>
            </a:pPr>
            <a:endParaRPr lang="en-US" dirty="0"/>
          </a:p>
          <a:p>
            <a:endParaRPr lang="en-US" dirty="0"/>
          </a:p>
        </p:txBody>
      </p:sp>
      <p:sp>
        <p:nvSpPr>
          <p:cNvPr id="5" name="Footer Placeholder 4"/>
          <p:cNvSpPr>
            <a:spLocks noGrp="1"/>
          </p:cNvSpPr>
          <p:nvPr>
            <p:ph type="ftr" sz="quarter" idx="11"/>
          </p:nvPr>
        </p:nvSpPr>
        <p:spPr/>
        <p:txBody>
          <a:bodyPr/>
          <a:lstStyle/>
          <a:p>
            <a:r>
              <a:rPr lang="en-US" smtClean="0"/>
              <a:t>W.O.R.K.S Program Copyright 2016</a:t>
            </a:r>
            <a:endParaRPr lang="en-US" dirty="0"/>
          </a:p>
        </p:txBody>
      </p:sp>
      <p:pic>
        <p:nvPicPr>
          <p:cNvPr id="2" name="Picture 1"/>
          <p:cNvPicPr>
            <a:picLocks noChangeAspect="1"/>
          </p:cNvPicPr>
          <p:nvPr/>
        </p:nvPicPr>
        <p:blipFill>
          <a:blip r:embed="rId3"/>
          <a:stretch>
            <a:fillRect/>
          </a:stretch>
        </p:blipFill>
        <p:spPr>
          <a:xfrm>
            <a:off x="634986" y="728264"/>
            <a:ext cx="3670110" cy="2395936"/>
          </a:xfrm>
          <a:prstGeom prst="rect">
            <a:avLst/>
          </a:prstGeom>
        </p:spPr>
      </p:pic>
    </p:spTree>
    <p:extLst>
      <p:ext uri="{BB962C8B-B14F-4D97-AF65-F5344CB8AC3E}">
        <p14:creationId xmlns="" xmlns:p14="http://schemas.microsoft.com/office/powerpoint/2010/main" val="7716111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885408" y="1310451"/>
            <a:ext cx="4997418" cy="5080466"/>
          </a:xfrm>
        </p:spPr>
        <p:txBody>
          <a:bodyPr>
            <a:normAutofit lnSpcReduction="10000"/>
          </a:bodyPr>
          <a:lstStyle/>
          <a:p>
            <a:pPr marL="457200" indent="-457200">
              <a:buFont typeface="+mj-lt"/>
              <a:buAutoNum type="arabicPeriod"/>
            </a:pPr>
            <a:r>
              <a:rPr lang="en-US" dirty="0" smtClean="0"/>
              <a:t>Parents will be able to identify their role in their child's value system.</a:t>
            </a:r>
            <a:endParaRPr lang="en-US" dirty="0"/>
          </a:p>
          <a:p>
            <a:pPr marL="457200" indent="-457200">
              <a:buFont typeface="+mj-lt"/>
              <a:buAutoNum type="arabicPeriod"/>
            </a:pPr>
            <a:r>
              <a:rPr lang="en-US" dirty="0" smtClean="0"/>
              <a:t>Parent </a:t>
            </a:r>
            <a:r>
              <a:rPr lang="en-US" dirty="0"/>
              <a:t>will be able to define Values, Respect, Integrity, and Citizenship.</a:t>
            </a:r>
          </a:p>
          <a:p>
            <a:pPr marL="457200" indent="-457200">
              <a:buFont typeface="+mj-lt"/>
              <a:buAutoNum type="arabicPeriod"/>
            </a:pPr>
            <a:r>
              <a:rPr lang="en-US" dirty="0" smtClean="0"/>
              <a:t>Parents </a:t>
            </a:r>
            <a:r>
              <a:rPr lang="en-US" dirty="0"/>
              <a:t>will be able to compare home </a:t>
            </a:r>
            <a:r>
              <a:rPr lang="en-US" dirty="0" smtClean="0"/>
              <a:t>versus </a:t>
            </a:r>
            <a:r>
              <a:rPr lang="en-US" dirty="0"/>
              <a:t>school values after watching the selected video.</a:t>
            </a:r>
          </a:p>
          <a:p>
            <a:pPr marL="457200" indent="-457200">
              <a:buFont typeface="+mj-lt"/>
              <a:buAutoNum type="arabicPeriod"/>
            </a:pPr>
            <a:r>
              <a:rPr lang="en-US" dirty="0" smtClean="0"/>
              <a:t>Parents </a:t>
            </a:r>
            <a:r>
              <a:rPr lang="en-US" dirty="0"/>
              <a:t>will be able to identify ways to collaboratively work with </a:t>
            </a:r>
            <a:r>
              <a:rPr lang="en-US" dirty="0" smtClean="0"/>
              <a:t>their children by </a:t>
            </a:r>
            <a:r>
              <a:rPr lang="en-US" dirty="0"/>
              <a:t>performing role play activities.</a:t>
            </a:r>
          </a:p>
          <a:p>
            <a:pPr marL="457200" indent="-457200">
              <a:buFont typeface="+mj-lt"/>
              <a:buAutoNum type="arabicPeriod"/>
            </a:pPr>
            <a:r>
              <a:rPr lang="en-US" dirty="0" smtClean="0"/>
              <a:t>Parents </a:t>
            </a:r>
            <a:r>
              <a:rPr lang="en-US" dirty="0"/>
              <a:t>will be able to “Close the gap from where they are presently to where they want to be.”</a:t>
            </a:r>
          </a:p>
          <a:p>
            <a:pPr marL="457200" indent="-457200">
              <a:buFont typeface="+mj-lt"/>
              <a:buAutoNum type="arabicPeriod"/>
            </a:pPr>
            <a:r>
              <a:rPr lang="en-US" dirty="0" smtClean="0"/>
              <a:t>Parents </a:t>
            </a:r>
            <a:r>
              <a:rPr lang="en-US" dirty="0"/>
              <a:t>will be able to identify the importance of Values in each scenario.</a:t>
            </a:r>
          </a:p>
          <a:p>
            <a:pPr marL="457200" indent="-457200">
              <a:buFont typeface="+mj-lt"/>
              <a:buAutoNum type="arabicPeriod"/>
            </a:pPr>
            <a:endParaRPr lang="en-US" dirty="0"/>
          </a:p>
          <a:p>
            <a:pPr marL="457200" indent="-457200">
              <a:buFont typeface="+mj-lt"/>
              <a:buAutoNum type="arabicPeriod"/>
            </a:pPr>
            <a:endParaRPr lang="en-US" dirty="0"/>
          </a:p>
        </p:txBody>
      </p:sp>
      <p:sp>
        <p:nvSpPr>
          <p:cNvPr id="3" name="Title 2"/>
          <p:cNvSpPr>
            <a:spLocks noGrp="1"/>
          </p:cNvSpPr>
          <p:nvPr>
            <p:ph type="title"/>
          </p:nvPr>
        </p:nvSpPr>
        <p:spPr>
          <a:xfrm>
            <a:off x="885408" y="90179"/>
            <a:ext cx="9601200" cy="1189038"/>
          </a:xfrm>
        </p:spPr>
        <p:txBody>
          <a:bodyPr/>
          <a:lstStyle/>
          <a:p>
            <a:pPr algn="ctr"/>
            <a:r>
              <a:rPr lang="en-US" dirty="0" smtClean="0"/>
              <a:t>Learning Targets</a:t>
            </a:r>
            <a:endParaRPr lang="en-US" dirty="0"/>
          </a:p>
        </p:txBody>
      </p:sp>
      <p:graphicFrame>
        <p:nvGraphicFramePr>
          <p:cNvPr id="8" name="Table 7"/>
          <p:cNvGraphicFramePr>
            <a:graphicFrameLocks noGrp="1"/>
          </p:cNvGraphicFramePr>
          <p:nvPr>
            <p:extLst/>
          </p:nvPr>
        </p:nvGraphicFramePr>
        <p:xfrm>
          <a:off x="6168293" y="938557"/>
          <a:ext cx="5791200" cy="5592972"/>
        </p:xfrm>
        <a:graphic>
          <a:graphicData uri="http://schemas.openxmlformats.org/drawingml/2006/table">
            <a:tbl>
              <a:tblPr firstRow="1" bandRow="1">
                <a:tableStyleId>{5C22544A-7EE6-4342-B048-85BDC9FD1C3A}</a:tableStyleId>
              </a:tblPr>
              <a:tblGrid>
                <a:gridCol w="965200"/>
                <a:gridCol w="4826000"/>
              </a:tblGrid>
              <a:tr h="333362">
                <a:tc>
                  <a:txBody>
                    <a:bodyPr/>
                    <a:lstStyle/>
                    <a:p>
                      <a:pPr algn="ctr"/>
                      <a:endParaRPr lang="en-US" dirty="0"/>
                    </a:p>
                  </a:txBody>
                  <a:tcPr/>
                </a:tc>
                <a:tc>
                  <a:txBody>
                    <a:bodyPr/>
                    <a:lstStyle/>
                    <a:p>
                      <a:pPr algn="ctr"/>
                      <a:r>
                        <a:rPr lang="en-US" dirty="0" smtClean="0"/>
                        <a:t>Activity</a:t>
                      </a:r>
                      <a:endParaRPr lang="en-US" dirty="0"/>
                    </a:p>
                  </a:txBody>
                  <a:tcPr/>
                </a:tc>
              </a:tr>
              <a:tr h="583383">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p>
                      <a:pPr algn="ctr"/>
                      <a:endParaRPr lang="en-US" sz="1200" dirty="0"/>
                    </a:p>
                  </a:txBody>
                  <a:tcPr/>
                </a:tc>
              </a:tr>
              <a:tr h="295970">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295970">
                <a:tc>
                  <a:txBody>
                    <a:bodyPr/>
                    <a:lstStyle/>
                    <a:p>
                      <a:pPr algn="ctr"/>
                      <a:r>
                        <a:rPr lang="en-US" sz="1200" dirty="0" smtClean="0"/>
                        <a:t>3</a:t>
                      </a:r>
                      <a:endParaRPr lang="en-US" sz="1200" dirty="0"/>
                    </a:p>
                  </a:txBody>
                  <a:tcPr/>
                </a:tc>
                <a:tc>
                  <a:txBody>
                    <a:bodyPr/>
                    <a:lstStyle/>
                    <a:p>
                      <a:pPr algn="ctr"/>
                      <a:r>
                        <a:rPr lang="en-US" sz="1200" dirty="0" smtClean="0"/>
                        <a:t>Q:Identify</a:t>
                      </a:r>
                      <a:r>
                        <a:rPr lang="en-US" sz="1200" baseline="0" dirty="0" smtClean="0"/>
                        <a:t> your role in your child’s value system?</a:t>
                      </a:r>
                      <a:endParaRPr lang="en-US" sz="1200" dirty="0"/>
                    </a:p>
                  </a:txBody>
                  <a:tcPr/>
                </a:tc>
              </a:tr>
              <a:tr h="529767">
                <a:tc>
                  <a:txBody>
                    <a:bodyPr/>
                    <a:lstStyle/>
                    <a:p>
                      <a:pPr algn="ctr"/>
                      <a:r>
                        <a:rPr lang="en-US" sz="1200" dirty="0" smtClean="0"/>
                        <a:t>4</a:t>
                      </a:r>
                      <a:endParaRPr lang="en-US" sz="1200" dirty="0"/>
                    </a:p>
                  </a:txBody>
                  <a:tcPr/>
                </a:tc>
                <a:tc>
                  <a:txBody>
                    <a:bodyPr/>
                    <a:lstStyle/>
                    <a:p>
                      <a:pPr algn="ctr"/>
                      <a:r>
                        <a:rPr lang="en-US" sz="1200" dirty="0" smtClean="0"/>
                        <a:t>Q: In</a:t>
                      </a:r>
                      <a:r>
                        <a:rPr lang="en-US" sz="1200" baseline="0" dirty="0" smtClean="0"/>
                        <a:t> Your Own Words </a:t>
                      </a:r>
                      <a:r>
                        <a:rPr lang="en-US" sz="1200" dirty="0" smtClean="0"/>
                        <a:t>Define the terms:</a:t>
                      </a:r>
                      <a:r>
                        <a:rPr lang="en-US" sz="1200" baseline="0" dirty="0" smtClean="0"/>
                        <a:t> Values, Respect, Integrity, &amp; Citizenship</a:t>
                      </a:r>
                      <a:endParaRPr lang="en-US" sz="1200" dirty="0"/>
                    </a:p>
                  </a:txBody>
                  <a:tcPr/>
                </a:tc>
              </a:tr>
              <a:tr h="1916829">
                <a:tc>
                  <a:txBody>
                    <a:bodyPr/>
                    <a:lstStyle/>
                    <a:p>
                      <a:pPr algn="ctr"/>
                      <a:r>
                        <a:rPr lang="en-US" sz="1200" dirty="0" smtClean="0"/>
                        <a:t>5</a:t>
                      </a:r>
                      <a:endParaRPr lang="en-US" sz="1200" dirty="0"/>
                    </a:p>
                  </a:txBody>
                  <a:tcPr/>
                </a:tc>
                <a:tc>
                  <a:txBody>
                    <a:bodyPr/>
                    <a:lstStyle/>
                    <a:p>
                      <a:pPr algn="ctr"/>
                      <a:r>
                        <a:rPr lang="en-US" sz="1200" dirty="0" smtClean="0"/>
                        <a:t> </a:t>
                      </a:r>
                      <a:r>
                        <a:rPr lang="en-US" sz="1200" u="sng" dirty="0" smtClean="0"/>
                        <a:t>Academic</a:t>
                      </a:r>
                      <a:r>
                        <a:rPr lang="en-US" sz="1200" u="sng" baseline="0" dirty="0" smtClean="0"/>
                        <a:t> </a:t>
                      </a:r>
                      <a:r>
                        <a:rPr lang="en-US" sz="1200" u="sng" dirty="0" smtClean="0"/>
                        <a:t>Definitions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Values</a:t>
                      </a:r>
                      <a:r>
                        <a:rPr lang="en-US" sz="1200" dirty="0" smtClean="0"/>
                        <a:t>-A person's Modules or standards of behavior; one's judgment of what is important in life.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Respect</a:t>
                      </a:r>
                      <a:r>
                        <a:rPr lang="en-US" sz="1200" dirty="0" smtClean="0"/>
                        <a:t>-  means you act in a way that shows you care about their feelings and well-being.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Integrity-</a:t>
                      </a:r>
                      <a:r>
                        <a:rPr lang="en-US" sz="1200" dirty="0" smtClean="0"/>
                        <a:t> being honest and having strong moral Modules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Citizenship</a:t>
                      </a:r>
                      <a:r>
                        <a:rPr lang="en-US" sz="1200" dirty="0" smtClean="0"/>
                        <a:t>-  The qualities that a person is expected to have as a responsible member of a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algn="ctr"/>
                      <a:endParaRPr lang="en-US" sz="1200" u="sng" dirty="0"/>
                    </a:p>
                  </a:txBody>
                  <a:tcPr/>
                </a:tc>
              </a:tr>
              <a:tr h="480901">
                <a:tc>
                  <a:txBody>
                    <a:bodyPr/>
                    <a:lstStyle/>
                    <a:p>
                      <a:pPr algn="ctr"/>
                      <a:r>
                        <a:rPr lang="en-US" sz="1200" dirty="0" smtClean="0"/>
                        <a:t>6</a:t>
                      </a:r>
                      <a:endParaRPr lang="en-US" sz="1200" dirty="0"/>
                    </a:p>
                  </a:txBody>
                  <a:tcPr/>
                </a:tc>
                <a:tc>
                  <a:txBody>
                    <a:bodyPr/>
                    <a:lstStyle/>
                    <a:p>
                      <a:pPr algn="ctr"/>
                      <a:r>
                        <a:rPr lang="en-US" sz="1200" dirty="0" smtClean="0"/>
                        <a:t>Q:Why</a:t>
                      </a:r>
                      <a:r>
                        <a:rPr lang="en-US" sz="1200" baseline="0" dirty="0" smtClean="0"/>
                        <a:t> are Your Values important to you?</a:t>
                      </a:r>
                      <a:endParaRPr lang="en-US" sz="1200" dirty="0"/>
                    </a:p>
                  </a:txBody>
                  <a:tcPr/>
                </a:tc>
              </a:tr>
              <a:tr h="480901">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a:t>
                      </a:r>
                      <a:endParaRPr lang="en-US" sz="1200" dirty="0"/>
                    </a:p>
                  </a:txBody>
                  <a:tcPr/>
                </a:tc>
              </a:tr>
              <a:tr h="583383">
                <a:tc>
                  <a:txBody>
                    <a:bodyPr/>
                    <a:lstStyle/>
                    <a:p>
                      <a:pPr algn="ctr"/>
                      <a:r>
                        <a:rPr lang="en-US" sz="1200" dirty="0" smtClean="0"/>
                        <a:t>8</a:t>
                      </a:r>
                      <a:endParaRPr lang="en-US" sz="1200" dirty="0"/>
                    </a:p>
                  </a:txBody>
                  <a:tcPr/>
                </a:tc>
                <a:tc>
                  <a:txBody>
                    <a:bodyPr/>
                    <a:lstStyle/>
                    <a:p>
                      <a:pPr algn="ctr"/>
                      <a:r>
                        <a:rPr lang="en-US" sz="1200" dirty="0" smtClean="0"/>
                        <a:t>Summary/ “Self Reflection”</a:t>
                      </a:r>
                    </a:p>
                    <a:p>
                      <a:pPr algn="ctr"/>
                      <a:r>
                        <a:rPr lang="en-US" sz="1200" dirty="0" smtClean="0"/>
                        <a:t>Q: Can you</a:t>
                      </a:r>
                      <a:r>
                        <a:rPr lang="en-US" sz="1200" baseline="0" dirty="0" smtClean="0"/>
                        <a:t> have a good relationship with a person with different values than yours?</a:t>
                      </a:r>
                      <a:endParaRPr lang="en-US" sz="1200" dirty="0"/>
                    </a:p>
                  </a:txBody>
                  <a:tcPr/>
                </a:tc>
              </a:tr>
            </a:tbl>
          </a:graphicData>
        </a:graphic>
      </p:graphicFrame>
      <p:sp>
        <p:nvSpPr>
          <p:cNvPr id="5" name="Footer Placeholder 4"/>
          <p:cNvSpPr>
            <a:spLocks noGrp="1"/>
          </p:cNvSpPr>
          <p:nvPr>
            <p:ph type="ftr" sz="quarter" idx="11"/>
          </p:nvPr>
        </p:nvSpPr>
        <p:spPr/>
        <p:txBody>
          <a:bodyPr/>
          <a:lstStyle/>
          <a:p>
            <a:r>
              <a:rPr lang="en-US" smtClean="0"/>
              <a:t>W.O.R.K.S Program Copyright 2016</a:t>
            </a:r>
            <a:endParaRPr lang="en-US" dirty="0"/>
          </a:p>
        </p:txBody>
      </p:sp>
    </p:spTree>
    <p:extLst>
      <p:ext uri="{BB962C8B-B14F-4D97-AF65-F5344CB8AC3E}">
        <p14:creationId xmlns="" xmlns:p14="http://schemas.microsoft.com/office/powerpoint/2010/main" val="7274338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76376" y="5453598"/>
            <a:ext cx="2815624" cy="1477328"/>
          </a:xfrm>
          <a:prstGeom prst="rect">
            <a:avLst/>
          </a:prstGeom>
        </p:spPr>
        <p:txBody>
          <a:bodyPr wrap="square">
            <a:spAutoFit/>
          </a:bodyPr>
          <a:lstStyle/>
          <a:p>
            <a:r>
              <a:rPr lang="en-US" dirty="0">
                <a:hlinkClick r:id="rId2"/>
              </a:rPr>
              <a:t>http://</a:t>
            </a:r>
            <a:r>
              <a:rPr lang="en-US" dirty="0" smtClean="0">
                <a:hlinkClick r:id="rId2"/>
              </a:rPr>
              <a:t>www.wtvm.com/story/33263623/champions-of-character-camp-helps-teachers-improve-academic-performance</a:t>
            </a:r>
            <a:r>
              <a:rPr lang="en-US" dirty="0" smtClean="0"/>
              <a:t> </a:t>
            </a:r>
            <a:endParaRPr lang="en-US" dirty="0"/>
          </a:p>
        </p:txBody>
      </p:sp>
      <p:pic>
        <p:nvPicPr>
          <p:cNvPr id="3" name="Picture 2"/>
          <p:cNvPicPr>
            <a:picLocks noChangeAspect="1"/>
          </p:cNvPicPr>
          <p:nvPr/>
        </p:nvPicPr>
        <p:blipFill>
          <a:blip r:embed="rId3"/>
          <a:stretch>
            <a:fillRect/>
          </a:stretch>
        </p:blipFill>
        <p:spPr>
          <a:xfrm>
            <a:off x="706660" y="0"/>
            <a:ext cx="5140348" cy="4527998"/>
          </a:xfrm>
          <a:prstGeom prst="rect">
            <a:avLst/>
          </a:prstGeom>
        </p:spPr>
      </p:pic>
      <p:pic>
        <p:nvPicPr>
          <p:cNvPr id="4" name="Picture 3"/>
          <p:cNvPicPr>
            <a:picLocks noChangeAspect="1"/>
          </p:cNvPicPr>
          <p:nvPr/>
        </p:nvPicPr>
        <p:blipFill>
          <a:blip r:embed="rId4"/>
          <a:stretch>
            <a:fillRect/>
          </a:stretch>
        </p:blipFill>
        <p:spPr>
          <a:xfrm>
            <a:off x="5683575" y="0"/>
            <a:ext cx="6163145" cy="4920674"/>
          </a:xfrm>
          <a:prstGeom prst="rect">
            <a:avLst/>
          </a:prstGeom>
        </p:spPr>
      </p:pic>
      <p:pic>
        <p:nvPicPr>
          <p:cNvPr id="8" name="Picture 7"/>
          <p:cNvPicPr>
            <a:picLocks noChangeAspect="1"/>
          </p:cNvPicPr>
          <p:nvPr/>
        </p:nvPicPr>
        <p:blipFill>
          <a:blip r:embed="rId5"/>
          <a:stretch>
            <a:fillRect/>
          </a:stretch>
        </p:blipFill>
        <p:spPr>
          <a:xfrm>
            <a:off x="706660" y="3765996"/>
            <a:ext cx="3872735" cy="3092004"/>
          </a:xfrm>
          <a:prstGeom prst="rect">
            <a:avLst/>
          </a:prstGeom>
        </p:spPr>
      </p:pic>
      <p:pic>
        <p:nvPicPr>
          <p:cNvPr id="10" name="Picture 9"/>
          <p:cNvPicPr>
            <a:picLocks noChangeAspect="1"/>
          </p:cNvPicPr>
          <p:nvPr/>
        </p:nvPicPr>
        <p:blipFill>
          <a:blip r:embed="rId6"/>
          <a:stretch>
            <a:fillRect/>
          </a:stretch>
        </p:blipFill>
        <p:spPr>
          <a:xfrm>
            <a:off x="4579395" y="4130729"/>
            <a:ext cx="3636361" cy="2727271"/>
          </a:xfrm>
          <a:prstGeom prst="rect">
            <a:avLst/>
          </a:prstGeom>
        </p:spPr>
      </p:pic>
    </p:spTree>
    <p:extLst>
      <p:ext uri="{BB962C8B-B14F-4D97-AF65-F5344CB8AC3E}">
        <p14:creationId xmlns="" xmlns:p14="http://schemas.microsoft.com/office/powerpoint/2010/main" val="10321274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Values Introduction Video</a:t>
            </a:r>
            <a:endParaRPr lang="en-US" dirty="0"/>
          </a:p>
        </p:txBody>
      </p:sp>
      <p:sp>
        <p:nvSpPr>
          <p:cNvPr id="5" name="Action Button: Back or Previous 4">
            <a:hlinkClick r:id="" action="ppaction://hlinkshowjump?jump=previousslide" highlightClick="1"/>
          </p:cNvPr>
          <p:cNvSpPr/>
          <p:nvPr/>
        </p:nvSpPr>
        <p:spPr>
          <a:xfrm>
            <a:off x="11132598" y="6090082"/>
            <a:ext cx="568171" cy="4705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1"/>
          </p:nvPr>
        </p:nvSpPr>
        <p:spPr/>
        <p:txBody>
          <a:bodyPr/>
          <a:lstStyle/>
          <a:p>
            <a:r>
              <a:rPr lang="en-US" smtClean="0"/>
              <a:t>W.O.R.K.S Program Copyright 2016</a:t>
            </a:r>
            <a:endParaRPr lang="en-US" dirty="0"/>
          </a:p>
        </p:txBody>
      </p:sp>
    </p:spTree>
    <p:controls>
      <p:control spid="14338" name="Object" r:id="rId2" imgW="1828800" imgH="1828800"/>
    </p:controls>
    <p:extLst>
      <p:ext uri="{BB962C8B-B14F-4D97-AF65-F5344CB8AC3E}">
        <p14:creationId xmlns="" xmlns:p14="http://schemas.microsoft.com/office/powerpoint/2010/main" val="182841648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2"/>
          </p:nvPr>
        </p:nvSpPr>
        <p:spPr>
          <a:xfrm>
            <a:off x="6705600" y="1307702"/>
            <a:ext cx="5181600" cy="5321698"/>
          </a:xfrm>
        </p:spPr>
        <p:txBody>
          <a:bodyPr>
            <a:normAutofit fontScale="70000" lnSpcReduction="20000"/>
          </a:bodyPr>
          <a:lstStyle/>
          <a:p>
            <a:pPr marL="136982" indent="0">
              <a:buNone/>
            </a:pPr>
            <a:r>
              <a:rPr lang="en-US" sz="1900" b="1" dirty="0"/>
              <a:t>Lisa and a friend were bullying a girl in the class. Lisa knew it was wrong but her friend told her that it was okay because everybody does it.</a:t>
            </a:r>
          </a:p>
          <a:p>
            <a:pPr lvl="2"/>
            <a:r>
              <a:rPr lang="en-US" sz="1900" i="1" dirty="0" smtClean="0"/>
              <a:t>As a parent what would you want Lisa to do</a:t>
            </a:r>
            <a:r>
              <a:rPr lang="en-US" sz="1900" i="1" dirty="0"/>
              <a:t>? Why?</a:t>
            </a:r>
          </a:p>
          <a:p>
            <a:pPr lvl="2"/>
            <a:r>
              <a:rPr lang="en-US" sz="1900" i="1" dirty="0" smtClean="0"/>
              <a:t>As a parent do you teach your child why bullying is wrong?</a:t>
            </a:r>
            <a:endParaRPr lang="en-US" sz="1900" i="1" dirty="0"/>
          </a:p>
          <a:p>
            <a:pPr lvl="2"/>
            <a:r>
              <a:rPr lang="en-US" sz="1900" i="1" dirty="0" smtClean="0"/>
              <a:t>As a parent do you tell your child to be careful in choosing friends?</a:t>
            </a:r>
            <a:endParaRPr lang="en-US" sz="1900" i="1" dirty="0"/>
          </a:p>
          <a:p>
            <a:pPr lvl="2"/>
            <a:r>
              <a:rPr lang="en-US" sz="1900" i="1" dirty="0" smtClean="0"/>
              <a:t>As a parent how </a:t>
            </a:r>
            <a:r>
              <a:rPr lang="en-US" sz="1900" i="1" dirty="0"/>
              <a:t>can </a:t>
            </a:r>
            <a:r>
              <a:rPr lang="en-US" sz="1900" i="1" dirty="0" smtClean="0"/>
              <a:t>your values determine what Lisa decides to do?</a:t>
            </a:r>
          </a:p>
          <a:p>
            <a:pPr marL="0" indent="0">
              <a:buNone/>
            </a:pPr>
            <a:r>
              <a:rPr lang="en-US" sz="1900" b="1" dirty="0" smtClean="0"/>
              <a:t>Jenna finds out that there is a new kid in class, James, is not a native speaker of English, and keeps very quiet because of it. Jenna tells this to a couple of other people in class. Now, whenever they see James, they make fun of him by pretending they don’t know how to speak English.</a:t>
            </a:r>
          </a:p>
          <a:p>
            <a:pPr lvl="2"/>
            <a:r>
              <a:rPr lang="en-US" sz="1900" i="1" dirty="0" smtClean="0"/>
              <a:t>As a parent do you teach your child about respect and citizenship?</a:t>
            </a:r>
          </a:p>
          <a:p>
            <a:pPr lvl="2"/>
            <a:r>
              <a:rPr lang="en-US" sz="1900" i="1" dirty="0" smtClean="0"/>
              <a:t>As a parent what do you think James should do?</a:t>
            </a:r>
          </a:p>
          <a:p>
            <a:pPr lvl="2"/>
            <a:r>
              <a:rPr lang="en-US" sz="1900" i="1" dirty="0" smtClean="0"/>
              <a:t>Do you think your child would do something similar to what Jenna does? Why or why not?</a:t>
            </a:r>
          </a:p>
          <a:p>
            <a:pPr lvl="2"/>
            <a:r>
              <a:rPr lang="en-US" sz="1900" i="1" dirty="0" smtClean="0"/>
              <a:t>As a parent how do your values reflect your </a:t>
            </a:r>
            <a:r>
              <a:rPr lang="en-US" sz="1900" i="1" smtClean="0"/>
              <a:t>child’s values?</a:t>
            </a:r>
            <a:endParaRPr lang="en-US" sz="1900" i="1" dirty="0"/>
          </a:p>
          <a:p>
            <a:pPr lvl="2"/>
            <a:endParaRPr lang="en-US" i="1" dirty="0" smtClean="0"/>
          </a:p>
          <a:p>
            <a:pPr lvl="2"/>
            <a:endParaRPr lang="en-US" sz="1600" i="1" dirty="0"/>
          </a:p>
          <a:p>
            <a:pPr lvl="2"/>
            <a:endParaRPr lang="en-US" sz="1200" dirty="0"/>
          </a:p>
        </p:txBody>
      </p:sp>
      <p:sp>
        <p:nvSpPr>
          <p:cNvPr id="2" name="Content Placeholder 1"/>
          <p:cNvSpPr>
            <a:spLocks noGrp="1"/>
          </p:cNvSpPr>
          <p:nvPr>
            <p:ph sz="quarter" idx="1"/>
          </p:nvPr>
        </p:nvSpPr>
        <p:spPr>
          <a:xfrm>
            <a:off x="654729" y="1269916"/>
            <a:ext cx="6172200" cy="5359484"/>
          </a:xfrm>
        </p:spPr>
        <p:txBody>
          <a:bodyPr>
            <a:noAutofit/>
          </a:bodyPr>
          <a:lstStyle/>
          <a:p>
            <a:pPr marL="0" indent="0">
              <a:buNone/>
            </a:pPr>
            <a:r>
              <a:rPr lang="en-US" sz="1800" dirty="0"/>
              <a:t> </a:t>
            </a:r>
            <a:r>
              <a:rPr lang="en-US" sz="1800" b="1" dirty="0"/>
              <a:t>At lunch time Bobby realized that he forgot to do his math homework. A friend offers Bobby his completed assignment to copy before class. Bobby accepted the completed assignment.</a:t>
            </a:r>
            <a:endParaRPr lang="en-US" sz="1800" dirty="0"/>
          </a:p>
          <a:p>
            <a:pPr lvl="2"/>
            <a:r>
              <a:rPr lang="en-US" sz="1500" i="1" dirty="0" smtClean="0"/>
              <a:t>Do you think your child would accept an assignment that does not belong to him or her?</a:t>
            </a:r>
            <a:endParaRPr lang="en-US" sz="1500" dirty="0"/>
          </a:p>
          <a:p>
            <a:pPr lvl="2"/>
            <a:r>
              <a:rPr lang="en-US" sz="1500" i="1" dirty="0"/>
              <a:t>How can your </a:t>
            </a:r>
            <a:r>
              <a:rPr lang="en-US" sz="1500" i="1" dirty="0" smtClean="0"/>
              <a:t>values as a parent determine Bobby's actions in this scenario?</a:t>
            </a:r>
            <a:endParaRPr lang="en-US" sz="1500" dirty="0"/>
          </a:p>
          <a:p>
            <a:pPr lvl="2"/>
            <a:r>
              <a:rPr lang="en-US" sz="1500" i="1" dirty="0"/>
              <a:t>Should the same values that are taught at school be taught in home?</a:t>
            </a:r>
            <a:endParaRPr lang="en-US" sz="1500" dirty="0"/>
          </a:p>
          <a:p>
            <a:pPr marL="0" indent="0">
              <a:buNone/>
            </a:pPr>
            <a:r>
              <a:rPr lang="en-US" sz="1800" b="1" dirty="0"/>
              <a:t>A student accidently dropped their </a:t>
            </a:r>
            <a:r>
              <a:rPr lang="en-US" sz="1800" b="1" dirty="0" smtClean="0"/>
              <a:t>jacket</a:t>
            </a:r>
            <a:r>
              <a:rPr lang="en-US" sz="1800" b="1" dirty="0"/>
              <a:t>; Charles’ witnessed this and found the student to return the </a:t>
            </a:r>
            <a:r>
              <a:rPr lang="en-US" sz="1800" b="1" dirty="0" smtClean="0"/>
              <a:t>jacket</a:t>
            </a:r>
            <a:endParaRPr lang="en-US" sz="1800" dirty="0"/>
          </a:p>
          <a:p>
            <a:pPr lvl="2"/>
            <a:r>
              <a:rPr lang="en-US" sz="1500" i="1" dirty="0" smtClean="0"/>
              <a:t>Did </a:t>
            </a:r>
            <a:r>
              <a:rPr lang="en-US" sz="1500" i="1" dirty="0"/>
              <a:t>Charles’ action express the values he has been taught at home?</a:t>
            </a:r>
            <a:endParaRPr lang="en-US" sz="1500" dirty="0"/>
          </a:p>
          <a:p>
            <a:pPr lvl="2"/>
            <a:r>
              <a:rPr lang="en-US" sz="1500" i="1" dirty="0"/>
              <a:t>If Charles’ have chosen to keep the wallet what does it say about his value </a:t>
            </a:r>
            <a:r>
              <a:rPr lang="en-US" sz="1500" i="1" dirty="0" smtClean="0"/>
              <a:t>system at home?</a:t>
            </a:r>
            <a:endParaRPr lang="en-US" sz="1500" dirty="0"/>
          </a:p>
          <a:p>
            <a:pPr lvl="2"/>
            <a:r>
              <a:rPr lang="en-US" sz="1500" dirty="0" smtClean="0"/>
              <a:t>Do </a:t>
            </a:r>
            <a:r>
              <a:rPr lang="en-US" sz="1500" dirty="0"/>
              <a:t>you believe in </a:t>
            </a:r>
            <a:r>
              <a:rPr lang="en-US" sz="1500" dirty="0" smtClean="0"/>
              <a:t>teaching your child “finders </a:t>
            </a:r>
            <a:r>
              <a:rPr lang="en-US" sz="1500" dirty="0"/>
              <a:t>keepers and losers weepers</a:t>
            </a:r>
            <a:r>
              <a:rPr lang="en-US" sz="1500" dirty="0" smtClean="0"/>
              <a:t>?”</a:t>
            </a:r>
          </a:p>
          <a:p>
            <a:pPr lvl="2"/>
            <a:r>
              <a:rPr lang="en-US" sz="1500" i="1" dirty="0" smtClean="0"/>
              <a:t>Why </a:t>
            </a:r>
            <a:r>
              <a:rPr lang="en-US" sz="1500" i="1" dirty="0"/>
              <a:t>is it important for parents to not only teach their child values, but to practice them as well? </a:t>
            </a:r>
            <a:endParaRPr lang="en-US" sz="1500" dirty="0"/>
          </a:p>
          <a:p>
            <a:pPr lvl="2"/>
            <a:endParaRPr lang="en-US" sz="1400" dirty="0"/>
          </a:p>
        </p:txBody>
      </p:sp>
      <p:sp>
        <p:nvSpPr>
          <p:cNvPr id="3" name="Title 2"/>
          <p:cNvSpPr>
            <a:spLocks noGrp="1"/>
          </p:cNvSpPr>
          <p:nvPr>
            <p:ph type="title"/>
          </p:nvPr>
        </p:nvSpPr>
        <p:spPr>
          <a:xfrm>
            <a:off x="1156009" y="0"/>
            <a:ext cx="9601200" cy="1014761"/>
          </a:xfrm>
        </p:spPr>
        <p:txBody>
          <a:bodyPr>
            <a:normAutofit fontScale="90000"/>
          </a:bodyPr>
          <a:lstStyle/>
          <a:p>
            <a:pPr algn="ctr"/>
            <a:r>
              <a:rPr lang="en-US" dirty="0" smtClean="0"/>
              <a:t>Scenarios &amp; Discussion Questions: Values</a:t>
            </a:r>
            <a:endParaRPr lang="en-US" dirty="0"/>
          </a:p>
        </p:txBody>
      </p:sp>
      <p:sp>
        <p:nvSpPr>
          <p:cNvPr id="6" name="Footer Placeholder 5"/>
          <p:cNvSpPr>
            <a:spLocks noGrp="1"/>
          </p:cNvSpPr>
          <p:nvPr>
            <p:ph type="ftr" sz="quarter" idx="11"/>
          </p:nvPr>
        </p:nvSpPr>
        <p:spPr/>
        <p:txBody>
          <a:bodyPr/>
          <a:lstStyle/>
          <a:p>
            <a:r>
              <a:rPr lang="en-US" dirty="0" smtClean="0"/>
              <a:t>W.O.R.K.S Program Copyright 2016</a:t>
            </a:r>
            <a:endParaRPr lang="en-US" dirty="0"/>
          </a:p>
        </p:txBody>
      </p:sp>
    </p:spTree>
    <p:extLst>
      <p:ext uri="{BB962C8B-B14F-4D97-AF65-F5344CB8AC3E}">
        <p14:creationId xmlns="" xmlns:p14="http://schemas.microsoft.com/office/powerpoint/2010/main" val="261170159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87712" y="3009900"/>
            <a:ext cx="4190999" cy="2947115"/>
          </a:xfrm>
        </p:spPr>
        <p:txBody>
          <a:bodyPr/>
          <a:lstStyle/>
          <a:p>
            <a:pPr algn="ctr"/>
            <a:r>
              <a:rPr lang="en-US" dirty="0" smtClean="0"/>
              <a:t>Module#2 Code of Conduct</a:t>
            </a:r>
            <a:endParaRPr lang="en-US" dirty="0"/>
          </a:p>
        </p:txBody>
      </p:sp>
      <p:sp>
        <p:nvSpPr>
          <p:cNvPr id="4" name="Content Placeholder 3"/>
          <p:cNvSpPr>
            <a:spLocks noGrp="1"/>
          </p:cNvSpPr>
          <p:nvPr>
            <p:ph sz="quarter" idx="4294967295"/>
          </p:nvPr>
        </p:nvSpPr>
        <p:spPr>
          <a:xfrm>
            <a:off x="5943600" y="304800"/>
            <a:ext cx="6096000" cy="5410201"/>
          </a:xfrm>
        </p:spPr>
        <p:txBody>
          <a:bodyPr>
            <a:noAutofit/>
          </a:bodyPr>
          <a:lstStyle/>
          <a:p>
            <a:pPr marL="0" indent="0">
              <a:buNone/>
            </a:pPr>
            <a:endParaRPr lang="en-US" sz="1799" b="1" dirty="0"/>
          </a:p>
          <a:p>
            <a:r>
              <a:rPr lang="en-US" b="1" dirty="0"/>
              <a:t>Overall Module Goal:</a:t>
            </a:r>
            <a:r>
              <a:rPr lang="en-US" dirty="0"/>
              <a:t>  Code of Conduct:  Parents are a child’s first teacher. Parents will be a positive role model in modeling and teaching their child proper conduct in and out of school.</a:t>
            </a:r>
          </a:p>
          <a:p>
            <a:r>
              <a:rPr lang="en-US" b="1" dirty="0" smtClean="0"/>
              <a:t>Definition:</a:t>
            </a:r>
          </a:p>
          <a:p>
            <a:pPr>
              <a:buFont typeface="Courier New" panose="02070309020205020404" pitchFamily="49" charset="0"/>
              <a:buChar char="o"/>
            </a:pPr>
            <a:r>
              <a:rPr lang="en-US" dirty="0" smtClean="0"/>
              <a:t>A </a:t>
            </a:r>
            <a:r>
              <a:rPr lang="en-US" dirty="0"/>
              <a:t>list of rules that you should follow. </a:t>
            </a:r>
          </a:p>
          <a:p>
            <a:pPr>
              <a:buFont typeface="Courier New" panose="02070309020205020404" pitchFamily="49" charset="0"/>
              <a:buChar char="o"/>
            </a:pPr>
            <a:r>
              <a:rPr lang="en-US" dirty="0"/>
              <a:t>Consists of things to do in certain situations and requires certain behaviors. </a:t>
            </a:r>
          </a:p>
          <a:p>
            <a:pPr>
              <a:buFont typeface="Courier New" panose="02070309020205020404" pitchFamily="49" charset="0"/>
              <a:buChar char="o"/>
            </a:pPr>
            <a:r>
              <a:rPr lang="en-US" dirty="0"/>
              <a:t>Doing the right thing regardless of the situation</a:t>
            </a:r>
          </a:p>
        </p:txBody>
      </p:sp>
      <p:pic>
        <p:nvPicPr>
          <p:cNvPr id="6" name="Picture 5"/>
          <p:cNvPicPr>
            <a:picLocks noChangeAspect="1"/>
          </p:cNvPicPr>
          <p:nvPr/>
        </p:nvPicPr>
        <p:blipFill>
          <a:blip r:embed="rId2"/>
          <a:stretch>
            <a:fillRect/>
          </a:stretch>
        </p:blipFill>
        <p:spPr>
          <a:xfrm>
            <a:off x="914400" y="571500"/>
            <a:ext cx="3337624" cy="2209800"/>
          </a:xfrm>
          <a:prstGeom prst="rect">
            <a:avLst/>
          </a:prstGeom>
        </p:spPr>
      </p:pic>
    </p:spTree>
    <p:extLst>
      <p:ext uri="{BB962C8B-B14F-4D97-AF65-F5344CB8AC3E}">
        <p14:creationId xmlns="" xmlns:p14="http://schemas.microsoft.com/office/powerpoint/2010/main" val="39880988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794438" y="1417638"/>
            <a:ext cx="5670584" cy="4724400"/>
          </a:xfrm>
        </p:spPr>
        <p:txBody>
          <a:bodyPr>
            <a:normAutofit lnSpcReduction="10000"/>
          </a:bodyPr>
          <a:lstStyle/>
          <a:p>
            <a:pPr marL="457200" indent="-457200">
              <a:buFont typeface="+mj-lt"/>
              <a:buAutoNum type="arabicPeriod"/>
            </a:pPr>
            <a:r>
              <a:rPr lang="en-US" dirty="0" smtClean="0"/>
              <a:t>Parents </a:t>
            </a:r>
            <a:r>
              <a:rPr lang="en-US" dirty="0"/>
              <a:t>will be able to identify </a:t>
            </a:r>
            <a:r>
              <a:rPr lang="en-US" dirty="0" smtClean="0"/>
              <a:t>what are appropriate ways to demonstrate respectfulness. Parents will be able to apply this knowledge to the code of conduct.</a:t>
            </a:r>
            <a:endParaRPr lang="en-US" dirty="0"/>
          </a:p>
          <a:p>
            <a:pPr marL="457200" indent="-457200">
              <a:buFont typeface="+mj-lt"/>
              <a:buAutoNum type="arabicPeriod"/>
            </a:pPr>
            <a:r>
              <a:rPr lang="en-US" dirty="0" smtClean="0"/>
              <a:t>Parents will </a:t>
            </a:r>
            <a:r>
              <a:rPr lang="en-US" dirty="0"/>
              <a:t>be able to identify what it means to </a:t>
            </a:r>
            <a:r>
              <a:rPr lang="en-US" dirty="0" smtClean="0"/>
              <a:t>prepare their child </a:t>
            </a:r>
            <a:r>
              <a:rPr lang="en-US" dirty="0"/>
              <a:t>for school and class, and apply it to their classroom experience.</a:t>
            </a:r>
            <a:endParaRPr lang="en-US" dirty="0" smtClean="0"/>
          </a:p>
          <a:p>
            <a:pPr marL="457200" indent="-457200">
              <a:buFont typeface="+mj-lt"/>
              <a:buAutoNum type="arabicPeriod"/>
            </a:pPr>
            <a:r>
              <a:rPr lang="en-US" dirty="0" smtClean="0"/>
              <a:t>Parents will be able to identify habits and behaviors that show responsibility. </a:t>
            </a:r>
          </a:p>
          <a:p>
            <a:pPr marL="457200" indent="-457200">
              <a:buFont typeface="+mj-lt"/>
              <a:buAutoNum type="arabicPeriod"/>
            </a:pPr>
            <a:r>
              <a:rPr lang="en-US" dirty="0" smtClean="0"/>
              <a:t>Parents </a:t>
            </a:r>
            <a:r>
              <a:rPr lang="en-US" dirty="0"/>
              <a:t>will be able to </a:t>
            </a:r>
            <a:r>
              <a:rPr lang="en-US" dirty="0" smtClean="0"/>
              <a:t>define the meaning of Code of Conduct.</a:t>
            </a:r>
            <a:endParaRPr lang="en-US" dirty="0"/>
          </a:p>
          <a:p>
            <a:pPr marL="457200" indent="-457200">
              <a:buFont typeface="+mj-lt"/>
              <a:buAutoNum type="arabicPeriod"/>
            </a:pPr>
            <a:r>
              <a:rPr lang="en-US" dirty="0" smtClean="0"/>
              <a:t>Parents </a:t>
            </a:r>
            <a:r>
              <a:rPr lang="en-US" dirty="0"/>
              <a:t>will be able to identify the importance of </a:t>
            </a:r>
            <a:r>
              <a:rPr lang="en-US" dirty="0" smtClean="0"/>
              <a:t>code in conduct </a:t>
            </a:r>
            <a:r>
              <a:rPr lang="en-US" dirty="0"/>
              <a:t>in each scenario.</a:t>
            </a:r>
          </a:p>
          <a:p>
            <a:endParaRPr lang="en-US" dirty="0"/>
          </a:p>
        </p:txBody>
      </p:sp>
      <p:sp>
        <p:nvSpPr>
          <p:cNvPr id="3" name="Title 2"/>
          <p:cNvSpPr>
            <a:spLocks noGrp="1"/>
          </p:cNvSpPr>
          <p:nvPr>
            <p:ph type="title"/>
          </p:nvPr>
        </p:nvSpPr>
        <p:spPr>
          <a:xfrm>
            <a:off x="3464" y="228600"/>
            <a:ext cx="9601200" cy="1189038"/>
          </a:xfrm>
        </p:spPr>
        <p:txBody>
          <a:bodyPr/>
          <a:lstStyle/>
          <a:p>
            <a:pPr algn="ctr"/>
            <a:r>
              <a:rPr lang="en-US" dirty="0" smtClean="0"/>
              <a:t>Learning Targets</a:t>
            </a:r>
            <a:endParaRPr lang="en-US" dirty="0"/>
          </a:p>
        </p:txBody>
      </p:sp>
      <p:graphicFrame>
        <p:nvGraphicFramePr>
          <p:cNvPr id="4" name="Table 3"/>
          <p:cNvGraphicFramePr>
            <a:graphicFrameLocks noGrp="1"/>
          </p:cNvGraphicFramePr>
          <p:nvPr>
            <p:extLst/>
          </p:nvPr>
        </p:nvGraphicFramePr>
        <p:xfrm>
          <a:off x="6619568" y="1301769"/>
          <a:ext cx="5306268" cy="4840269"/>
        </p:xfrm>
        <a:graphic>
          <a:graphicData uri="http://schemas.openxmlformats.org/drawingml/2006/table">
            <a:tbl>
              <a:tblPr firstRow="1" bandRow="1">
                <a:tableStyleId>{5C22544A-7EE6-4342-B048-85BDC9FD1C3A}</a:tableStyleId>
              </a:tblPr>
              <a:tblGrid>
                <a:gridCol w="708510"/>
                <a:gridCol w="4597758"/>
              </a:tblGrid>
              <a:tr h="304792">
                <a:tc>
                  <a:txBody>
                    <a:bodyPr/>
                    <a:lstStyle/>
                    <a:p>
                      <a:pPr algn="ctr"/>
                      <a:endParaRPr lang="en-US" dirty="0"/>
                    </a:p>
                  </a:txBody>
                  <a:tcPr/>
                </a:tc>
                <a:tc>
                  <a:txBody>
                    <a:bodyPr/>
                    <a:lstStyle/>
                    <a:p>
                      <a:pPr algn="ctr"/>
                      <a:r>
                        <a:rPr lang="en-US" dirty="0" smtClean="0"/>
                        <a:t>Activity</a:t>
                      </a:r>
                      <a:endParaRPr lang="en-US" dirty="0"/>
                    </a:p>
                  </a:txBody>
                  <a:tcPr/>
                </a:tc>
              </a:tr>
              <a:tr h="369135">
                <a:tc>
                  <a:txBody>
                    <a:bodyPr/>
                    <a:lstStyle/>
                    <a:p>
                      <a:pPr algn="ctr"/>
                      <a:r>
                        <a:rPr lang="en-US" sz="1400" dirty="0" smtClean="0"/>
                        <a:t>1</a:t>
                      </a:r>
                      <a:endParaRPr lang="en-US" sz="1400" dirty="0"/>
                    </a:p>
                  </a:txBody>
                  <a:tcPr/>
                </a:tc>
                <a:tc>
                  <a:txBody>
                    <a:bodyPr/>
                    <a:lstStyle/>
                    <a:p>
                      <a:pPr algn="ctr"/>
                      <a:r>
                        <a:rPr lang="en-US" sz="1400" dirty="0" smtClean="0">
                          <a:hlinkClick r:id="rId2" action="ppaction://hlinksldjump"/>
                        </a:rPr>
                        <a:t>Introduction/Video</a:t>
                      </a:r>
                      <a:endParaRPr lang="en-US" sz="1400" dirty="0" smtClean="0"/>
                    </a:p>
                  </a:txBody>
                  <a:tcPr/>
                </a:tc>
              </a:tr>
              <a:tr h="253994">
                <a:tc>
                  <a:txBody>
                    <a:bodyPr/>
                    <a:lstStyle/>
                    <a:p>
                      <a:pPr algn="ctr"/>
                      <a:r>
                        <a:rPr lang="en-US" sz="1400" dirty="0" smtClean="0"/>
                        <a:t>2</a:t>
                      </a:r>
                      <a:endParaRPr lang="en-US" sz="1400" dirty="0"/>
                    </a:p>
                  </a:txBody>
                  <a:tcPr/>
                </a:tc>
                <a:tc>
                  <a:txBody>
                    <a:bodyPr/>
                    <a:lstStyle/>
                    <a:p>
                      <a:pPr algn="ctr"/>
                      <a:r>
                        <a:rPr lang="en-US" sz="1400" dirty="0" smtClean="0"/>
                        <a:t>Purpose of Module</a:t>
                      </a:r>
                    </a:p>
                  </a:txBody>
                  <a:tcPr/>
                </a:tc>
              </a:tr>
              <a:tr h="253994">
                <a:tc>
                  <a:txBody>
                    <a:bodyPr/>
                    <a:lstStyle/>
                    <a:p>
                      <a:pPr algn="ctr"/>
                      <a:r>
                        <a:rPr lang="en-US" sz="1400" dirty="0" smtClean="0"/>
                        <a:t>3</a:t>
                      </a:r>
                      <a:endParaRPr lang="en-US" sz="1400" dirty="0"/>
                    </a:p>
                  </a:txBody>
                  <a:tcPr/>
                </a:tc>
                <a:tc>
                  <a:txBody>
                    <a:bodyPr/>
                    <a:lstStyle/>
                    <a:p>
                      <a:pPr algn="ctr"/>
                      <a:r>
                        <a:rPr lang="en-US" sz="1400" dirty="0" smtClean="0"/>
                        <a:t>Q:Why are rules</a:t>
                      </a:r>
                      <a:r>
                        <a:rPr lang="en-US" sz="1400" baseline="0" dirty="0" smtClean="0"/>
                        <a:t> necessary?</a:t>
                      </a:r>
                      <a:endParaRPr lang="en-US" sz="1400" dirty="0"/>
                    </a:p>
                  </a:txBody>
                  <a:tcPr/>
                </a:tc>
              </a:tr>
              <a:tr h="431789">
                <a:tc>
                  <a:txBody>
                    <a:bodyPr/>
                    <a:lstStyle/>
                    <a:p>
                      <a:pPr algn="ctr"/>
                      <a:r>
                        <a:rPr lang="en-US" sz="1400" dirty="0" smtClean="0"/>
                        <a:t>4</a:t>
                      </a:r>
                      <a:endParaRPr lang="en-US" sz="1400" dirty="0"/>
                    </a:p>
                  </a:txBody>
                  <a:tcPr/>
                </a:tc>
                <a:tc>
                  <a:txBody>
                    <a:bodyPr/>
                    <a:lstStyle/>
                    <a:p>
                      <a:pPr algn="ctr"/>
                      <a:r>
                        <a:rPr lang="en-US" sz="1400" dirty="0" smtClean="0"/>
                        <a:t>Q:Whst</a:t>
                      </a:r>
                      <a:r>
                        <a:rPr lang="en-US" sz="1400" baseline="0" dirty="0" smtClean="0"/>
                        <a:t> is your definition of code of conduct?</a:t>
                      </a:r>
                      <a:endParaRPr lang="en-US" sz="1400" dirty="0"/>
                    </a:p>
                  </a:txBody>
                  <a:tcPr/>
                </a:tc>
              </a:tr>
              <a:tr h="1391769">
                <a:tc>
                  <a:txBody>
                    <a:bodyPr/>
                    <a:lstStyle/>
                    <a:p>
                      <a:pPr algn="ctr"/>
                      <a:r>
                        <a:rPr lang="en-US" sz="1400" dirty="0" smtClean="0"/>
                        <a:t>5</a:t>
                      </a:r>
                      <a:endParaRPr lang="en-US" sz="1400" dirty="0"/>
                    </a:p>
                  </a:txBody>
                  <a:tcPr/>
                </a:tc>
                <a:tc>
                  <a:txBody>
                    <a:bodyPr/>
                    <a:lstStyle/>
                    <a:p>
                      <a:pPr algn="ctr"/>
                      <a:r>
                        <a:rPr lang="en-US" sz="1400" u="sng" dirty="0" smtClean="0"/>
                        <a:t> Academic Definition</a:t>
                      </a:r>
                    </a:p>
                    <a:p>
                      <a:pPr algn="l"/>
                      <a:r>
                        <a:rPr lang="en-US" sz="1400" b="1" u="sng" dirty="0" smtClean="0"/>
                        <a:t>Code of Conduct</a:t>
                      </a:r>
                    </a:p>
                    <a:p>
                      <a:pPr marL="285750" indent="-285750">
                        <a:buFont typeface="Arial" panose="020B0604020202020204" pitchFamily="34" charset="0"/>
                        <a:buChar char="•"/>
                      </a:pPr>
                      <a:r>
                        <a:rPr lang="en-US" sz="1400" dirty="0" smtClean="0"/>
                        <a:t>A list of rules that you should follow. </a:t>
                      </a:r>
                    </a:p>
                    <a:p>
                      <a:pPr marL="285750" indent="-285750">
                        <a:buFont typeface="Arial" panose="020B0604020202020204" pitchFamily="34" charset="0"/>
                        <a:buChar char="•"/>
                      </a:pPr>
                      <a:r>
                        <a:rPr lang="en-US" sz="1400" dirty="0" smtClean="0"/>
                        <a:t>Consists of things to do in certain situations and requires certain behaviors. </a:t>
                      </a:r>
                    </a:p>
                  </a:txBody>
                  <a:tcPr/>
                </a:tc>
              </a:tr>
              <a:tr h="431789">
                <a:tc>
                  <a:txBody>
                    <a:bodyPr/>
                    <a:lstStyle/>
                    <a:p>
                      <a:pPr algn="ctr"/>
                      <a:r>
                        <a:rPr lang="en-US" sz="1400" dirty="0" smtClean="0"/>
                        <a:t>6</a:t>
                      </a:r>
                      <a:endParaRPr lang="en-US" sz="1400" dirty="0"/>
                    </a:p>
                  </a:txBody>
                  <a:tcPr/>
                </a:tc>
                <a:tc>
                  <a:txBody>
                    <a:bodyPr/>
                    <a:lstStyle/>
                    <a:p>
                      <a:pPr algn="ctr"/>
                      <a:r>
                        <a:rPr lang="en-US" sz="1400" dirty="0" smtClean="0"/>
                        <a:t>Q:What</a:t>
                      </a:r>
                      <a:r>
                        <a:rPr lang="en-US" sz="1400" baseline="0" dirty="0" smtClean="0"/>
                        <a:t> could happen if we don’t have rules?</a:t>
                      </a:r>
                      <a:endParaRPr lang="en-US" sz="1400" dirty="0"/>
                    </a:p>
                  </a:txBody>
                  <a:tcPr/>
                </a:tc>
              </a:tr>
              <a:tr h="253994">
                <a:tc>
                  <a:txBody>
                    <a:bodyPr/>
                    <a:lstStyle/>
                    <a:p>
                      <a:pPr algn="ctr"/>
                      <a:r>
                        <a:rPr lang="en-US" sz="1400" dirty="0" smtClean="0"/>
                        <a:t>7</a:t>
                      </a:r>
                      <a:endParaRPr lang="en-US" sz="1400" dirty="0"/>
                    </a:p>
                  </a:txBody>
                  <a:tcPr/>
                </a:tc>
                <a:tc>
                  <a:txBody>
                    <a:bodyPr/>
                    <a:lstStyle/>
                    <a:p>
                      <a:pPr algn="ctr"/>
                      <a:r>
                        <a:rPr lang="en-US" sz="1400" dirty="0" smtClean="0"/>
                        <a:t>Scenarios/</a:t>
                      </a:r>
                      <a:r>
                        <a:rPr lang="en-US" sz="1400" baseline="0" dirty="0" smtClean="0"/>
                        <a:t>Role Plays</a:t>
                      </a:r>
                      <a:endParaRPr lang="en-US" sz="1400" dirty="0"/>
                    </a:p>
                  </a:txBody>
                  <a:tcPr/>
                </a:tc>
              </a:tr>
              <a:tr h="935627">
                <a:tc>
                  <a:txBody>
                    <a:bodyPr/>
                    <a:lstStyle/>
                    <a:p>
                      <a:pPr algn="ctr"/>
                      <a:r>
                        <a:rPr lang="en-US" sz="1400" dirty="0" smtClean="0"/>
                        <a:t>8</a:t>
                      </a:r>
                      <a:endParaRPr lang="en-US" sz="1400" dirty="0"/>
                    </a:p>
                  </a:txBody>
                  <a:tcPr/>
                </a:tc>
                <a:tc>
                  <a:txBody>
                    <a:bodyPr/>
                    <a:lstStyle/>
                    <a:p>
                      <a:pPr algn="ctr"/>
                      <a:r>
                        <a:rPr lang="en-US" sz="1400" dirty="0" smtClean="0"/>
                        <a:t>Summary/Reflection</a:t>
                      </a:r>
                    </a:p>
                    <a:p>
                      <a:pPr algn="ctr"/>
                      <a:r>
                        <a:rPr lang="en-US" sz="1400" dirty="0" smtClean="0"/>
                        <a:t>What can you do to convince your child that proper conduct in class positively affects their grades?</a:t>
                      </a:r>
                      <a:endParaRPr lang="en-US" sz="1400" dirty="0"/>
                    </a:p>
                  </a:txBody>
                  <a:tcPr/>
                </a:tc>
              </a:tr>
            </a:tbl>
          </a:graphicData>
        </a:graphic>
      </p:graphicFrame>
    </p:spTree>
    <p:extLst>
      <p:ext uri="{BB962C8B-B14F-4D97-AF65-F5344CB8AC3E}">
        <p14:creationId xmlns="" xmlns:p14="http://schemas.microsoft.com/office/powerpoint/2010/main" val="2435187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Code of Conduct Introduction Video</a:t>
            </a:r>
            <a:endParaRPr lang="en-US" dirty="0"/>
          </a:p>
        </p:txBody>
      </p:sp>
      <p:sp>
        <p:nvSpPr>
          <p:cNvPr id="4" name="Action Button: Back or Previous 3">
            <a:hlinkClick r:id="" action="ppaction://hlinkshowjump?jump=previousslide" highlightClick="1"/>
          </p:cNvPr>
          <p:cNvSpPr/>
          <p:nvPr/>
        </p:nvSpPr>
        <p:spPr>
          <a:xfrm>
            <a:off x="10668000" y="5715000"/>
            <a:ext cx="609600" cy="6096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15362" name="Object" r:id="rId2" imgW="1828800" imgH="1828800"/>
    </p:controls>
    <p:extLst>
      <p:ext uri="{BB962C8B-B14F-4D97-AF65-F5344CB8AC3E}">
        <p14:creationId xmlns="" xmlns:p14="http://schemas.microsoft.com/office/powerpoint/2010/main" val="372196758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2"/>
          </p:nvPr>
        </p:nvSpPr>
        <p:spPr>
          <a:xfrm>
            <a:off x="6790591" y="1740796"/>
            <a:ext cx="5252425" cy="4570809"/>
          </a:xfrm>
        </p:spPr>
        <p:txBody>
          <a:bodyPr>
            <a:normAutofit fontScale="85000" lnSpcReduction="20000"/>
          </a:bodyPr>
          <a:lstStyle/>
          <a:p>
            <a:pPr marL="0" indent="0">
              <a:lnSpc>
                <a:spcPct val="120000"/>
              </a:lnSpc>
              <a:spcBef>
                <a:spcPts val="600"/>
              </a:spcBef>
              <a:buNone/>
            </a:pPr>
            <a:r>
              <a:rPr lang="en-CA" sz="2100" b="1" dirty="0" smtClean="0"/>
              <a:t>One </a:t>
            </a:r>
            <a:r>
              <a:rPr lang="en-CA" sz="2100" b="1" dirty="0"/>
              <a:t>boy makes fun of another boy in class. Everyone laughs, but the teacher does not see the incident. This kind of thing happens often</a:t>
            </a:r>
            <a:r>
              <a:rPr lang="en-CA" sz="2100" b="1" dirty="0" smtClean="0"/>
              <a:t>.</a:t>
            </a:r>
            <a:endParaRPr lang="en-US" sz="2400" i="1" dirty="0" smtClean="0"/>
          </a:p>
          <a:p>
            <a:pPr lvl="1">
              <a:lnSpc>
                <a:spcPct val="120000"/>
              </a:lnSpc>
              <a:spcBef>
                <a:spcPts val="600"/>
              </a:spcBef>
              <a:buFont typeface="Wingdings" panose="05000000000000000000" pitchFamily="2" charset="2"/>
              <a:buChar char="§"/>
            </a:pPr>
            <a:r>
              <a:rPr lang="en-US" sz="1900" i="1" dirty="0" smtClean="0"/>
              <a:t>As </a:t>
            </a:r>
            <a:r>
              <a:rPr lang="en-US" sz="1900" i="1" dirty="0"/>
              <a:t>a </a:t>
            </a:r>
            <a:r>
              <a:rPr lang="en-US" sz="1900" i="1" dirty="0" smtClean="0"/>
              <a:t>parent do you believe discipline is needed when one does wrong?</a:t>
            </a:r>
          </a:p>
          <a:p>
            <a:pPr lvl="1">
              <a:lnSpc>
                <a:spcPct val="120000"/>
              </a:lnSpc>
              <a:spcBef>
                <a:spcPts val="600"/>
              </a:spcBef>
              <a:buFont typeface="Wingdings" panose="05000000000000000000" pitchFamily="2" charset="2"/>
              <a:buChar char="§"/>
            </a:pPr>
            <a:r>
              <a:rPr lang="en-US" sz="1900" i="1" dirty="0" smtClean="0"/>
              <a:t>As a parent is this something teacher conference worthy?</a:t>
            </a:r>
            <a:endParaRPr lang="en-US" sz="1900" i="1" dirty="0"/>
          </a:p>
          <a:p>
            <a:pPr lvl="1">
              <a:lnSpc>
                <a:spcPct val="120000"/>
              </a:lnSpc>
              <a:spcBef>
                <a:spcPts val="600"/>
              </a:spcBef>
              <a:buFont typeface="Wingdings" panose="05000000000000000000" pitchFamily="2" charset="2"/>
              <a:buChar char="§"/>
            </a:pPr>
            <a:r>
              <a:rPr lang="en-US" sz="1900" i="1" dirty="0" smtClean="0"/>
              <a:t>Do you teach your child why bullying is wrong?</a:t>
            </a:r>
            <a:endParaRPr lang="en-US" sz="1900" i="1" dirty="0"/>
          </a:p>
          <a:p>
            <a:pPr marL="0" indent="0">
              <a:lnSpc>
                <a:spcPct val="120000"/>
              </a:lnSpc>
              <a:spcBef>
                <a:spcPts val="600"/>
              </a:spcBef>
              <a:buNone/>
            </a:pPr>
            <a:endParaRPr lang="en-US" sz="1700" i="1" dirty="0"/>
          </a:p>
          <a:p>
            <a:endParaRPr lang="en-US" dirty="0"/>
          </a:p>
        </p:txBody>
      </p:sp>
      <p:sp>
        <p:nvSpPr>
          <p:cNvPr id="4" name="Content Placeholder 3"/>
          <p:cNvSpPr>
            <a:spLocks noGrp="1"/>
          </p:cNvSpPr>
          <p:nvPr>
            <p:ph sz="quarter" idx="1"/>
          </p:nvPr>
        </p:nvSpPr>
        <p:spPr>
          <a:xfrm>
            <a:off x="986307" y="1752601"/>
            <a:ext cx="5804284" cy="4977461"/>
          </a:xfrm>
        </p:spPr>
        <p:txBody>
          <a:bodyPr>
            <a:normAutofit fontScale="85000" lnSpcReduction="20000"/>
          </a:bodyPr>
          <a:lstStyle/>
          <a:p>
            <a:pPr marL="0" indent="0">
              <a:buNone/>
            </a:pPr>
            <a:r>
              <a:rPr lang="en-US" sz="2300" b="1" dirty="0"/>
              <a:t>During lunchtime in the cafeteria a student decides to throw his trash on the floor instead of in the trashcan.</a:t>
            </a:r>
            <a:endParaRPr lang="en-US" sz="2300" dirty="0"/>
          </a:p>
          <a:p>
            <a:pPr lvl="2"/>
            <a:r>
              <a:rPr lang="en-US" sz="1900" i="1" dirty="0"/>
              <a:t>How can your value </a:t>
            </a:r>
            <a:r>
              <a:rPr lang="en-US" sz="1900" i="1" dirty="0" smtClean="0"/>
              <a:t>system as a parent </a:t>
            </a:r>
            <a:r>
              <a:rPr lang="en-US" sz="1900" i="1" dirty="0"/>
              <a:t>correct this behavior?</a:t>
            </a:r>
            <a:endParaRPr lang="en-US" sz="1900" dirty="0"/>
          </a:p>
          <a:p>
            <a:pPr lvl="2"/>
            <a:r>
              <a:rPr lang="en-US" sz="1900" i="1" dirty="0" smtClean="0"/>
              <a:t>As a parent why </a:t>
            </a:r>
            <a:r>
              <a:rPr lang="en-US" sz="1900" i="1" dirty="0"/>
              <a:t>do you think this behavior occurred?</a:t>
            </a:r>
            <a:endParaRPr lang="en-US" sz="1900" dirty="0"/>
          </a:p>
          <a:p>
            <a:pPr lvl="2"/>
            <a:r>
              <a:rPr lang="en-US" sz="1900" i="1" dirty="0" smtClean="0"/>
              <a:t>Is </a:t>
            </a:r>
            <a:r>
              <a:rPr lang="en-US" sz="1900" i="1" dirty="0"/>
              <a:t>there anything you would like to share about this behavior, from </a:t>
            </a:r>
            <a:r>
              <a:rPr lang="en-US" sz="1900" i="1" dirty="0" smtClean="0"/>
              <a:t>a parents perspective?</a:t>
            </a:r>
          </a:p>
          <a:p>
            <a:pPr lvl="2"/>
            <a:r>
              <a:rPr lang="en-US" sz="1900" dirty="0"/>
              <a:t>As a parent if this behavior happened at home how do you handle that</a:t>
            </a:r>
            <a:r>
              <a:rPr lang="en-US" sz="1900" dirty="0" smtClean="0"/>
              <a:t>?</a:t>
            </a:r>
            <a:endParaRPr lang="en-US" sz="1600" dirty="0"/>
          </a:p>
          <a:p>
            <a:pPr marL="0" indent="0">
              <a:buNone/>
            </a:pPr>
            <a:r>
              <a:rPr lang="en-US" sz="2100" b="1" dirty="0"/>
              <a:t> A student continues to talk back to the teacher and disrupts the class, as a result the teacher sends the student to the principal office.</a:t>
            </a:r>
            <a:r>
              <a:rPr lang="en-US" sz="2100" dirty="0"/>
              <a:t> </a:t>
            </a:r>
          </a:p>
          <a:p>
            <a:pPr lvl="1">
              <a:buFont typeface="Wingdings" panose="05000000000000000000" pitchFamily="2" charset="2"/>
              <a:buChar char="§"/>
            </a:pPr>
            <a:r>
              <a:rPr lang="en-US" sz="1900" dirty="0"/>
              <a:t>What does this scenario imply about </a:t>
            </a:r>
            <a:r>
              <a:rPr lang="en-US" sz="1900" dirty="0" smtClean="0"/>
              <a:t>the parents code of conduct to the child?</a:t>
            </a:r>
          </a:p>
          <a:p>
            <a:pPr lvl="1">
              <a:buFont typeface="Wingdings" panose="05000000000000000000" pitchFamily="2" charset="2"/>
              <a:buChar char="§"/>
            </a:pPr>
            <a:r>
              <a:rPr lang="en-US" sz="1900" dirty="0" smtClean="0"/>
              <a:t>As a parent why is it important to teach your child rules?</a:t>
            </a:r>
            <a:endParaRPr lang="en-US" sz="1900" dirty="0"/>
          </a:p>
          <a:p>
            <a:pPr lvl="1">
              <a:buFont typeface="Wingdings" panose="05000000000000000000" pitchFamily="2" charset="2"/>
              <a:buChar char="§"/>
            </a:pPr>
            <a:r>
              <a:rPr lang="en-US" sz="1900" dirty="0" smtClean="0"/>
              <a:t>From a parents perspective is the teacher acting adequately?</a:t>
            </a:r>
            <a:endParaRPr lang="en-US" sz="1900" dirty="0"/>
          </a:p>
          <a:p>
            <a:endParaRPr lang="en-US" dirty="0"/>
          </a:p>
        </p:txBody>
      </p:sp>
      <p:sp>
        <p:nvSpPr>
          <p:cNvPr id="3" name="Title 2"/>
          <p:cNvSpPr>
            <a:spLocks noGrp="1"/>
          </p:cNvSpPr>
          <p:nvPr>
            <p:ph type="title"/>
          </p:nvPr>
        </p:nvSpPr>
        <p:spPr>
          <a:xfrm>
            <a:off x="1676401" y="266701"/>
            <a:ext cx="9601200" cy="1485900"/>
          </a:xfrm>
        </p:spPr>
        <p:txBody>
          <a:bodyPr>
            <a:normAutofit/>
          </a:bodyPr>
          <a:lstStyle/>
          <a:p>
            <a:pPr algn="ctr"/>
            <a:r>
              <a:rPr lang="en-US" dirty="0"/>
              <a:t>Scenarios &amp; Discussion Questions: </a:t>
            </a:r>
            <a:r>
              <a:rPr lang="en-US" dirty="0" smtClean="0"/>
              <a:t>Code of Conduct</a:t>
            </a:r>
            <a:endParaRPr lang="en-US" dirty="0"/>
          </a:p>
        </p:txBody>
      </p:sp>
    </p:spTree>
    <p:extLst>
      <p:ext uri="{BB962C8B-B14F-4D97-AF65-F5344CB8AC3E}">
        <p14:creationId xmlns="" xmlns:p14="http://schemas.microsoft.com/office/powerpoint/2010/main" val="1949270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959638" y="3160154"/>
            <a:ext cx="3750471" cy="2783446"/>
          </a:xfrm>
        </p:spPr>
        <p:txBody>
          <a:bodyPr/>
          <a:lstStyle/>
          <a:p>
            <a:pPr algn="ctr"/>
            <a:r>
              <a:rPr lang="en-US" dirty="0" smtClean="0"/>
              <a:t>Module#3 Citizenship</a:t>
            </a:r>
            <a:endParaRPr lang="en-US" dirty="0"/>
          </a:p>
        </p:txBody>
      </p:sp>
      <p:sp>
        <p:nvSpPr>
          <p:cNvPr id="5" name="Content Placeholder 4"/>
          <p:cNvSpPr>
            <a:spLocks noGrp="1"/>
          </p:cNvSpPr>
          <p:nvPr>
            <p:ph sz="quarter" idx="4294967295"/>
          </p:nvPr>
        </p:nvSpPr>
        <p:spPr>
          <a:xfrm>
            <a:off x="5943600" y="646090"/>
            <a:ext cx="5867400" cy="5297510"/>
          </a:xfrm>
        </p:spPr>
        <p:txBody>
          <a:bodyPr>
            <a:normAutofit fontScale="77500" lnSpcReduction="20000"/>
          </a:bodyPr>
          <a:lstStyle/>
          <a:p>
            <a:pPr marL="0" indent="0">
              <a:buNone/>
            </a:pPr>
            <a:endParaRPr lang="en-US" b="1" dirty="0"/>
          </a:p>
          <a:p>
            <a:r>
              <a:rPr lang="en-US" sz="2899" b="1" dirty="0"/>
              <a:t>Overall Module Goal:</a:t>
            </a:r>
            <a:r>
              <a:rPr lang="en-US" sz="2899" dirty="0"/>
              <a:t> Citizenship</a:t>
            </a:r>
            <a:r>
              <a:rPr lang="en-US" sz="2899" b="1" dirty="0"/>
              <a:t>: </a:t>
            </a:r>
            <a:r>
              <a:rPr lang="en-US" sz="2900" dirty="0"/>
              <a:t>Parents will instill good citizenship in their child. They will enforce being courteous, maintaining composure at all times and avoiding taunting, baiting, physical retaliation and fighting. If students are involved in sports in and out of school, parents will reinforce their child showing respect to others and knowing how to be modest and gracious in defeat in and out of school. </a:t>
            </a:r>
          </a:p>
          <a:p>
            <a:endParaRPr lang="en-US" sz="2899" dirty="0"/>
          </a:p>
          <a:p>
            <a:r>
              <a:rPr lang="en-US" sz="2899" b="1" dirty="0"/>
              <a:t>Definition:</a:t>
            </a:r>
            <a:endParaRPr lang="en-US" sz="2899" dirty="0"/>
          </a:p>
          <a:p>
            <a:pPr lvl="1">
              <a:buFont typeface="Courier New" panose="02070309020205020404" pitchFamily="49" charset="0"/>
              <a:buChar char="o"/>
            </a:pPr>
            <a:r>
              <a:rPr lang="en-US" dirty="0" smtClean="0"/>
              <a:t>(behavioral </a:t>
            </a:r>
            <a:r>
              <a:rPr lang="en-US" dirty="0"/>
              <a:t>attributes) the way a person behaves toward other </a:t>
            </a:r>
            <a:r>
              <a:rPr lang="en-US" dirty="0" smtClean="0"/>
              <a:t>people.</a:t>
            </a:r>
          </a:p>
          <a:p>
            <a:pPr lvl="1">
              <a:buFont typeface="Courier New" panose="02070309020205020404" pitchFamily="49" charset="0"/>
              <a:buChar char="o"/>
            </a:pPr>
            <a:r>
              <a:rPr lang="en-US" dirty="0"/>
              <a:t>The qualities that a person is expected to have as a responsible member of a </a:t>
            </a:r>
            <a:r>
              <a:rPr lang="en-US" dirty="0" smtClean="0"/>
              <a:t>community.</a:t>
            </a:r>
            <a:endParaRPr lang="en-US" dirty="0"/>
          </a:p>
          <a:p>
            <a:pPr lvl="1"/>
            <a:endParaRPr lang="en-US" dirty="0"/>
          </a:p>
        </p:txBody>
      </p:sp>
      <p:pic>
        <p:nvPicPr>
          <p:cNvPr id="4" name="Picture 3"/>
          <p:cNvPicPr>
            <a:picLocks noChangeAspect="1"/>
          </p:cNvPicPr>
          <p:nvPr/>
        </p:nvPicPr>
        <p:blipFill>
          <a:blip r:embed="rId2"/>
          <a:stretch>
            <a:fillRect/>
          </a:stretch>
        </p:blipFill>
        <p:spPr>
          <a:xfrm>
            <a:off x="607145" y="426622"/>
            <a:ext cx="4102964" cy="2255716"/>
          </a:xfrm>
          <a:prstGeom prst="rect">
            <a:avLst/>
          </a:prstGeom>
        </p:spPr>
      </p:pic>
    </p:spTree>
    <p:extLst>
      <p:ext uri="{BB962C8B-B14F-4D97-AF65-F5344CB8AC3E}">
        <p14:creationId xmlns="" xmlns:p14="http://schemas.microsoft.com/office/powerpoint/2010/main" val="19937348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795271" y="1684986"/>
            <a:ext cx="5638800" cy="4599903"/>
          </a:xfrm>
        </p:spPr>
        <p:txBody>
          <a:bodyPr>
            <a:normAutofit fontScale="40000" lnSpcReduction="20000"/>
          </a:bodyPr>
          <a:lstStyle/>
          <a:p>
            <a:pPr marL="457200" indent="-457200">
              <a:buFont typeface="+mj-lt"/>
              <a:buAutoNum type="arabicPeriod"/>
            </a:pPr>
            <a:r>
              <a:rPr lang="en-US" sz="5500" dirty="0" smtClean="0">
                <a:latin typeface="+mj-lt"/>
              </a:rPr>
              <a:t>Parents will </a:t>
            </a:r>
            <a:r>
              <a:rPr lang="en-US" sz="5500" dirty="0">
                <a:latin typeface="+mj-lt"/>
              </a:rPr>
              <a:t>be able to maintain composure at all times and avoid disruptive or violent behaviors towards others.</a:t>
            </a:r>
          </a:p>
          <a:p>
            <a:pPr marL="457200" indent="-457200">
              <a:buFont typeface="+mj-lt"/>
              <a:buAutoNum type="arabicPeriod"/>
            </a:pPr>
            <a:r>
              <a:rPr lang="en-US" sz="5500" dirty="0" smtClean="0">
                <a:latin typeface="+mj-lt"/>
              </a:rPr>
              <a:t>Parents </a:t>
            </a:r>
            <a:r>
              <a:rPr lang="en-US" sz="5500" dirty="0">
                <a:latin typeface="+mj-lt"/>
              </a:rPr>
              <a:t>will explore and develop an understanding of the concept and definition of citizenship.</a:t>
            </a:r>
          </a:p>
          <a:p>
            <a:pPr marL="457200" indent="-457200">
              <a:buFont typeface="+mj-lt"/>
              <a:buAutoNum type="arabicPeriod"/>
            </a:pPr>
            <a:r>
              <a:rPr lang="en-US" sz="5500" dirty="0" smtClean="0">
                <a:latin typeface="+mj-lt"/>
              </a:rPr>
              <a:t>Parents will </a:t>
            </a:r>
            <a:r>
              <a:rPr lang="en-US" sz="5500" dirty="0">
                <a:latin typeface="+mj-lt"/>
              </a:rPr>
              <a:t>identify the benefits and responsibilities of citizenship.</a:t>
            </a:r>
          </a:p>
          <a:p>
            <a:pPr marL="457200" indent="-457200">
              <a:buFont typeface="+mj-lt"/>
              <a:buAutoNum type="arabicPeriod"/>
            </a:pPr>
            <a:r>
              <a:rPr lang="en-US" sz="5500" dirty="0" smtClean="0">
                <a:latin typeface="+mj-lt"/>
              </a:rPr>
              <a:t>Parents will </a:t>
            </a:r>
            <a:r>
              <a:rPr lang="en-US" sz="5500" dirty="0">
                <a:latin typeface="+mj-lt"/>
              </a:rPr>
              <a:t>demonstrate that being a good citizen include </a:t>
            </a:r>
            <a:r>
              <a:rPr lang="en-US" sz="5500" dirty="0" smtClean="0">
                <a:latin typeface="+mj-lt"/>
              </a:rPr>
              <a:t>taking </a:t>
            </a:r>
            <a:r>
              <a:rPr lang="en-US" sz="5500" dirty="0">
                <a:latin typeface="+mj-lt"/>
              </a:rPr>
              <a:t>responsibility, taking care of personal belongings, respecting the property of others, following the rules at home, </a:t>
            </a:r>
            <a:r>
              <a:rPr lang="en-US" sz="5500" dirty="0" smtClean="0">
                <a:latin typeface="+mj-lt"/>
              </a:rPr>
              <a:t>child’s school</a:t>
            </a:r>
            <a:r>
              <a:rPr lang="en-US" sz="5500" dirty="0">
                <a:latin typeface="+mj-lt"/>
              </a:rPr>
              <a:t>, and in the community.</a:t>
            </a:r>
          </a:p>
          <a:p>
            <a:pPr marL="0" indent="0">
              <a:buNone/>
            </a:pPr>
            <a:endParaRPr lang="en-US" sz="5000" dirty="0"/>
          </a:p>
          <a:p>
            <a:pPr marL="457200" indent="-457200">
              <a:buFont typeface="+mj-lt"/>
              <a:buAutoNum type="arabicPeriod"/>
            </a:pPr>
            <a:endParaRPr lang="en-US" dirty="0" smtClean="0"/>
          </a:p>
          <a:p>
            <a:pPr marL="0" indent="0">
              <a:buNone/>
            </a:pPr>
            <a:endParaRPr lang="en-US" dirty="0" smtClean="0"/>
          </a:p>
          <a:p>
            <a:pPr marL="0" indent="0">
              <a:buNone/>
            </a:pPr>
            <a:endParaRPr lang="en-US" dirty="0"/>
          </a:p>
        </p:txBody>
      </p:sp>
      <p:sp>
        <p:nvSpPr>
          <p:cNvPr id="3" name="Title 2"/>
          <p:cNvSpPr>
            <a:spLocks noGrp="1"/>
          </p:cNvSpPr>
          <p:nvPr>
            <p:ph type="title"/>
          </p:nvPr>
        </p:nvSpPr>
        <p:spPr>
          <a:xfrm>
            <a:off x="1219200" y="259278"/>
            <a:ext cx="9601200" cy="1189038"/>
          </a:xfrm>
        </p:spPr>
        <p:txBody>
          <a:bodyPr/>
          <a:lstStyle/>
          <a:p>
            <a:pPr algn="ctr"/>
            <a:r>
              <a:rPr lang="en-US" dirty="0" smtClean="0"/>
              <a:t>Learning Targets</a:t>
            </a:r>
            <a:endParaRPr lang="en-US" dirty="0"/>
          </a:p>
        </p:txBody>
      </p:sp>
      <p:graphicFrame>
        <p:nvGraphicFramePr>
          <p:cNvPr id="5" name="Table 4"/>
          <p:cNvGraphicFramePr>
            <a:graphicFrameLocks noGrp="1"/>
          </p:cNvGraphicFramePr>
          <p:nvPr>
            <p:extLst/>
          </p:nvPr>
        </p:nvGraphicFramePr>
        <p:xfrm>
          <a:off x="6324599" y="1514642"/>
          <a:ext cx="5865814" cy="5368215"/>
        </p:xfrm>
        <a:graphic>
          <a:graphicData uri="http://schemas.openxmlformats.org/drawingml/2006/table">
            <a:tbl>
              <a:tblPr firstRow="1" bandRow="1">
                <a:tableStyleId>{5C22544A-7EE6-4342-B048-85BDC9FD1C3A}</a:tableStyleId>
              </a:tblPr>
              <a:tblGrid>
                <a:gridCol w="2932907"/>
                <a:gridCol w="2932907"/>
              </a:tblGrid>
              <a:tr h="330930">
                <a:tc>
                  <a:txBody>
                    <a:bodyPr/>
                    <a:lstStyle/>
                    <a:p>
                      <a:pPr algn="ctr"/>
                      <a:endParaRPr lang="en-US" dirty="0"/>
                    </a:p>
                  </a:txBody>
                  <a:tcPr/>
                </a:tc>
                <a:tc>
                  <a:txBody>
                    <a:bodyPr/>
                    <a:lstStyle/>
                    <a:p>
                      <a:pPr algn="ctr"/>
                      <a:r>
                        <a:rPr lang="en-US" dirty="0" smtClean="0"/>
                        <a:t>Activity</a:t>
                      </a:r>
                      <a:endParaRPr lang="en-US" dirty="0"/>
                    </a:p>
                  </a:txBody>
                  <a:tcPr/>
                </a:tc>
              </a:tr>
              <a:tr h="757899">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txBody>
                  <a:tcPr/>
                </a:tc>
              </a:tr>
              <a:tr h="330930">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530529">
                <a:tc>
                  <a:txBody>
                    <a:bodyPr/>
                    <a:lstStyle/>
                    <a:p>
                      <a:pPr algn="ctr"/>
                      <a:r>
                        <a:rPr lang="en-US" sz="1200" dirty="0" smtClean="0"/>
                        <a:t>3</a:t>
                      </a:r>
                      <a:endParaRPr lang="en-US" sz="1200" dirty="0"/>
                    </a:p>
                  </a:txBody>
                  <a:tcPr/>
                </a:tc>
                <a:tc>
                  <a:txBody>
                    <a:bodyPr/>
                    <a:lstStyle/>
                    <a:p>
                      <a:pPr algn="ctr"/>
                      <a:r>
                        <a:rPr lang="en-US" sz="1200" dirty="0" smtClean="0"/>
                        <a:t>Q:Why</a:t>
                      </a:r>
                      <a:r>
                        <a:rPr lang="en-US" sz="1200" baseline="0" dirty="0" smtClean="0"/>
                        <a:t> is good citizenship important?</a:t>
                      </a:r>
                      <a:endParaRPr lang="en-US" sz="1200" dirty="0"/>
                    </a:p>
                  </a:txBody>
                  <a:tcPr/>
                </a:tc>
              </a:tr>
              <a:tr h="530529">
                <a:tc>
                  <a:txBody>
                    <a:bodyPr/>
                    <a:lstStyle/>
                    <a:p>
                      <a:pPr algn="ctr"/>
                      <a:r>
                        <a:rPr lang="en-US" sz="1200" dirty="0" smtClean="0"/>
                        <a:t>4</a:t>
                      </a:r>
                      <a:endParaRPr lang="en-US" sz="1200" dirty="0"/>
                    </a:p>
                  </a:txBody>
                  <a:tcPr/>
                </a:tc>
                <a:tc>
                  <a:txBody>
                    <a:bodyPr/>
                    <a:lstStyle/>
                    <a:p>
                      <a:pPr algn="ctr"/>
                      <a:r>
                        <a:rPr lang="en-US" sz="1200" dirty="0" smtClean="0"/>
                        <a:t>Q:What</a:t>
                      </a:r>
                      <a:r>
                        <a:rPr lang="en-US" sz="1200" baseline="0" dirty="0" smtClean="0"/>
                        <a:t> is your definition of citizenship?</a:t>
                      </a:r>
                      <a:endParaRPr lang="en-US" sz="1200" dirty="0"/>
                    </a:p>
                  </a:txBody>
                  <a:tcPr/>
                </a:tc>
              </a:tr>
              <a:tr h="854054">
                <a:tc>
                  <a:txBody>
                    <a:bodyPr/>
                    <a:lstStyle/>
                    <a:p>
                      <a:pPr algn="ctr"/>
                      <a:r>
                        <a:rPr lang="en-US" sz="1200" dirty="0" smtClean="0"/>
                        <a:t>5</a:t>
                      </a:r>
                      <a:endParaRPr lang="en-US" sz="1200" dirty="0"/>
                    </a:p>
                  </a:txBody>
                  <a:tcPr/>
                </a:tc>
                <a:tc>
                  <a:txBody>
                    <a:bodyPr/>
                    <a:lstStyle/>
                    <a:p>
                      <a:pPr algn="ctr"/>
                      <a:r>
                        <a:rPr lang="en-US" sz="1200" u="sng" dirty="0" smtClean="0"/>
                        <a:t>Academic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Citizenship </a:t>
                      </a:r>
                      <a:r>
                        <a:rPr lang="en-US" sz="1200" dirty="0" smtClean="0"/>
                        <a:t>(behavioral attributes) the way a person behaves toward other people.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p>
                  </a:txBody>
                  <a:tcPr/>
                </a:tc>
              </a:tr>
              <a:tr h="530529">
                <a:tc>
                  <a:txBody>
                    <a:bodyPr/>
                    <a:lstStyle/>
                    <a:p>
                      <a:pPr algn="ctr"/>
                      <a:r>
                        <a:rPr lang="en-US" sz="1200" dirty="0" smtClean="0"/>
                        <a:t>6</a:t>
                      </a:r>
                      <a:endParaRPr lang="en-US" sz="1200" dirty="0"/>
                    </a:p>
                  </a:txBody>
                  <a:tcPr/>
                </a:tc>
                <a:tc>
                  <a:txBody>
                    <a:bodyPr/>
                    <a:lstStyle/>
                    <a:p>
                      <a:pPr algn="ctr"/>
                      <a:r>
                        <a:rPr lang="en-US" sz="1200" dirty="0" smtClean="0"/>
                        <a:t>Q:What</a:t>
                      </a:r>
                      <a:r>
                        <a:rPr lang="en-US" sz="1200" baseline="0" dirty="0" smtClean="0"/>
                        <a:t> do you like most about your child’s school?</a:t>
                      </a:r>
                      <a:endParaRPr lang="en-US" sz="1200" dirty="0"/>
                    </a:p>
                  </a:txBody>
                  <a:tcPr/>
                </a:tc>
              </a:tr>
              <a:tr h="330930">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a:t>
                      </a:r>
                      <a:endParaRPr lang="en-US" sz="1200" dirty="0"/>
                    </a:p>
                  </a:txBody>
                  <a:tcPr/>
                </a:tc>
              </a:tr>
              <a:tr h="985269">
                <a:tc>
                  <a:txBody>
                    <a:bodyPr/>
                    <a:lstStyle/>
                    <a:p>
                      <a:pPr algn="ctr"/>
                      <a:r>
                        <a:rPr lang="en-US" sz="1200" dirty="0" smtClean="0"/>
                        <a:t>8</a:t>
                      </a:r>
                      <a:endParaRPr lang="en-US" sz="1200" dirty="0"/>
                    </a:p>
                  </a:txBody>
                  <a:tcPr/>
                </a:tc>
                <a:tc>
                  <a:txBody>
                    <a:bodyPr/>
                    <a:lstStyle/>
                    <a:p>
                      <a:pPr algn="ctr"/>
                      <a:r>
                        <a:rPr lang="en-US" sz="1200" dirty="0" smtClean="0"/>
                        <a:t>Summary/Reflection</a:t>
                      </a:r>
                    </a:p>
                    <a:p>
                      <a:pPr algn="ctr"/>
                      <a:r>
                        <a:rPr lang="en-US" sz="1200" dirty="0" smtClean="0"/>
                        <a:t>What can you do to improve “good citizenship” in your</a:t>
                      </a:r>
                      <a:r>
                        <a:rPr lang="en-US" sz="1200" baseline="0" dirty="0" smtClean="0"/>
                        <a:t> child’s </a:t>
                      </a:r>
                      <a:r>
                        <a:rPr lang="en-US" sz="1200" dirty="0" smtClean="0"/>
                        <a:t>school?</a:t>
                      </a:r>
                    </a:p>
                  </a:txBody>
                  <a:tcPr/>
                </a:tc>
              </a:tr>
            </a:tbl>
          </a:graphicData>
        </a:graphic>
      </p:graphicFrame>
    </p:spTree>
    <p:extLst>
      <p:ext uri="{BB962C8B-B14F-4D97-AF65-F5344CB8AC3E}">
        <p14:creationId xmlns="" xmlns:p14="http://schemas.microsoft.com/office/powerpoint/2010/main" val="30657326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Citizenship Introduction Video</a:t>
            </a:r>
            <a:endParaRPr lang="en-US" dirty="0"/>
          </a:p>
        </p:txBody>
      </p:sp>
      <p:sp>
        <p:nvSpPr>
          <p:cNvPr id="4" name="Action Button: Back or Previous 3">
            <a:hlinkClick r:id="" action="ppaction://hlinkshowjump?jump=previousslide" highlightClick="1"/>
          </p:cNvPr>
          <p:cNvSpPr/>
          <p:nvPr/>
        </p:nvSpPr>
        <p:spPr>
          <a:xfrm>
            <a:off x="10744200" y="5791200"/>
            <a:ext cx="533400" cy="5334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16386" name="Object" r:id="rId2" imgW="1828800" imgH="1828800"/>
    </p:controls>
    <p:extLst>
      <p:ext uri="{BB962C8B-B14F-4D97-AF65-F5344CB8AC3E}">
        <p14:creationId xmlns="" xmlns:p14="http://schemas.microsoft.com/office/powerpoint/2010/main" val="31593795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2"/>
          </p:nvPr>
        </p:nvSpPr>
        <p:spPr>
          <a:xfrm>
            <a:off x="7583350" y="1505710"/>
            <a:ext cx="4608650" cy="4570809"/>
          </a:xfrm>
        </p:spPr>
        <p:txBody>
          <a:bodyPr>
            <a:normAutofit fontScale="92500" lnSpcReduction="10000"/>
          </a:bodyPr>
          <a:lstStyle/>
          <a:p>
            <a:pPr marL="0" indent="0">
              <a:buNone/>
            </a:pPr>
            <a:r>
              <a:rPr lang="en-US" sz="1800" b="1" dirty="0" smtClean="0">
                <a:latin typeface="Arial" panose="020B0604020202020204" pitchFamily="34" charset="0"/>
                <a:cs typeface="Arial" panose="020B0604020202020204" pitchFamily="34" charset="0"/>
              </a:rPr>
              <a:t>Brian </a:t>
            </a:r>
            <a:r>
              <a:rPr lang="en-US" sz="1800" b="1" dirty="0">
                <a:latin typeface="Arial" panose="020B0604020202020204" pitchFamily="34" charset="0"/>
                <a:cs typeface="Arial" panose="020B0604020202020204" pitchFamily="34" charset="0"/>
              </a:rPr>
              <a:t>is playing with the little league baseball team. He never wants to go because his teammates make fun of him. Joseph the captain always sees this going on and knows that his teammates should not do this. He then decides to tell his coach</a:t>
            </a:r>
            <a:r>
              <a:rPr lang="en-US" sz="1800" b="1" dirty="0" smtClean="0">
                <a:latin typeface="Arial" panose="020B0604020202020204" pitchFamily="34" charset="0"/>
                <a:cs typeface="Arial" panose="020B0604020202020204" pitchFamily="34" charset="0"/>
              </a:rPr>
              <a:t>.</a:t>
            </a:r>
            <a:endParaRPr lang="en-US" sz="1899" dirty="0"/>
          </a:p>
          <a:p>
            <a:pPr lvl="1">
              <a:buFont typeface="Wingdings" panose="05000000000000000000" pitchFamily="2" charset="2"/>
              <a:buChar char="§"/>
            </a:pPr>
            <a:r>
              <a:rPr lang="en-US" sz="1699" dirty="0" smtClean="0"/>
              <a:t>As a parent do you teach your child the importance of respect?</a:t>
            </a:r>
            <a:endParaRPr lang="en-US" sz="1699" dirty="0"/>
          </a:p>
          <a:p>
            <a:pPr lvl="1">
              <a:buFont typeface="Wingdings" panose="05000000000000000000" pitchFamily="2" charset="2"/>
              <a:buChar char="§"/>
            </a:pPr>
            <a:r>
              <a:rPr lang="en-US" sz="1699" dirty="0" smtClean="0"/>
              <a:t>As a parent what would you want Joseph to do?</a:t>
            </a:r>
            <a:endParaRPr lang="en-US" sz="1699" dirty="0"/>
          </a:p>
          <a:p>
            <a:pPr lvl="1">
              <a:buFont typeface="Wingdings" panose="05000000000000000000" pitchFamily="2" charset="2"/>
              <a:buChar char="§"/>
            </a:pPr>
            <a:r>
              <a:rPr lang="en-US" sz="1699" dirty="0"/>
              <a:t>What could you </a:t>
            </a:r>
            <a:r>
              <a:rPr lang="en-US" sz="1699" dirty="0" smtClean="0"/>
              <a:t>do as parent </a:t>
            </a:r>
            <a:r>
              <a:rPr lang="en-US" sz="1699" dirty="0"/>
              <a:t>to stop this kind of behavior?</a:t>
            </a:r>
          </a:p>
          <a:p>
            <a:endParaRPr lang="en-US" dirty="0"/>
          </a:p>
        </p:txBody>
      </p:sp>
      <p:sp>
        <p:nvSpPr>
          <p:cNvPr id="5" name="Content Placeholder 4"/>
          <p:cNvSpPr>
            <a:spLocks noGrp="1"/>
          </p:cNvSpPr>
          <p:nvPr>
            <p:ph sz="quarter" idx="1"/>
          </p:nvPr>
        </p:nvSpPr>
        <p:spPr>
          <a:xfrm>
            <a:off x="1018946" y="1511590"/>
            <a:ext cx="6682393" cy="5408792"/>
          </a:xfrm>
        </p:spPr>
        <p:txBody>
          <a:bodyPr>
            <a:normAutofit fontScale="92500" lnSpcReduction="10000"/>
          </a:bodyPr>
          <a:lstStyle/>
          <a:p>
            <a:pPr marL="0" indent="0">
              <a:buNone/>
            </a:pPr>
            <a:r>
              <a:rPr lang="en-US" sz="1900" b="1" dirty="0">
                <a:latin typeface="Arial" panose="020B0604020202020204" pitchFamily="34" charset="0"/>
                <a:cs typeface="Arial" panose="020B0604020202020204" pitchFamily="34" charset="0"/>
              </a:rPr>
              <a:t>A close friend’s dad owns a record store. You visit her and she gives you three CDs saying, “don’t worry my dad will never find out. You can have the CDs if you want</a:t>
            </a:r>
            <a:r>
              <a:rPr lang="en-US" sz="2199" dirty="0">
                <a:latin typeface="Arial" panose="020B0604020202020204" pitchFamily="34" charset="0"/>
                <a:cs typeface="Arial" panose="020B0604020202020204" pitchFamily="34" charset="0"/>
              </a:rPr>
              <a:t>. </a:t>
            </a:r>
            <a:endParaRPr lang="en-US" sz="1500" dirty="0">
              <a:latin typeface="Arial" panose="020B0604020202020204" pitchFamily="34" charset="0"/>
              <a:cs typeface="Arial" panose="020B0604020202020204" pitchFamily="34" charset="0"/>
            </a:endParaRPr>
          </a:p>
          <a:p>
            <a:pPr lvl="1">
              <a:buFont typeface="Wingdings" panose="05000000000000000000" pitchFamily="2" charset="2"/>
              <a:buChar char="§"/>
            </a:pPr>
            <a:r>
              <a:rPr lang="en-US" sz="1700" dirty="0" smtClean="0"/>
              <a:t>As a parent do you teach your child that stealing is wrong?</a:t>
            </a:r>
            <a:endParaRPr lang="en-US" sz="1700" dirty="0"/>
          </a:p>
          <a:p>
            <a:pPr lvl="1">
              <a:buFont typeface="Wingdings" panose="05000000000000000000" pitchFamily="2" charset="2"/>
              <a:buChar char="§"/>
            </a:pPr>
            <a:r>
              <a:rPr lang="en-US" sz="1700" dirty="0" smtClean="0"/>
              <a:t>As a parent do you talk to your child about the meaning of stealing?</a:t>
            </a:r>
            <a:endParaRPr lang="en-US" sz="1700" dirty="0"/>
          </a:p>
          <a:p>
            <a:pPr lvl="1">
              <a:buFont typeface="Wingdings" panose="05000000000000000000" pitchFamily="2" charset="2"/>
              <a:buChar char="§"/>
            </a:pPr>
            <a:r>
              <a:rPr lang="en-US" sz="1700" dirty="0"/>
              <a:t>Have you ever experienced something similar to this?</a:t>
            </a:r>
          </a:p>
          <a:p>
            <a:pPr lvl="1">
              <a:buFont typeface="Wingdings" panose="05000000000000000000" pitchFamily="2" charset="2"/>
              <a:buChar char="§"/>
            </a:pPr>
            <a:r>
              <a:rPr lang="en-US" sz="1700" dirty="0"/>
              <a:t>Is there anything you would like to share about this behavior?</a:t>
            </a:r>
          </a:p>
          <a:p>
            <a:pPr marL="530352" lvl="1" indent="0">
              <a:buNone/>
            </a:pPr>
            <a:endParaRPr lang="en-US" sz="1900" b="1" dirty="0" smtClean="0"/>
          </a:p>
          <a:p>
            <a:pPr marL="0" indent="0">
              <a:buNone/>
            </a:pPr>
            <a:r>
              <a:rPr lang="en-US" sz="1900" dirty="0">
                <a:latin typeface="Arial" panose="020B0604020202020204" pitchFamily="34" charset="0"/>
                <a:cs typeface="Arial" panose="020B0604020202020204" pitchFamily="34" charset="0"/>
              </a:rPr>
              <a:t> </a:t>
            </a:r>
            <a:r>
              <a:rPr lang="en-US" sz="1800" b="1" dirty="0">
                <a:latin typeface="Arial" panose="020B0604020202020204" pitchFamily="34" charset="0"/>
                <a:cs typeface="Arial" panose="020B0604020202020204" pitchFamily="34" charset="0"/>
              </a:rPr>
              <a:t>In the classroom the teacher announces that a students snack money has been stolen. You noticed that the kid who sits next to you was secretly stuffing what looked like a $10 bill in his backpack. </a:t>
            </a:r>
            <a:r>
              <a:rPr lang="en-US" sz="1800" dirty="0"/>
              <a:t> </a:t>
            </a:r>
            <a:endParaRPr lang="en-US" sz="1900" dirty="0"/>
          </a:p>
          <a:p>
            <a:pPr lvl="2"/>
            <a:r>
              <a:rPr lang="en-US" sz="1600" dirty="0"/>
              <a:t>Would you </a:t>
            </a:r>
            <a:r>
              <a:rPr lang="en-US" sz="1600" dirty="0" smtClean="0"/>
              <a:t>encourage your child to go down to the office and share what they know with the principal?</a:t>
            </a:r>
            <a:endParaRPr lang="en-US" sz="1600" dirty="0"/>
          </a:p>
          <a:p>
            <a:pPr lvl="2"/>
            <a:r>
              <a:rPr lang="en-US" sz="1600" i="1" dirty="0"/>
              <a:t>Do you think it’s smart </a:t>
            </a:r>
            <a:r>
              <a:rPr lang="en-US" sz="1600" i="1" dirty="0" smtClean="0"/>
              <a:t>to advise your child to </a:t>
            </a:r>
            <a:r>
              <a:rPr lang="en-US" sz="1600" i="1" dirty="0"/>
              <a:t>find the kid and ask if he took it?</a:t>
            </a:r>
          </a:p>
          <a:p>
            <a:pPr lvl="2"/>
            <a:r>
              <a:rPr lang="en-US" sz="1600" i="1" dirty="0" smtClean="0"/>
              <a:t>As a parent do you teach your child the importance of being a good citizen?</a:t>
            </a:r>
            <a:endParaRPr lang="en-US" sz="1600" i="1" dirty="0"/>
          </a:p>
          <a:p>
            <a:pPr marL="594182" lvl="2" indent="0">
              <a:buNone/>
            </a:pPr>
            <a:endParaRPr lang="en-US" sz="1400" dirty="0"/>
          </a:p>
          <a:p>
            <a:endParaRPr lang="en-US" dirty="0"/>
          </a:p>
        </p:txBody>
      </p:sp>
      <p:sp>
        <p:nvSpPr>
          <p:cNvPr id="4" name="Title 3"/>
          <p:cNvSpPr>
            <a:spLocks noGrp="1"/>
          </p:cNvSpPr>
          <p:nvPr>
            <p:ph type="title"/>
          </p:nvPr>
        </p:nvSpPr>
        <p:spPr>
          <a:xfrm>
            <a:off x="1295400" y="259276"/>
            <a:ext cx="9601200" cy="1189038"/>
          </a:xfrm>
        </p:spPr>
        <p:txBody>
          <a:bodyPr>
            <a:normAutofit fontScale="90000"/>
          </a:bodyPr>
          <a:lstStyle/>
          <a:p>
            <a:pPr algn="ctr"/>
            <a:r>
              <a:rPr lang="en-US" dirty="0"/>
              <a:t>Scenarios &amp; Discussion Questions: </a:t>
            </a:r>
            <a:r>
              <a:rPr lang="en-US" dirty="0" smtClean="0"/>
              <a:t>Citizenship</a:t>
            </a:r>
            <a:endParaRPr lang="en-US" dirty="0"/>
          </a:p>
        </p:txBody>
      </p:sp>
    </p:spTree>
    <p:extLst>
      <p:ext uri="{BB962C8B-B14F-4D97-AF65-F5344CB8AC3E}">
        <p14:creationId xmlns="" xmlns:p14="http://schemas.microsoft.com/office/powerpoint/2010/main" val="21587173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Mission Statement</a:t>
            </a:r>
            <a:endParaRPr lang="en-US" dirty="0">
              <a:solidFill>
                <a:schemeClr val="tx1"/>
              </a:solidFill>
            </a:endParaRPr>
          </a:p>
        </p:txBody>
      </p:sp>
      <p:sp>
        <p:nvSpPr>
          <p:cNvPr id="3" name="Content Placeholder 2"/>
          <p:cNvSpPr>
            <a:spLocks noGrp="1"/>
          </p:cNvSpPr>
          <p:nvPr>
            <p:ph idx="1"/>
          </p:nvPr>
        </p:nvSpPr>
        <p:spPr>
          <a:xfrm>
            <a:off x="901006" y="1793363"/>
            <a:ext cx="10084720" cy="5375593"/>
          </a:xfrm>
        </p:spPr>
        <p:txBody>
          <a:bodyPr/>
          <a:lstStyle/>
          <a:p>
            <a:pPr algn="ctr"/>
            <a:r>
              <a:rPr lang="en-US" sz="2399" dirty="0">
                <a:solidFill>
                  <a:schemeClr val="tx1"/>
                </a:solidFill>
              </a:rPr>
              <a:t>The commitment of the W.O.R.K.S Program is to educate our students FOR LIFE, so they will maximize their potential and the totality of their lives: academically, spiritually, mentally, emotionally and physically.</a:t>
            </a:r>
          </a:p>
          <a:p>
            <a:pPr algn="ctr"/>
            <a:r>
              <a:rPr lang="en-US" sz="2399" dirty="0">
                <a:solidFill>
                  <a:schemeClr val="tx1"/>
                </a:solidFill>
              </a:rPr>
              <a:t>We are interested in students who want an experience built upon relationships; student to student, student to teacher, and student to parent, all integrated within the greater community.</a:t>
            </a:r>
          </a:p>
          <a:p>
            <a:pPr algn="ctr"/>
            <a:r>
              <a:rPr lang="en-US" sz="2399" dirty="0">
                <a:solidFill>
                  <a:schemeClr val="tx1"/>
                </a:solidFill>
              </a:rPr>
              <a:t>Though we have great interest in individuals with discipline  issues, and low achievements in </a:t>
            </a:r>
            <a:r>
              <a:rPr lang="en-US" sz="2399" dirty="0" smtClean="0">
                <a:solidFill>
                  <a:schemeClr val="tx1"/>
                </a:solidFill>
              </a:rPr>
              <a:t>academics, </a:t>
            </a:r>
            <a:r>
              <a:rPr lang="en-US" sz="2399" dirty="0">
                <a:solidFill>
                  <a:schemeClr val="tx1"/>
                </a:solidFill>
              </a:rPr>
              <a:t>we are much more interested in their CHARACTER AND ATTITUDE.</a:t>
            </a:r>
          </a:p>
          <a:p>
            <a:pPr algn="ctr"/>
            <a:r>
              <a:rPr lang="en-US" sz="2399" dirty="0">
                <a:solidFill>
                  <a:schemeClr val="tx1"/>
                </a:solidFill>
              </a:rPr>
              <a:t>Our priority and strategic intention is to use the vehicle of The W.O.R.K.S Program to develop the students under our care.</a:t>
            </a:r>
          </a:p>
          <a:p>
            <a:endParaRPr lang="en-US" dirty="0">
              <a:solidFill>
                <a:schemeClr val="tx1"/>
              </a:solidFill>
            </a:endParaRPr>
          </a:p>
        </p:txBody>
      </p:sp>
    </p:spTree>
    <p:extLst>
      <p:ext uri="{BB962C8B-B14F-4D97-AF65-F5344CB8AC3E}">
        <p14:creationId xmlns="" xmlns:p14="http://schemas.microsoft.com/office/powerpoint/2010/main" val="22232209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06517" y="2754351"/>
            <a:ext cx="5105400" cy="3886200"/>
          </a:xfrm>
        </p:spPr>
        <p:txBody>
          <a:bodyPr/>
          <a:lstStyle/>
          <a:p>
            <a:pPr algn="ctr"/>
            <a:r>
              <a:rPr lang="en-US" dirty="0" smtClean="0"/>
              <a:t>Module#4 Building Relationships</a:t>
            </a:r>
            <a:endParaRPr lang="en-US" dirty="0"/>
          </a:p>
        </p:txBody>
      </p:sp>
      <p:sp>
        <p:nvSpPr>
          <p:cNvPr id="2" name="Content Placeholder 1"/>
          <p:cNvSpPr>
            <a:spLocks noGrp="1"/>
          </p:cNvSpPr>
          <p:nvPr>
            <p:ph sz="quarter" idx="4294967295"/>
          </p:nvPr>
        </p:nvSpPr>
        <p:spPr>
          <a:xfrm>
            <a:off x="5562600" y="381000"/>
            <a:ext cx="6324600" cy="5562600"/>
          </a:xfrm>
        </p:spPr>
        <p:txBody>
          <a:bodyPr>
            <a:normAutofit lnSpcReduction="10000"/>
          </a:bodyPr>
          <a:lstStyle/>
          <a:p>
            <a:r>
              <a:rPr lang="en-US" sz="2200" b="1" dirty="0"/>
              <a:t>Overall Module Goal:</a:t>
            </a:r>
            <a:r>
              <a:rPr lang="en-US" sz="2200" dirty="0"/>
              <a:t> Building Relationships : Parents must be able to communicate with teachers and their child with dignity and respect. A rapport among parent, child and teachers must be established in order to </a:t>
            </a:r>
            <a:r>
              <a:rPr lang="en-US" sz="2200" dirty="0" smtClean="0"/>
              <a:t>monitor.</a:t>
            </a:r>
          </a:p>
          <a:p>
            <a:r>
              <a:rPr lang="en-US" sz="2700" b="1" dirty="0" smtClean="0"/>
              <a:t>Definition</a:t>
            </a:r>
            <a:r>
              <a:rPr lang="en-US" sz="2700" b="1" dirty="0"/>
              <a:t>:</a:t>
            </a:r>
            <a:endParaRPr lang="en-US" sz="2700" dirty="0"/>
          </a:p>
          <a:p>
            <a:pPr lvl="1"/>
            <a:r>
              <a:rPr lang="en-US" sz="1500" dirty="0"/>
              <a:t>A connection between two people.</a:t>
            </a:r>
          </a:p>
          <a:p>
            <a:pPr lvl="1"/>
            <a:r>
              <a:rPr lang="en-US" sz="1500" dirty="0"/>
              <a:t>The way in which two or more people or behave toward each other.</a:t>
            </a:r>
          </a:p>
          <a:p>
            <a:pPr lvl="1"/>
            <a:r>
              <a:rPr lang="en-US" sz="1500" dirty="0"/>
              <a:t>There are several characteristics that make up good, healthy working relationships: Trust, respect, mindfulness, and communication.</a:t>
            </a:r>
          </a:p>
          <a:p>
            <a:pPr>
              <a:buFont typeface="Courier New" panose="02070309020205020404" pitchFamily="49" charset="0"/>
              <a:buChar char="o"/>
            </a:pPr>
            <a:r>
              <a:rPr lang="en-US" sz="1500" dirty="0"/>
              <a:t>Trust- </a:t>
            </a:r>
            <a:r>
              <a:rPr lang="en-US" sz="1500" dirty="0">
                <a:solidFill>
                  <a:schemeClr val="dk1"/>
                </a:solidFill>
              </a:rPr>
              <a:t>firm belief in the reliability, truth, ability, or strength of someone or something.</a:t>
            </a:r>
            <a:endParaRPr lang="en-US" sz="1500" dirty="0"/>
          </a:p>
          <a:p>
            <a:pPr>
              <a:buFont typeface="Courier New" panose="02070309020205020404" pitchFamily="49" charset="0"/>
              <a:buChar char="o"/>
            </a:pPr>
            <a:r>
              <a:rPr lang="en-US" sz="1500" dirty="0"/>
              <a:t>Respect- </a:t>
            </a:r>
            <a:r>
              <a:rPr lang="en-US" sz="1500" dirty="0">
                <a:solidFill>
                  <a:schemeClr val="dk1"/>
                </a:solidFill>
              </a:rPr>
              <a:t>admire (someone or something) deeply, as a result of their abilities, qualities, or achievements.</a:t>
            </a:r>
            <a:endParaRPr lang="en-US" sz="1500" dirty="0"/>
          </a:p>
          <a:p>
            <a:pPr>
              <a:buFont typeface="Courier New" panose="02070309020205020404" pitchFamily="49" charset="0"/>
              <a:buChar char="o"/>
            </a:pPr>
            <a:r>
              <a:rPr lang="en-US" sz="1500" dirty="0"/>
              <a:t>Mindfulness- </a:t>
            </a:r>
            <a:r>
              <a:rPr lang="en-US" sz="1500" dirty="0">
                <a:solidFill>
                  <a:schemeClr val="dk1"/>
                </a:solidFill>
              </a:rPr>
              <a:t>admire (someone or something) deeply, as a result of their abilities, qualities, or achievements.</a:t>
            </a:r>
            <a:endParaRPr lang="en-US" sz="1500" dirty="0"/>
          </a:p>
          <a:p>
            <a:pPr>
              <a:buFont typeface="Courier New" panose="02070309020205020404" pitchFamily="49" charset="0"/>
              <a:buChar char="o"/>
            </a:pPr>
            <a:r>
              <a:rPr lang="en-US" sz="1500" dirty="0"/>
              <a:t>Communication- </a:t>
            </a:r>
            <a:r>
              <a:rPr lang="en-US" sz="1500" dirty="0">
                <a:solidFill>
                  <a:schemeClr val="dk1"/>
                </a:solidFill>
              </a:rPr>
              <a:t>exchanging of information or news.</a:t>
            </a:r>
            <a:endParaRPr lang="en-US" sz="1500" dirty="0"/>
          </a:p>
          <a:p>
            <a:pPr lvl="1"/>
            <a:endParaRPr lang="en-US" sz="1500" dirty="0"/>
          </a:p>
          <a:p>
            <a:endParaRPr lang="en-US" dirty="0"/>
          </a:p>
        </p:txBody>
      </p:sp>
      <p:pic>
        <p:nvPicPr>
          <p:cNvPr id="6" name="Picture 5"/>
          <p:cNvPicPr>
            <a:picLocks noChangeAspect="1"/>
          </p:cNvPicPr>
          <p:nvPr/>
        </p:nvPicPr>
        <p:blipFill>
          <a:blip r:embed="rId2"/>
          <a:stretch>
            <a:fillRect/>
          </a:stretch>
        </p:blipFill>
        <p:spPr>
          <a:xfrm>
            <a:off x="891388" y="381000"/>
            <a:ext cx="3200400" cy="2130979"/>
          </a:xfrm>
          <a:prstGeom prst="rect">
            <a:avLst/>
          </a:prstGeom>
        </p:spPr>
      </p:pic>
      <p:sp>
        <p:nvSpPr>
          <p:cNvPr id="5" name="Footer Placeholder 4"/>
          <p:cNvSpPr>
            <a:spLocks noGrp="1"/>
          </p:cNvSpPr>
          <p:nvPr>
            <p:ph type="ftr" sz="quarter" idx="11"/>
          </p:nvPr>
        </p:nvSpPr>
        <p:spPr/>
        <p:txBody>
          <a:bodyPr/>
          <a:lstStyle/>
          <a:p>
            <a:r>
              <a:rPr lang="en-US" smtClean="0"/>
              <a:t>W.O.R.K.S Program Copyright 2016</a:t>
            </a:r>
            <a:endParaRPr lang="en-US" dirty="0"/>
          </a:p>
        </p:txBody>
      </p:sp>
    </p:spTree>
    <p:extLst>
      <p:ext uri="{BB962C8B-B14F-4D97-AF65-F5344CB8AC3E}">
        <p14:creationId xmlns="" xmlns:p14="http://schemas.microsoft.com/office/powerpoint/2010/main" val="25514159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687384" y="1417549"/>
            <a:ext cx="5410202" cy="4419600"/>
          </a:xfrm>
        </p:spPr>
        <p:txBody>
          <a:bodyPr>
            <a:normAutofit/>
          </a:bodyPr>
          <a:lstStyle/>
          <a:p>
            <a:pPr marL="457200" indent="-457200">
              <a:buAutoNum type="arabicPeriod"/>
            </a:pPr>
            <a:r>
              <a:rPr lang="en-US" dirty="0" smtClean="0"/>
              <a:t>Parents will be able </a:t>
            </a:r>
            <a:r>
              <a:rPr lang="en-US" dirty="0"/>
              <a:t>to communicate (</a:t>
            </a:r>
            <a:r>
              <a:rPr lang="en-US" dirty="0" smtClean="0"/>
              <a:t>verbally and nonverbally) </a:t>
            </a:r>
            <a:r>
              <a:rPr lang="en-US" dirty="0"/>
              <a:t>with dignity and respect</a:t>
            </a:r>
            <a:r>
              <a:rPr lang="en-US" dirty="0" smtClean="0"/>
              <a:t>.</a:t>
            </a:r>
          </a:p>
          <a:p>
            <a:pPr marL="457200" indent="-457200">
              <a:buFont typeface="+mj-lt"/>
              <a:buAutoNum type="arabicPeriod"/>
            </a:pPr>
            <a:r>
              <a:rPr lang="en-US" dirty="0" smtClean="0"/>
              <a:t>Parent will be able to identify of </a:t>
            </a:r>
            <a:r>
              <a:rPr lang="en-US" dirty="0"/>
              <a:t>the importance of </a:t>
            </a:r>
            <a:r>
              <a:rPr lang="en-US" dirty="0" smtClean="0"/>
              <a:t>building relationships with their child and </a:t>
            </a:r>
            <a:r>
              <a:rPr lang="en-US" dirty="0"/>
              <a:t>how they are </a:t>
            </a:r>
            <a:r>
              <a:rPr lang="en-US" dirty="0" smtClean="0"/>
              <a:t>beneficial</a:t>
            </a:r>
            <a:r>
              <a:rPr lang="en-US" dirty="0"/>
              <a:t> </a:t>
            </a:r>
            <a:r>
              <a:rPr lang="en-US" dirty="0" smtClean="0"/>
              <a:t>to their success at school.</a:t>
            </a:r>
          </a:p>
          <a:p>
            <a:pPr marL="457200" indent="-457200">
              <a:buFont typeface="+mj-lt"/>
              <a:buAutoNum type="arabicPeriod"/>
            </a:pPr>
            <a:r>
              <a:rPr lang="en-US" dirty="0" smtClean="0"/>
              <a:t>Parents will recognize </a:t>
            </a:r>
            <a:r>
              <a:rPr lang="en-US" dirty="0"/>
              <a:t>the basic characteristics of how to be a </a:t>
            </a:r>
            <a:r>
              <a:rPr lang="en-US" dirty="0" smtClean="0"/>
              <a:t>helpful parent.</a:t>
            </a:r>
          </a:p>
          <a:p>
            <a:pPr marL="457200" indent="-457200">
              <a:buFont typeface="+mj-lt"/>
              <a:buAutoNum type="arabicPeriod"/>
            </a:pPr>
            <a:r>
              <a:rPr lang="en-US" dirty="0" smtClean="0"/>
              <a:t>Parents will </a:t>
            </a:r>
            <a:r>
              <a:rPr lang="en-US" dirty="0"/>
              <a:t>be able to define the meaning of b</a:t>
            </a:r>
            <a:r>
              <a:rPr lang="en-US" dirty="0" smtClean="0"/>
              <a:t>uilding </a:t>
            </a:r>
            <a:r>
              <a:rPr lang="en-US" dirty="0"/>
              <a:t>r</a:t>
            </a:r>
            <a:r>
              <a:rPr lang="en-US" dirty="0" smtClean="0"/>
              <a:t>elationships.</a:t>
            </a:r>
            <a:r>
              <a:rPr lang="en-US" dirty="0"/>
              <a:t/>
            </a:r>
            <a:br>
              <a:rPr lang="en-US" dirty="0"/>
            </a:br>
            <a:endParaRPr lang="en-US" dirty="0"/>
          </a:p>
        </p:txBody>
      </p:sp>
      <p:sp>
        <p:nvSpPr>
          <p:cNvPr id="4" name="Title 3"/>
          <p:cNvSpPr>
            <a:spLocks noGrp="1"/>
          </p:cNvSpPr>
          <p:nvPr>
            <p:ph type="title"/>
          </p:nvPr>
        </p:nvSpPr>
        <p:spPr>
          <a:xfrm>
            <a:off x="1143003" y="0"/>
            <a:ext cx="9601200" cy="1189038"/>
          </a:xfrm>
        </p:spPr>
        <p:txBody>
          <a:bodyPr/>
          <a:lstStyle/>
          <a:p>
            <a:pPr algn="ctr"/>
            <a:r>
              <a:rPr lang="en-US" dirty="0" smtClean="0"/>
              <a:t>Learning Targets</a:t>
            </a:r>
            <a:endParaRPr lang="en-US" dirty="0"/>
          </a:p>
        </p:txBody>
      </p:sp>
      <p:graphicFrame>
        <p:nvGraphicFramePr>
          <p:cNvPr id="6" name="Table 5"/>
          <p:cNvGraphicFramePr>
            <a:graphicFrameLocks noGrp="1"/>
          </p:cNvGraphicFramePr>
          <p:nvPr>
            <p:extLst/>
          </p:nvPr>
        </p:nvGraphicFramePr>
        <p:xfrm>
          <a:off x="6033979" y="1067363"/>
          <a:ext cx="6094414" cy="5386023"/>
        </p:xfrm>
        <a:graphic>
          <a:graphicData uri="http://schemas.openxmlformats.org/drawingml/2006/table">
            <a:tbl>
              <a:tblPr firstRow="1" bandRow="1">
                <a:tableStyleId>{5C22544A-7EE6-4342-B048-85BDC9FD1C3A}</a:tableStyleId>
              </a:tblPr>
              <a:tblGrid>
                <a:gridCol w="1869012"/>
                <a:gridCol w="4225402"/>
              </a:tblGrid>
              <a:tr h="343820">
                <a:tc>
                  <a:txBody>
                    <a:bodyPr/>
                    <a:lstStyle/>
                    <a:p>
                      <a:pPr algn="ctr"/>
                      <a:endParaRPr lang="en-US" dirty="0"/>
                    </a:p>
                  </a:txBody>
                  <a:tcPr/>
                </a:tc>
                <a:tc>
                  <a:txBody>
                    <a:bodyPr/>
                    <a:lstStyle/>
                    <a:p>
                      <a:pPr algn="ctr"/>
                      <a:r>
                        <a:rPr lang="en-US" dirty="0" smtClean="0"/>
                        <a:t>Activity</a:t>
                      </a:r>
                      <a:endParaRPr lang="en-US" dirty="0"/>
                    </a:p>
                  </a:txBody>
                  <a:tcPr/>
                </a:tc>
              </a:tr>
              <a:tr h="633801">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txBody>
                  <a:tcPr/>
                </a:tc>
              </a:tr>
              <a:tr h="257865">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374485">
                <a:tc>
                  <a:txBody>
                    <a:bodyPr/>
                    <a:lstStyle/>
                    <a:p>
                      <a:pPr algn="ctr"/>
                      <a:r>
                        <a:rPr lang="en-US" sz="1200" dirty="0" smtClean="0"/>
                        <a:t>3</a:t>
                      </a:r>
                      <a:endParaRPr lang="en-US" sz="1200" dirty="0"/>
                    </a:p>
                  </a:txBody>
                  <a:tcPr/>
                </a:tc>
                <a:tc>
                  <a:txBody>
                    <a:bodyPr/>
                    <a:lstStyle/>
                    <a:p>
                      <a:pPr algn="ctr"/>
                      <a:r>
                        <a:rPr lang="en-US" sz="1200" dirty="0" smtClean="0"/>
                        <a:t>Q:What</a:t>
                      </a:r>
                      <a:r>
                        <a:rPr lang="en-US" sz="1200" baseline="0" dirty="0" smtClean="0"/>
                        <a:t> is your definition of building relationship?</a:t>
                      </a:r>
                      <a:endParaRPr lang="en-US" sz="1200" dirty="0"/>
                    </a:p>
                  </a:txBody>
                  <a:tcPr/>
                </a:tc>
              </a:tr>
              <a:tr h="374485">
                <a:tc>
                  <a:txBody>
                    <a:bodyPr/>
                    <a:lstStyle/>
                    <a:p>
                      <a:pPr algn="ctr"/>
                      <a:r>
                        <a:rPr lang="en-US" sz="1200" dirty="0" smtClean="0"/>
                        <a:t>4</a:t>
                      </a:r>
                      <a:endParaRPr lang="en-US" sz="1200" dirty="0"/>
                    </a:p>
                  </a:txBody>
                  <a:tcPr/>
                </a:tc>
                <a:tc>
                  <a:txBody>
                    <a:bodyPr/>
                    <a:lstStyle/>
                    <a:p>
                      <a:pPr algn="ctr"/>
                      <a:r>
                        <a:rPr lang="en-US" sz="1200" dirty="0" smtClean="0"/>
                        <a:t>Q:Why</a:t>
                      </a:r>
                      <a:r>
                        <a:rPr lang="en-US" sz="1200" baseline="0" dirty="0" smtClean="0"/>
                        <a:t> do you think building relationships is important?</a:t>
                      </a:r>
                    </a:p>
                  </a:txBody>
                  <a:tcPr/>
                </a:tc>
              </a:tr>
              <a:tr h="1722632">
                <a:tc>
                  <a:txBody>
                    <a:bodyPr/>
                    <a:lstStyle/>
                    <a:p>
                      <a:pPr algn="ctr"/>
                      <a:r>
                        <a:rPr lang="en-US" sz="1200" dirty="0" smtClean="0"/>
                        <a:t>5</a:t>
                      </a:r>
                      <a:endParaRPr lang="en-US" sz="1200" dirty="0"/>
                    </a:p>
                  </a:txBody>
                  <a:tcPr/>
                </a:tc>
                <a:tc>
                  <a:txBody>
                    <a:bodyPr/>
                    <a:lstStyle/>
                    <a:p>
                      <a:pPr algn="ctr"/>
                      <a:r>
                        <a:rPr lang="en-US" sz="1200" u="sng" dirty="0" smtClean="0"/>
                        <a:t>Academic Definition</a:t>
                      </a:r>
                    </a:p>
                    <a:p>
                      <a:pPr algn="l"/>
                      <a:r>
                        <a:rPr lang="en-US" sz="1200" u="none" dirty="0" smtClean="0"/>
                        <a:t>Trust- </a:t>
                      </a:r>
                      <a:r>
                        <a:rPr lang="en-US" sz="1200" b="0" i="0" kern="1200" dirty="0" smtClean="0">
                          <a:solidFill>
                            <a:schemeClr val="dk1"/>
                          </a:solidFill>
                          <a:effectLst/>
                          <a:latin typeface="+mn-lt"/>
                          <a:ea typeface="+mn-ea"/>
                          <a:cs typeface="+mn-cs"/>
                        </a:rPr>
                        <a:t>firm belief in the reliability, truth, ability, or strength of someone or something.</a:t>
                      </a:r>
                      <a:endParaRPr lang="en-US" sz="1200" u="none" dirty="0" smtClean="0"/>
                    </a:p>
                    <a:p>
                      <a:pPr algn="l"/>
                      <a:r>
                        <a:rPr lang="en-US" sz="1200" u="none" dirty="0" smtClean="0"/>
                        <a:t>Respect- </a:t>
                      </a:r>
                      <a:r>
                        <a:rPr lang="en-US" sz="1200" b="0" i="0" kern="1200" dirty="0" smtClean="0">
                          <a:solidFill>
                            <a:schemeClr val="dk1"/>
                          </a:solidFill>
                          <a:effectLst/>
                          <a:latin typeface="+mn-lt"/>
                          <a:ea typeface="+mn-ea"/>
                          <a:cs typeface="+mn-cs"/>
                        </a:rPr>
                        <a:t>admire (someone or something) deeply, as a result of their abilities, qualities, or achievements.</a:t>
                      </a:r>
                      <a:endParaRPr lang="en-US" sz="1200" u="none" dirty="0" smtClean="0"/>
                    </a:p>
                    <a:p>
                      <a:pPr algn="l"/>
                      <a:r>
                        <a:rPr lang="en-US" sz="1200" u="none" dirty="0" smtClean="0"/>
                        <a:t>Mindfulness- </a:t>
                      </a:r>
                      <a:r>
                        <a:rPr lang="en-US" sz="1200" b="0" i="0" kern="1200" dirty="0" smtClean="0">
                          <a:solidFill>
                            <a:schemeClr val="dk1"/>
                          </a:solidFill>
                          <a:effectLst/>
                          <a:latin typeface="+mn-lt"/>
                          <a:ea typeface="+mn-ea"/>
                          <a:cs typeface="+mn-cs"/>
                        </a:rPr>
                        <a:t>admire (someone or something) deeply, as a result of their abilities, qualities, or achievements.</a:t>
                      </a:r>
                      <a:endParaRPr lang="en-US" sz="1200" u="none" dirty="0" smtClean="0"/>
                    </a:p>
                    <a:p>
                      <a:pPr algn="l"/>
                      <a:r>
                        <a:rPr lang="en-US" sz="1200" u="none" dirty="0" smtClean="0"/>
                        <a:t>Communication- </a:t>
                      </a:r>
                      <a:r>
                        <a:rPr lang="en-US" sz="1200" b="0" i="0" kern="1200" dirty="0" smtClean="0">
                          <a:solidFill>
                            <a:schemeClr val="dk1"/>
                          </a:solidFill>
                          <a:effectLst/>
                          <a:latin typeface="+mn-lt"/>
                          <a:ea typeface="+mn-ea"/>
                          <a:cs typeface="+mn-cs"/>
                        </a:rPr>
                        <a:t>exchanging of information or news.</a:t>
                      </a:r>
                      <a:endParaRPr lang="en-US" sz="1200" u="none" dirty="0"/>
                    </a:p>
                  </a:txBody>
                  <a:tcPr/>
                </a:tc>
              </a:tr>
              <a:tr h="524279">
                <a:tc>
                  <a:txBody>
                    <a:bodyPr/>
                    <a:lstStyle/>
                    <a:p>
                      <a:pPr algn="ctr"/>
                      <a:r>
                        <a:rPr lang="en-US" sz="1200" dirty="0" smtClean="0"/>
                        <a:t>6</a:t>
                      </a:r>
                      <a:endParaRPr lang="en-US" sz="1200" dirty="0"/>
                    </a:p>
                  </a:txBody>
                  <a:tcPr/>
                </a:tc>
                <a:tc>
                  <a:txBody>
                    <a:bodyPr/>
                    <a:lstStyle/>
                    <a:p>
                      <a:pPr algn="ctr"/>
                      <a:r>
                        <a:rPr lang="en-US" sz="1200" dirty="0" smtClean="0"/>
                        <a:t>Q: How good are your communication skills?</a:t>
                      </a:r>
                      <a:r>
                        <a:rPr lang="en-US" sz="1200" baseline="0" dirty="0" smtClean="0"/>
                        <a:t> Is it easy to talk to your child? </a:t>
                      </a:r>
                      <a:endParaRPr lang="en-US" sz="1200" dirty="0"/>
                    </a:p>
                  </a:txBody>
                  <a:tcPr/>
                </a:tc>
              </a:tr>
              <a:tr h="342666">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a:t>
                      </a:r>
                      <a:endParaRPr lang="en-US" sz="1200" dirty="0"/>
                    </a:p>
                  </a:txBody>
                  <a:tcPr/>
                </a:tc>
              </a:tr>
              <a:tr h="773595">
                <a:tc>
                  <a:txBody>
                    <a:bodyPr/>
                    <a:lstStyle/>
                    <a:p>
                      <a:pPr algn="ctr"/>
                      <a:r>
                        <a:rPr lang="en-US" sz="1200" dirty="0" smtClean="0"/>
                        <a:t>8</a:t>
                      </a:r>
                      <a:endParaRPr lang="en-US" sz="1200" dirty="0"/>
                    </a:p>
                  </a:txBody>
                  <a:tcPr/>
                </a:tc>
                <a:tc>
                  <a:txBody>
                    <a:bodyPr/>
                    <a:lstStyle/>
                    <a:p>
                      <a:pPr algn="ctr"/>
                      <a:r>
                        <a:rPr lang="en-US" sz="1200" dirty="0" smtClean="0"/>
                        <a:t>Summary/Reflection</a:t>
                      </a:r>
                    </a:p>
                    <a:p>
                      <a:pPr algn="ctr"/>
                      <a:r>
                        <a:rPr lang="en-US" sz="1200" dirty="0" smtClean="0"/>
                        <a:t>If your child lied to you do you think you could forgive them? Can the relationship be rebuilt? </a:t>
                      </a:r>
                      <a:endParaRPr lang="en-US" sz="1200" dirty="0"/>
                    </a:p>
                  </a:txBody>
                  <a:tcPr/>
                </a:tc>
              </a:tr>
            </a:tbl>
          </a:graphicData>
        </a:graphic>
      </p:graphicFrame>
      <p:sp>
        <p:nvSpPr>
          <p:cNvPr id="5" name="Footer Placeholder 4"/>
          <p:cNvSpPr>
            <a:spLocks noGrp="1"/>
          </p:cNvSpPr>
          <p:nvPr>
            <p:ph type="ftr" sz="quarter" idx="11"/>
          </p:nvPr>
        </p:nvSpPr>
        <p:spPr/>
        <p:txBody>
          <a:bodyPr/>
          <a:lstStyle/>
          <a:p>
            <a:r>
              <a:rPr lang="en-US" smtClean="0"/>
              <a:t>W.O.R.K.S Program Copyright 2016</a:t>
            </a:r>
            <a:endParaRPr lang="en-US" dirty="0"/>
          </a:p>
        </p:txBody>
      </p:sp>
    </p:spTree>
    <p:extLst>
      <p:ext uri="{BB962C8B-B14F-4D97-AF65-F5344CB8AC3E}">
        <p14:creationId xmlns="" xmlns:p14="http://schemas.microsoft.com/office/powerpoint/2010/main" val="19903628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10133860" cy="1485900"/>
          </a:xfrm>
        </p:spPr>
        <p:txBody>
          <a:bodyPr/>
          <a:lstStyle/>
          <a:p>
            <a:pPr algn="ctr"/>
            <a:r>
              <a:rPr lang="en-US" dirty="0" smtClean="0"/>
              <a:t>Building Relationships Introduction Video</a:t>
            </a:r>
            <a:endParaRPr lang="en-US" dirty="0"/>
          </a:p>
        </p:txBody>
      </p:sp>
      <p:sp>
        <p:nvSpPr>
          <p:cNvPr id="5" name="Action Button: Back or Previous 4">
            <a:hlinkClick r:id="" action="ppaction://hlinkshowjump?jump=previousslide" highlightClick="1"/>
          </p:cNvPr>
          <p:cNvSpPr/>
          <p:nvPr/>
        </p:nvSpPr>
        <p:spPr>
          <a:xfrm>
            <a:off x="11505460" y="6063449"/>
            <a:ext cx="541538" cy="47939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1"/>
          </p:nvPr>
        </p:nvSpPr>
        <p:spPr/>
        <p:txBody>
          <a:bodyPr/>
          <a:lstStyle/>
          <a:p>
            <a:r>
              <a:rPr lang="en-US" smtClean="0"/>
              <a:t>W.O.R.K.S Program Copyright 2016</a:t>
            </a:r>
            <a:endParaRPr lang="en-US" dirty="0"/>
          </a:p>
        </p:txBody>
      </p:sp>
    </p:spTree>
    <p:controls>
      <p:control spid="17410" name="Object" r:id="rId2" imgW="1828800" imgH="1828800"/>
    </p:controls>
    <p:extLst>
      <p:ext uri="{BB962C8B-B14F-4D97-AF65-F5344CB8AC3E}">
        <p14:creationId xmlns="" xmlns:p14="http://schemas.microsoft.com/office/powerpoint/2010/main" val="182671502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400800" y="1829037"/>
            <a:ext cx="5358004" cy="5028963"/>
          </a:xfrm>
        </p:spPr>
        <p:txBody>
          <a:bodyPr>
            <a:normAutofit lnSpcReduction="10000"/>
          </a:bodyPr>
          <a:lstStyle/>
          <a:p>
            <a:pPr marL="0" indent="0">
              <a:buNone/>
            </a:pPr>
            <a:r>
              <a:rPr lang="en-US" sz="1900" b="1" dirty="0" smtClean="0"/>
              <a:t>James is having trouble in school and tells his dad he needs extra help. James dad decides to step up and have a teacher conference to see what they can do to help James.</a:t>
            </a:r>
            <a:endParaRPr lang="en-US" sz="1900" dirty="0"/>
          </a:p>
          <a:p>
            <a:pPr lvl="2"/>
            <a:r>
              <a:rPr lang="en-US" sz="1700" i="1" dirty="0" smtClean="0"/>
              <a:t>As a parent why is attending teacher conferences crucial for your child?</a:t>
            </a:r>
          </a:p>
          <a:p>
            <a:pPr lvl="2"/>
            <a:r>
              <a:rPr lang="en-US" sz="1700" i="1" dirty="0" smtClean="0"/>
              <a:t>Is the relationship that James and his dad have a good one? Why or why not?</a:t>
            </a:r>
          </a:p>
          <a:p>
            <a:pPr lvl="2"/>
            <a:r>
              <a:rPr lang="en-US" sz="1700" i="1" dirty="0" smtClean="0"/>
              <a:t>Do you ask your child how they are doing in school? Or how you can help them?</a:t>
            </a:r>
          </a:p>
          <a:p>
            <a:pPr lvl="2"/>
            <a:endParaRPr lang="en-US" sz="1700" dirty="0"/>
          </a:p>
        </p:txBody>
      </p:sp>
      <p:sp>
        <p:nvSpPr>
          <p:cNvPr id="3" name="Content Placeholder 2"/>
          <p:cNvSpPr>
            <a:spLocks noGrp="1"/>
          </p:cNvSpPr>
          <p:nvPr>
            <p:ph sz="quarter" idx="1"/>
          </p:nvPr>
        </p:nvSpPr>
        <p:spPr>
          <a:xfrm>
            <a:off x="802524" y="1829038"/>
            <a:ext cx="5598276" cy="5170594"/>
          </a:xfrm>
        </p:spPr>
        <p:txBody>
          <a:bodyPr>
            <a:normAutofit lnSpcReduction="10000"/>
          </a:bodyPr>
          <a:lstStyle/>
          <a:p>
            <a:pPr marL="0" indent="0">
              <a:buNone/>
            </a:pPr>
            <a:r>
              <a:rPr lang="en-US" sz="1900" b="1" dirty="0"/>
              <a:t>A parent constantly ignores the teacher’s phone calls due to their child receiving out of school suspension</a:t>
            </a:r>
            <a:r>
              <a:rPr lang="en-US" sz="1900" b="1" dirty="0" smtClean="0"/>
              <a:t>.</a:t>
            </a:r>
            <a:endParaRPr lang="en-US" sz="1900" dirty="0"/>
          </a:p>
          <a:p>
            <a:pPr lvl="2">
              <a:buFont typeface="Wingdings" panose="05000000000000000000" pitchFamily="2" charset="2"/>
              <a:buChar char="§"/>
            </a:pPr>
            <a:r>
              <a:rPr lang="en-US" sz="1700" i="1" dirty="0" smtClean="0"/>
              <a:t>Why </a:t>
            </a:r>
            <a:r>
              <a:rPr lang="en-US" sz="1700" i="1" dirty="0"/>
              <a:t>would this affect the </a:t>
            </a:r>
            <a:r>
              <a:rPr lang="en-US" sz="1700" i="1" dirty="0" smtClean="0"/>
              <a:t>parent and teacher relationship?</a:t>
            </a:r>
            <a:endParaRPr lang="en-US" sz="1700" dirty="0"/>
          </a:p>
          <a:p>
            <a:pPr lvl="2"/>
            <a:r>
              <a:rPr lang="en-US" sz="1700" i="1" dirty="0"/>
              <a:t>Why is it important for </a:t>
            </a:r>
            <a:r>
              <a:rPr lang="en-US" sz="1700" i="1" dirty="0" smtClean="0"/>
              <a:t>parents </a:t>
            </a:r>
            <a:r>
              <a:rPr lang="en-US" sz="1700" i="1" dirty="0"/>
              <a:t>and teachers to build a rapport amongst each other?</a:t>
            </a:r>
          </a:p>
          <a:p>
            <a:pPr lvl="2"/>
            <a:r>
              <a:rPr lang="en-US" sz="1700" i="1" dirty="0"/>
              <a:t>In what ways </a:t>
            </a:r>
            <a:r>
              <a:rPr lang="en-US" sz="1700" i="1" dirty="0" smtClean="0"/>
              <a:t>can parents get </a:t>
            </a:r>
            <a:r>
              <a:rPr lang="en-US" sz="1700" i="1" dirty="0"/>
              <a:t>involved?</a:t>
            </a:r>
          </a:p>
          <a:p>
            <a:pPr marL="594182" lvl="2" indent="0">
              <a:buNone/>
            </a:pPr>
            <a:endParaRPr lang="en-US" sz="2299" b="1" i="1" dirty="0"/>
          </a:p>
          <a:p>
            <a:pPr marL="0" indent="0">
              <a:buNone/>
            </a:pPr>
            <a:r>
              <a:rPr lang="en-US" b="1" dirty="0"/>
              <a:t>A child always tells her parents how her day went at school (negative and positive)</a:t>
            </a:r>
          </a:p>
          <a:p>
            <a:pPr lvl="1">
              <a:buFont typeface="Wingdings" panose="05000000000000000000" pitchFamily="2" charset="2"/>
              <a:buChar char="§"/>
            </a:pPr>
            <a:r>
              <a:rPr lang="en-US" sz="1800" dirty="0"/>
              <a:t>In what ways is this building a relationship?</a:t>
            </a:r>
          </a:p>
          <a:p>
            <a:pPr lvl="1">
              <a:buFont typeface="Wingdings" panose="05000000000000000000" pitchFamily="2" charset="2"/>
              <a:buChar char="§"/>
            </a:pPr>
            <a:r>
              <a:rPr lang="en-US" sz="1800" dirty="0" smtClean="0"/>
              <a:t>Does your child tell you about their day at school?</a:t>
            </a:r>
          </a:p>
          <a:p>
            <a:pPr lvl="1">
              <a:buFont typeface="Wingdings" panose="05000000000000000000" pitchFamily="2" charset="2"/>
              <a:buChar char="§"/>
            </a:pPr>
            <a:r>
              <a:rPr lang="en-US" sz="1800" dirty="0" smtClean="0"/>
              <a:t>How can you encourage your child to tell you about their day at school?</a:t>
            </a:r>
          </a:p>
          <a:p>
            <a:pPr lvl="1">
              <a:buFont typeface="Wingdings" panose="05000000000000000000" pitchFamily="2" charset="2"/>
              <a:buChar char="§"/>
            </a:pPr>
            <a:r>
              <a:rPr lang="en-US" sz="1800" dirty="0" smtClean="0"/>
              <a:t>Why is it important to talk to your child about school?</a:t>
            </a:r>
            <a:endParaRPr lang="en-US" sz="1800" dirty="0"/>
          </a:p>
          <a:p>
            <a:pPr marL="0" indent="0">
              <a:buNone/>
            </a:pPr>
            <a:endParaRPr lang="en-US" dirty="0"/>
          </a:p>
        </p:txBody>
      </p:sp>
      <p:sp>
        <p:nvSpPr>
          <p:cNvPr id="4" name="Title 3"/>
          <p:cNvSpPr>
            <a:spLocks noGrp="1"/>
          </p:cNvSpPr>
          <p:nvPr>
            <p:ph type="title"/>
          </p:nvPr>
        </p:nvSpPr>
        <p:spPr>
          <a:xfrm>
            <a:off x="1465252" y="201506"/>
            <a:ext cx="9601200" cy="1485900"/>
          </a:xfrm>
        </p:spPr>
        <p:txBody>
          <a:bodyPr>
            <a:normAutofit/>
          </a:bodyPr>
          <a:lstStyle/>
          <a:p>
            <a:pPr algn="ctr"/>
            <a:r>
              <a:rPr lang="en-US" dirty="0"/>
              <a:t>Scenarios &amp; Discussion </a:t>
            </a:r>
            <a:r>
              <a:rPr lang="en-US" dirty="0" smtClean="0"/>
              <a:t>Questions: Building Relationships</a:t>
            </a:r>
            <a:endParaRPr lang="en-US" dirty="0"/>
          </a:p>
        </p:txBody>
      </p:sp>
      <p:sp>
        <p:nvSpPr>
          <p:cNvPr id="6" name="Footer Placeholder 5"/>
          <p:cNvSpPr>
            <a:spLocks noGrp="1"/>
          </p:cNvSpPr>
          <p:nvPr>
            <p:ph type="ftr" sz="quarter" idx="11"/>
          </p:nvPr>
        </p:nvSpPr>
        <p:spPr/>
        <p:txBody>
          <a:bodyPr/>
          <a:lstStyle/>
          <a:p>
            <a:r>
              <a:rPr lang="en-US" dirty="0" smtClean="0"/>
              <a:t>W.O.R.K.S Program Copyright 2016</a:t>
            </a:r>
            <a:endParaRPr lang="en-US" dirty="0"/>
          </a:p>
        </p:txBody>
      </p:sp>
    </p:spTree>
    <p:extLst>
      <p:ext uri="{BB962C8B-B14F-4D97-AF65-F5344CB8AC3E}">
        <p14:creationId xmlns="" xmlns:p14="http://schemas.microsoft.com/office/powerpoint/2010/main" val="55278646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881182" y="2971800"/>
            <a:ext cx="3735948" cy="2875756"/>
          </a:xfrm>
        </p:spPr>
        <p:txBody>
          <a:bodyPr/>
          <a:lstStyle/>
          <a:p>
            <a:pPr algn="ctr"/>
            <a:r>
              <a:rPr lang="en-US" dirty="0" smtClean="0"/>
              <a:t>Module#5 Parental Style</a:t>
            </a:r>
            <a:endParaRPr lang="en-US" dirty="0"/>
          </a:p>
        </p:txBody>
      </p:sp>
      <p:sp>
        <p:nvSpPr>
          <p:cNvPr id="2" name="Content Placeholder 1"/>
          <p:cNvSpPr>
            <a:spLocks noGrp="1"/>
          </p:cNvSpPr>
          <p:nvPr>
            <p:ph sz="quarter" idx="4294967295"/>
          </p:nvPr>
        </p:nvSpPr>
        <p:spPr>
          <a:xfrm>
            <a:off x="5867400" y="304800"/>
            <a:ext cx="6096000" cy="5542756"/>
          </a:xfrm>
        </p:spPr>
        <p:txBody>
          <a:bodyPr>
            <a:normAutofit fontScale="92500" lnSpcReduction="20000"/>
          </a:bodyPr>
          <a:lstStyle/>
          <a:p>
            <a:pPr marL="0" indent="0">
              <a:buNone/>
            </a:pPr>
            <a:endParaRPr lang="en-US" sz="3399" b="1" dirty="0"/>
          </a:p>
          <a:p>
            <a:r>
              <a:rPr lang="en-US" sz="2800" b="1" dirty="0"/>
              <a:t>Overall Module </a:t>
            </a:r>
            <a:r>
              <a:rPr lang="en-US" sz="2800" b="1" dirty="0" smtClean="0"/>
              <a:t>Goal: </a:t>
            </a:r>
            <a:r>
              <a:rPr lang="en-US" sz="2600" dirty="0" smtClean="0"/>
              <a:t>Parents</a:t>
            </a:r>
            <a:r>
              <a:rPr lang="en-US" sz="2400" dirty="0" smtClean="0"/>
              <a:t> </a:t>
            </a:r>
            <a:r>
              <a:rPr lang="en-US" sz="2400" dirty="0"/>
              <a:t>must know and understand their parenting/ discipline styles (authoritarian, democratic, laisse-faire, eclectic) in order to be effective with managing their child’s behaviors at home and at school</a:t>
            </a:r>
            <a:r>
              <a:rPr lang="en-US" sz="2400" dirty="0" smtClean="0"/>
              <a:t>.</a:t>
            </a:r>
            <a:endParaRPr lang="en-US" sz="2400" b="1" dirty="0"/>
          </a:p>
          <a:p>
            <a:r>
              <a:rPr lang="en-US" sz="2800" b="1" dirty="0"/>
              <a:t>Definition</a:t>
            </a:r>
            <a:r>
              <a:rPr lang="en-US" sz="2800" b="1" dirty="0" smtClean="0"/>
              <a:t>:</a:t>
            </a:r>
            <a:endParaRPr lang="en-US" sz="2800" dirty="0"/>
          </a:p>
          <a:p>
            <a:pPr lvl="1">
              <a:buFont typeface="Courier New" panose="02070309020205020404" pitchFamily="49" charset="0"/>
              <a:buChar char="o"/>
            </a:pPr>
            <a:r>
              <a:rPr lang="en-US" sz="2200" i="0" dirty="0" smtClean="0"/>
              <a:t>psychological </a:t>
            </a:r>
            <a:r>
              <a:rPr lang="en-US" sz="2200" i="0" dirty="0"/>
              <a:t>construct representing standard strategies that parents use in their child rearing. The quality of </a:t>
            </a:r>
            <a:r>
              <a:rPr lang="en-US" sz="2200" b="1" i="0" dirty="0"/>
              <a:t>parenting</a:t>
            </a:r>
            <a:r>
              <a:rPr lang="en-US" sz="2200" i="0" dirty="0"/>
              <a:t> can be more essential than the quantity of time spent with the child</a:t>
            </a:r>
            <a:r>
              <a:rPr lang="en-US" sz="2200" i="0" dirty="0" smtClean="0"/>
              <a:t>.</a:t>
            </a:r>
          </a:p>
          <a:p>
            <a:pPr lvl="1">
              <a:buFont typeface="Courier New" panose="02070309020205020404" pitchFamily="49" charset="0"/>
              <a:buChar char="o"/>
            </a:pPr>
            <a:r>
              <a:rPr lang="en-US" sz="2200" dirty="0" smtClean="0"/>
              <a:t>Parenting </a:t>
            </a:r>
            <a:r>
              <a:rPr lang="en-US" sz="2200" dirty="0"/>
              <a:t>is where parents </a:t>
            </a:r>
            <a:r>
              <a:rPr lang="en-US" sz="2200" u="sng" dirty="0">
                <a:hlinkClick r:id="rId2"/>
              </a:rPr>
              <a:t>establish the rules</a:t>
            </a:r>
            <a:r>
              <a:rPr lang="en-US" sz="2200" dirty="0"/>
              <a:t> and expect that children will follow them without exception. </a:t>
            </a:r>
          </a:p>
          <a:p>
            <a:pPr lvl="1">
              <a:buFont typeface="Courier New" panose="02070309020205020404" pitchFamily="49" charset="0"/>
              <a:buChar char="o"/>
            </a:pPr>
            <a:r>
              <a:rPr lang="en-US" sz="2200" dirty="0"/>
              <a:t>Parents also have rules that children are expected to follow, however, they allow some exceptions to the rule.</a:t>
            </a:r>
          </a:p>
          <a:p>
            <a:endParaRPr lang="en-US" b="1" dirty="0" smtClean="0"/>
          </a:p>
          <a:p>
            <a:endParaRPr lang="en-US" sz="2899" b="1" dirty="0"/>
          </a:p>
          <a:p>
            <a:endParaRPr lang="en-US" dirty="0"/>
          </a:p>
        </p:txBody>
      </p:sp>
      <p:pic>
        <p:nvPicPr>
          <p:cNvPr id="6" name="Picture 5"/>
          <p:cNvPicPr>
            <a:picLocks noChangeAspect="1"/>
          </p:cNvPicPr>
          <p:nvPr/>
        </p:nvPicPr>
        <p:blipFill>
          <a:blip r:embed="rId3"/>
          <a:stretch>
            <a:fillRect/>
          </a:stretch>
        </p:blipFill>
        <p:spPr>
          <a:xfrm>
            <a:off x="944451" y="304800"/>
            <a:ext cx="3672679" cy="2451062"/>
          </a:xfrm>
          <a:prstGeom prst="rect">
            <a:avLst/>
          </a:prstGeom>
        </p:spPr>
      </p:pic>
    </p:spTree>
    <p:extLst>
      <p:ext uri="{BB962C8B-B14F-4D97-AF65-F5344CB8AC3E}">
        <p14:creationId xmlns="" xmlns:p14="http://schemas.microsoft.com/office/powerpoint/2010/main" val="36953532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327083" y="1553690"/>
            <a:ext cx="4648201" cy="4648200"/>
          </a:xfrm>
        </p:spPr>
        <p:txBody>
          <a:bodyPr>
            <a:normAutofit/>
          </a:bodyPr>
          <a:lstStyle/>
          <a:p>
            <a:pPr marL="457200" indent="-457200">
              <a:buFont typeface="+mj-lt"/>
              <a:buAutoNum type="arabicPeriod"/>
            </a:pPr>
            <a:r>
              <a:rPr lang="en-US" dirty="0" smtClean="0"/>
              <a:t>Parents will discuss </a:t>
            </a:r>
            <a:r>
              <a:rPr lang="en-US" dirty="0"/>
              <a:t>what </a:t>
            </a:r>
            <a:r>
              <a:rPr lang="en-US" dirty="0" smtClean="0"/>
              <a:t>Parental </a:t>
            </a:r>
            <a:r>
              <a:rPr lang="en-US" dirty="0"/>
              <a:t>S</a:t>
            </a:r>
            <a:r>
              <a:rPr lang="en-US" dirty="0" smtClean="0"/>
              <a:t>tyle works best for their child.</a:t>
            </a:r>
            <a:endParaRPr lang="en-US" dirty="0"/>
          </a:p>
          <a:p>
            <a:pPr marL="457200" indent="-457200">
              <a:buFont typeface="+mj-lt"/>
              <a:buAutoNum type="arabicPeriod"/>
            </a:pPr>
            <a:r>
              <a:rPr lang="en-US" dirty="0" smtClean="0"/>
              <a:t>Parents will </a:t>
            </a:r>
            <a:r>
              <a:rPr lang="en-US" dirty="0"/>
              <a:t>i</a:t>
            </a:r>
            <a:r>
              <a:rPr lang="en-US" dirty="0" smtClean="0"/>
              <a:t>dentify </a:t>
            </a:r>
            <a:r>
              <a:rPr lang="en-US" dirty="0"/>
              <a:t>their own primary </a:t>
            </a:r>
            <a:r>
              <a:rPr lang="en-US" dirty="0" smtClean="0"/>
              <a:t>Parental </a:t>
            </a:r>
            <a:r>
              <a:rPr lang="en-US" dirty="0"/>
              <a:t>S</a:t>
            </a:r>
            <a:r>
              <a:rPr lang="en-US" dirty="0" smtClean="0"/>
              <a:t>tyle.</a:t>
            </a:r>
            <a:endParaRPr lang="en-US" dirty="0"/>
          </a:p>
          <a:p>
            <a:pPr marL="457200" indent="-457200">
              <a:buFont typeface="+mj-lt"/>
              <a:buAutoNum type="arabicPeriod"/>
            </a:pPr>
            <a:r>
              <a:rPr lang="en-US" dirty="0" smtClean="0"/>
              <a:t>Parents will identify </a:t>
            </a:r>
            <a:r>
              <a:rPr lang="en-US" dirty="0"/>
              <a:t>appropriate </a:t>
            </a:r>
            <a:r>
              <a:rPr lang="en-US" dirty="0" smtClean="0"/>
              <a:t>habits </a:t>
            </a:r>
            <a:r>
              <a:rPr lang="en-US" dirty="0"/>
              <a:t>based on their primary </a:t>
            </a:r>
            <a:r>
              <a:rPr lang="en-US" dirty="0" smtClean="0"/>
              <a:t>Parental </a:t>
            </a:r>
            <a:r>
              <a:rPr lang="en-US" dirty="0"/>
              <a:t>S</a:t>
            </a:r>
            <a:r>
              <a:rPr lang="en-US" dirty="0" smtClean="0"/>
              <a:t>tyle.</a:t>
            </a:r>
          </a:p>
          <a:p>
            <a:pPr marL="457200" indent="-457200">
              <a:buFont typeface="+mj-lt"/>
              <a:buAutoNum type="arabicPeriod"/>
            </a:pPr>
            <a:r>
              <a:rPr lang="en-US" dirty="0" smtClean="0"/>
              <a:t>Parents will </a:t>
            </a:r>
            <a:r>
              <a:rPr lang="en-US" dirty="0"/>
              <a:t>e</a:t>
            </a:r>
            <a:r>
              <a:rPr lang="en-US" dirty="0" smtClean="0"/>
              <a:t>xplain </a:t>
            </a:r>
            <a:r>
              <a:rPr lang="en-US" dirty="0"/>
              <a:t>how they’re going to communicate </a:t>
            </a:r>
            <a:r>
              <a:rPr lang="en-US" dirty="0" smtClean="0"/>
              <a:t>with their child through their </a:t>
            </a:r>
            <a:r>
              <a:rPr lang="en-US" dirty="0"/>
              <a:t>P</a:t>
            </a:r>
            <a:r>
              <a:rPr lang="en-US" dirty="0" smtClean="0"/>
              <a:t>arental Style.</a:t>
            </a:r>
            <a:endParaRPr lang="en-US" dirty="0"/>
          </a:p>
        </p:txBody>
      </p:sp>
      <p:sp>
        <p:nvSpPr>
          <p:cNvPr id="4" name="Title 3"/>
          <p:cNvSpPr>
            <a:spLocks noGrp="1"/>
          </p:cNvSpPr>
          <p:nvPr>
            <p:ph type="title"/>
          </p:nvPr>
        </p:nvSpPr>
        <p:spPr>
          <a:xfrm>
            <a:off x="1327083" y="404379"/>
            <a:ext cx="9601200" cy="930996"/>
          </a:xfrm>
        </p:spPr>
        <p:txBody>
          <a:bodyPr/>
          <a:lstStyle/>
          <a:p>
            <a:pPr algn="ctr"/>
            <a:r>
              <a:rPr lang="en-US" dirty="0" smtClean="0"/>
              <a:t>Learning Targets</a:t>
            </a:r>
            <a:endParaRPr lang="en-US" dirty="0"/>
          </a:p>
        </p:txBody>
      </p:sp>
      <p:graphicFrame>
        <p:nvGraphicFramePr>
          <p:cNvPr id="2" name="Table 1"/>
          <p:cNvGraphicFramePr>
            <a:graphicFrameLocks noGrp="1"/>
          </p:cNvGraphicFramePr>
          <p:nvPr>
            <p:extLst/>
          </p:nvPr>
        </p:nvGraphicFramePr>
        <p:xfrm>
          <a:off x="6127683" y="1232961"/>
          <a:ext cx="5865813" cy="5094138"/>
        </p:xfrm>
        <a:graphic>
          <a:graphicData uri="http://schemas.openxmlformats.org/drawingml/2006/table">
            <a:tbl>
              <a:tblPr firstRow="1" bandRow="1">
                <a:tableStyleId>{5C22544A-7EE6-4342-B048-85BDC9FD1C3A}</a:tableStyleId>
              </a:tblPr>
              <a:tblGrid>
                <a:gridCol w="852666"/>
                <a:gridCol w="5013147"/>
              </a:tblGrid>
              <a:tr h="354779">
                <a:tc>
                  <a:txBody>
                    <a:bodyPr/>
                    <a:lstStyle/>
                    <a:p>
                      <a:pPr algn="ctr"/>
                      <a:endParaRPr lang="en-US" dirty="0"/>
                    </a:p>
                  </a:txBody>
                  <a:tcPr/>
                </a:tc>
                <a:tc>
                  <a:txBody>
                    <a:bodyPr/>
                    <a:lstStyle/>
                    <a:p>
                      <a:pPr algn="ctr"/>
                      <a:r>
                        <a:rPr lang="en-US" dirty="0" smtClean="0"/>
                        <a:t>Activity</a:t>
                      </a:r>
                      <a:endParaRPr lang="en-US" dirty="0"/>
                    </a:p>
                  </a:txBody>
                  <a:tcPr/>
                </a:tc>
              </a:tr>
              <a:tr h="437397">
                <a:tc>
                  <a:txBody>
                    <a:bodyPr/>
                    <a:lstStyle/>
                    <a:p>
                      <a:pPr algn="ctr"/>
                      <a:r>
                        <a:rPr lang="en-US" sz="1400" dirty="0" smtClean="0"/>
                        <a:t>1</a:t>
                      </a:r>
                      <a:endParaRPr lang="en-US" sz="1400" dirty="0"/>
                    </a:p>
                  </a:txBody>
                  <a:tcPr/>
                </a:tc>
                <a:tc>
                  <a:txBody>
                    <a:bodyPr/>
                    <a:lstStyle/>
                    <a:p>
                      <a:pPr algn="ctr"/>
                      <a:r>
                        <a:rPr lang="en-US" sz="1400" dirty="0" smtClean="0"/>
                        <a:t>Introduction/</a:t>
                      </a:r>
                      <a:r>
                        <a:rPr lang="en-US" sz="1400" baseline="0" dirty="0" smtClean="0"/>
                        <a:t> Video</a:t>
                      </a:r>
                    </a:p>
                    <a:p>
                      <a:pPr algn="ctr"/>
                      <a:r>
                        <a:rPr lang="en-US" sz="1400" dirty="0" smtClean="0">
                          <a:hlinkClick r:id="rId2"/>
                        </a:rPr>
                        <a:t>https://www.youtube.com/watch?v=AGHyB9MsMho</a:t>
                      </a:r>
                      <a:r>
                        <a:rPr lang="en-US" sz="1400" dirty="0" smtClean="0"/>
                        <a:t> </a:t>
                      </a:r>
                    </a:p>
                  </a:txBody>
                  <a:tcPr/>
                </a:tc>
              </a:tr>
              <a:tr h="295649">
                <a:tc>
                  <a:txBody>
                    <a:bodyPr/>
                    <a:lstStyle/>
                    <a:p>
                      <a:pPr algn="ctr"/>
                      <a:r>
                        <a:rPr lang="en-US" sz="1400" dirty="0" smtClean="0"/>
                        <a:t>2</a:t>
                      </a:r>
                      <a:endParaRPr lang="en-US" sz="1400" dirty="0"/>
                    </a:p>
                  </a:txBody>
                  <a:tcPr/>
                </a:tc>
                <a:tc>
                  <a:txBody>
                    <a:bodyPr/>
                    <a:lstStyle/>
                    <a:p>
                      <a:pPr algn="ctr"/>
                      <a:r>
                        <a:rPr lang="en-US" sz="1400" dirty="0" smtClean="0"/>
                        <a:t>Purpose of Module</a:t>
                      </a:r>
                    </a:p>
                  </a:txBody>
                  <a:tcPr/>
                </a:tc>
              </a:tr>
              <a:tr h="502604">
                <a:tc>
                  <a:txBody>
                    <a:bodyPr/>
                    <a:lstStyle/>
                    <a:p>
                      <a:pPr algn="ctr"/>
                      <a:r>
                        <a:rPr lang="en-US" sz="1400" dirty="0" smtClean="0"/>
                        <a:t>3</a:t>
                      </a:r>
                      <a:endParaRPr lang="en-US" sz="1400" dirty="0"/>
                    </a:p>
                  </a:txBody>
                  <a:tcPr/>
                </a:tc>
                <a:tc>
                  <a:txBody>
                    <a:bodyPr/>
                    <a:lstStyle/>
                    <a:p>
                      <a:pPr algn="ctr"/>
                      <a:r>
                        <a:rPr lang="en-US" sz="1400" dirty="0" smtClean="0"/>
                        <a:t>Q:Why do you think it is important to find out what Parental</a:t>
                      </a:r>
                      <a:r>
                        <a:rPr lang="en-US" sz="1400" baseline="0" dirty="0" smtClean="0"/>
                        <a:t> Style works best?</a:t>
                      </a:r>
                      <a:endParaRPr lang="en-US" sz="1400" dirty="0"/>
                    </a:p>
                  </a:txBody>
                  <a:tcPr/>
                </a:tc>
              </a:tr>
              <a:tr h="295649">
                <a:tc>
                  <a:txBody>
                    <a:bodyPr/>
                    <a:lstStyle/>
                    <a:p>
                      <a:pPr algn="ctr"/>
                      <a:r>
                        <a:rPr lang="en-US" sz="1400" dirty="0" smtClean="0"/>
                        <a:t>4</a:t>
                      </a:r>
                      <a:endParaRPr lang="en-US" sz="1400" dirty="0"/>
                    </a:p>
                  </a:txBody>
                  <a:tcPr/>
                </a:tc>
                <a:tc>
                  <a:txBody>
                    <a:bodyPr/>
                    <a:lstStyle/>
                    <a:p>
                      <a:pPr algn="ctr"/>
                      <a:r>
                        <a:rPr lang="en-US" sz="1400" dirty="0" smtClean="0"/>
                        <a:t>Q:What</a:t>
                      </a:r>
                      <a:r>
                        <a:rPr lang="en-US" sz="1400" baseline="0" dirty="0" smtClean="0"/>
                        <a:t> is your definition of Parental Style?</a:t>
                      </a:r>
                      <a:endParaRPr lang="en-US" sz="1400" dirty="0"/>
                    </a:p>
                  </a:txBody>
                  <a:tcPr/>
                </a:tc>
              </a:tr>
              <a:tr h="1337372">
                <a:tc>
                  <a:txBody>
                    <a:bodyPr/>
                    <a:lstStyle/>
                    <a:p>
                      <a:pPr algn="ctr"/>
                      <a:r>
                        <a:rPr lang="en-US" sz="1400" dirty="0" smtClean="0"/>
                        <a:t>5</a:t>
                      </a:r>
                      <a:endParaRPr lang="en-US" sz="1400" dirty="0"/>
                    </a:p>
                  </a:txBody>
                  <a:tcPr/>
                </a:tc>
                <a:tc>
                  <a:txBody>
                    <a:bodyPr/>
                    <a:lstStyle/>
                    <a:p>
                      <a:pPr algn="ctr"/>
                      <a:r>
                        <a:rPr lang="en-US" sz="1400" u="sng" dirty="0" smtClean="0"/>
                        <a:t>Academic Definitions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dirty="0" smtClean="0"/>
                        <a:t>psychological construct representing standard strategies that parents use in their child rearing. The quality of </a:t>
                      </a:r>
                      <a:r>
                        <a:rPr lang="en-US" sz="1400" b="1" i="0" dirty="0" smtClean="0"/>
                        <a:t>parenting</a:t>
                      </a:r>
                      <a:r>
                        <a:rPr lang="en-US" sz="1400" i="0" dirty="0" smtClean="0"/>
                        <a:t> can be more essential than the quantity of time spent with the child.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smtClean="0"/>
                    </a:p>
                    <a:p>
                      <a:endParaRPr lang="en-US" sz="1400" b="1" dirty="0" smtClean="0"/>
                    </a:p>
                  </a:txBody>
                  <a:tcPr/>
                </a:tc>
              </a:tr>
              <a:tr h="524101">
                <a:tc>
                  <a:txBody>
                    <a:bodyPr/>
                    <a:lstStyle/>
                    <a:p>
                      <a:pPr algn="ctr"/>
                      <a:r>
                        <a:rPr lang="en-US" sz="1400" dirty="0" smtClean="0"/>
                        <a:t>6</a:t>
                      </a:r>
                      <a:endParaRPr lang="en-US" sz="1400" dirty="0"/>
                    </a:p>
                  </a:txBody>
                  <a:tcPr/>
                </a:tc>
                <a:tc>
                  <a:txBody>
                    <a:bodyPr/>
                    <a:lstStyle/>
                    <a:p>
                      <a:pPr algn="ctr"/>
                      <a:r>
                        <a:rPr lang="en-US" sz="1400" dirty="0" smtClean="0"/>
                        <a:t>Q:</a:t>
                      </a:r>
                      <a:r>
                        <a:rPr lang="en-US" sz="1400" baseline="0" dirty="0" smtClean="0"/>
                        <a:t> P</a:t>
                      </a:r>
                      <a:r>
                        <a:rPr lang="en-US" sz="1400" dirty="0" smtClean="0"/>
                        <a:t>rovide examples of when you were successful</a:t>
                      </a:r>
                      <a:r>
                        <a:rPr lang="en-US" sz="1400" baseline="0" dirty="0" smtClean="0"/>
                        <a:t> with your child? </a:t>
                      </a:r>
                      <a:r>
                        <a:rPr lang="en-US" sz="1400" dirty="0" smtClean="0"/>
                        <a:t>and explain how this relates to your parental style?</a:t>
                      </a:r>
                      <a:endParaRPr lang="en-US" sz="1400" dirty="0"/>
                    </a:p>
                  </a:txBody>
                  <a:tcPr/>
                </a:tc>
              </a:tr>
              <a:tr h="295649">
                <a:tc>
                  <a:txBody>
                    <a:bodyPr/>
                    <a:lstStyle/>
                    <a:p>
                      <a:pPr algn="ctr"/>
                      <a:r>
                        <a:rPr lang="en-US" sz="1400" dirty="0" smtClean="0"/>
                        <a:t>7</a:t>
                      </a:r>
                      <a:endParaRPr lang="en-US" sz="1400" dirty="0"/>
                    </a:p>
                  </a:txBody>
                  <a:tcPr/>
                </a:tc>
                <a:tc>
                  <a:txBody>
                    <a:bodyPr/>
                    <a:lstStyle/>
                    <a:p>
                      <a:pPr algn="ctr"/>
                      <a:r>
                        <a:rPr lang="en-US" sz="1400" dirty="0" smtClean="0"/>
                        <a:t>Scenarios/</a:t>
                      </a:r>
                      <a:r>
                        <a:rPr lang="en-US" sz="1400" baseline="0" dirty="0" smtClean="0"/>
                        <a:t>Role Plays </a:t>
                      </a:r>
                      <a:endParaRPr lang="en-US" sz="1400" dirty="0"/>
                    </a:p>
                  </a:txBody>
                  <a:tcPr/>
                </a:tc>
              </a:tr>
              <a:tr h="881957">
                <a:tc>
                  <a:txBody>
                    <a:bodyPr/>
                    <a:lstStyle/>
                    <a:p>
                      <a:pPr algn="ctr"/>
                      <a:r>
                        <a:rPr lang="en-US" sz="1400" dirty="0" smtClean="0"/>
                        <a:t>8</a:t>
                      </a:r>
                      <a:endParaRPr lang="en-US" sz="1400" dirty="0"/>
                    </a:p>
                  </a:txBody>
                  <a:tcPr/>
                </a:tc>
                <a:tc>
                  <a:txBody>
                    <a:bodyPr/>
                    <a:lstStyle/>
                    <a:p>
                      <a:pPr algn="ctr"/>
                      <a:r>
                        <a:rPr lang="en-US" sz="1400" dirty="0" smtClean="0"/>
                        <a:t>Summary/Reflection</a:t>
                      </a:r>
                    </a:p>
                    <a:p>
                      <a:pPr algn="ctr"/>
                      <a:r>
                        <a:rPr lang="en-US" sz="1400" dirty="0" smtClean="0"/>
                        <a:t>Which</a:t>
                      </a:r>
                      <a:r>
                        <a:rPr lang="en-US" sz="1400" baseline="0" dirty="0" smtClean="0"/>
                        <a:t> is the best parental style for your child?</a:t>
                      </a:r>
                      <a:endParaRPr lang="en-US" sz="1400" dirty="0" smtClean="0"/>
                    </a:p>
                    <a:p>
                      <a:pPr algn="ctr"/>
                      <a:r>
                        <a:rPr lang="en-US" sz="1400" dirty="0" smtClean="0"/>
                        <a:t>Have you tried different strategies?</a:t>
                      </a:r>
                      <a:endParaRPr lang="en-US" sz="1400" dirty="0"/>
                    </a:p>
                  </a:txBody>
                  <a:tcPr/>
                </a:tc>
              </a:tr>
            </a:tbl>
          </a:graphicData>
        </a:graphic>
      </p:graphicFrame>
    </p:spTree>
    <p:extLst>
      <p:ext uri="{BB962C8B-B14F-4D97-AF65-F5344CB8AC3E}">
        <p14:creationId xmlns="" xmlns:p14="http://schemas.microsoft.com/office/powerpoint/2010/main" val="32814124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833996" y="2171700"/>
            <a:ext cx="5358004" cy="4571107"/>
          </a:xfrm>
        </p:spPr>
        <p:txBody>
          <a:bodyPr>
            <a:normAutofit fontScale="55000" lnSpcReduction="20000"/>
          </a:bodyPr>
          <a:lstStyle/>
          <a:p>
            <a:pPr marL="0" lvl="0" indent="0">
              <a:buNone/>
            </a:pPr>
            <a:r>
              <a:rPr lang="en-US" sz="2900" b="1" dirty="0" smtClean="0"/>
              <a:t>A </a:t>
            </a:r>
            <a:r>
              <a:rPr lang="en-US" sz="3600" b="1" dirty="0"/>
              <a:t>parent is constantly ignoring their child’s bad attitude and satisfied with just their child getting C’s on their report card.</a:t>
            </a:r>
            <a:endParaRPr lang="en-US" sz="1500" dirty="0"/>
          </a:p>
          <a:p>
            <a:pPr lvl="2"/>
            <a:r>
              <a:rPr lang="en-US" sz="3300" i="1" dirty="0"/>
              <a:t>What parental style is displayed in this scenario?</a:t>
            </a:r>
            <a:endParaRPr lang="en-US" sz="2200" dirty="0"/>
          </a:p>
          <a:p>
            <a:pPr lvl="2"/>
            <a:r>
              <a:rPr lang="en-US" sz="3300" i="1" dirty="0"/>
              <a:t>Is the child benefiting from the parental style being displayed here? Why?</a:t>
            </a:r>
            <a:endParaRPr lang="en-US" sz="2200" dirty="0"/>
          </a:p>
          <a:p>
            <a:pPr lvl="2"/>
            <a:r>
              <a:rPr lang="en-US" sz="3300" i="1" dirty="0"/>
              <a:t>What should the parent do instead of encouraging C’s?</a:t>
            </a:r>
            <a:endParaRPr lang="en-US" sz="2200" dirty="0"/>
          </a:p>
          <a:p>
            <a:endParaRPr lang="en-US" dirty="0"/>
          </a:p>
        </p:txBody>
      </p:sp>
      <p:sp>
        <p:nvSpPr>
          <p:cNvPr id="3" name="Content Placeholder 2"/>
          <p:cNvSpPr>
            <a:spLocks noGrp="1"/>
          </p:cNvSpPr>
          <p:nvPr>
            <p:ph sz="quarter" idx="1"/>
          </p:nvPr>
        </p:nvSpPr>
        <p:spPr>
          <a:xfrm>
            <a:off x="922741" y="2171700"/>
            <a:ext cx="5649778" cy="4571107"/>
          </a:xfrm>
        </p:spPr>
        <p:txBody>
          <a:bodyPr>
            <a:normAutofit fontScale="55000" lnSpcReduction="20000"/>
          </a:bodyPr>
          <a:lstStyle/>
          <a:p>
            <a:pPr marL="0" lvl="0" indent="0">
              <a:buNone/>
            </a:pPr>
            <a:r>
              <a:rPr lang="en-US" sz="3400" b="1" dirty="0" smtClean="0"/>
              <a:t>A </a:t>
            </a:r>
            <a:r>
              <a:rPr lang="en-US" sz="3400" b="1" dirty="0"/>
              <a:t>student is constantly in the principal’s office, as a result the student’s parents expect her to come straight home with no exceptions.</a:t>
            </a:r>
            <a:endParaRPr lang="en-US" sz="1700" dirty="0"/>
          </a:p>
          <a:p>
            <a:pPr lvl="2"/>
            <a:r>
              <a:rPr lang="en-US" sz="2900" i="1" dirty="0"/>
              <a:t>What parental style is displayed in this scenario?</a:t>
            </a:r>
          </a:p>
          <a:p>
            <a:pPr lvl="2"/>
            <a:r>
              <a:rPr lang="en-US" sz="2900" i="1" dirty="0"/>
              <a:t>What are the pros and cons of this particular parent style?</a:t>
            </a:r>
          </a:p>
          <a:p>
            <a:pPr lvl="2"/>
            <a:r>
              <a:rPr lang="en-US" sz="2900" i="1" dirty="0"/>
              <a:t>Would this be an effective style for this situation</a:t>
            </a:r>
            <a:r>
              <a:rPr lang="en-US" sz="2500" dirty="0"/>
              <a:t>?</a:t>
            </a:r>
            <a:r>
              <a:rPr lang="en-US" sz="4200" dirty="0"/>
              <a:t> </a:t>
            </a:r>
          </a:p>
          <a:p>
            <a:pPr marL="594360" lvl="2" indent="0">
              <a:buNone/>
            </a:pPr>
            <a:endParaRPr lang="en-US" dirty="0"/>
          </a:p>
          <a:p>
            <a:pPr marL="0" lvl="0" indent="0">
              <a:buNone/>
            </a:pPr>
            <a:r>
              <a:rPr lang="en-US" sz="3400" b="1" dirty="0"/>
              <a:t>“I’m sick and tired of seeing your mess all over the room. Why are you such an irresponsible </a:t>
            </a:r>
            <a:r>
              <a:rPr lang="en-US" sz="3400" b="1" dirty="0" smtClean="0"/>
              <a:t>person! That’s </a:t>
            </a:r>
            <a:r>
              <a:rPr lang="en-US" sz="3400" b="1" dirty="0"/>
              <a:t>it for you – you are grounded for a week and I’m throwing out all your things. “</a:t>
            </a:r>
            <a:endParaRPr lang="en-US" sz="1700" dirty="0"/>
          </a:p>
          <a:p>
            <a:pPr lvl="2"/>
            <a:r>
              <a:rPr lang="en-US" sz="2900" dirty="0"/>
              <a:t>What</a:t>
            </a:r>
            <a:r>
              <a:rPr lang="en-US" sz="2900" i="1" dirty="0"/>
              <a:t> parental style is shown in this scenario?</a:t>
            </a:r>
            <a:endParaRPr lang="en-US" sz="2900" dirty="0"/>
          </a:p>
          <a:p>
            <a:pPr lvl="2"/>
            <a:r>
              <a:rPr lang="en-US" sz="2900" i="1" dirty="0"/>
              <a:t>Is this parental style appropriate for this situation? If so why?</a:t>
            </a:r>
            <a:endParaRPr lang="en-US" sz="2900" dirty="0"/>
          </a:p>
          <a:p>
            <a:pPr lvl="2"/>
            <a:r>
              <a:rPr lang="en-US" sz="2900" i="1" dirty="0"/>
              <a:t>What are the pros and cons of this particular parental style?</a:t>
            </a:r>
            <a:endParaRPr lang="en-US" sz="2900" dirty="0"/>
          </a:p>
          <a:p>
            <a:pPr lvl="2"/>
            <a:endParaRPr lang="en-US" dirty="0"/>
          </a:p>
        </p:txBody>
      </p:sp>
      <p:sp>
        <p:nvSpPr>
          <p:cNvPr id="4" name="Title 3"/>
          <p:cNvSpPr>
            <a:spLocks noGrp="1"/>
          </p:cNvSpPr>
          <p:nvPr>
            <p:ph type="title"/>
          </p:nvPr>
        </p:nvSpPr>
        <p:spPr>
          <a:xfrm>
            <a:off x="1771919" y="466860"/>
            <a:ext cx="9601200" cy="1485900"/>
          </a:xfrm>
        </p:spPr>
        <p:txBody>
          <a:bodyPr>
            <a:normAutofit/>
          </a:bodyPr>
          <a:lstStyle/>
          <a:p>
            <a:pPr algn="ctr"/>
            <a:r>
              <a:rPr lang="en-US" dirty="0"/>
              <a:t>Scenarios &amp; Discussion </a:t>
            </a:r>
            <a:r>
              <a:rPr lang="en-US" dirty="0" smtClean="0"/>
              <a:t>Questions: Parental Style</a:t>
            </a:r>
            <a:endParaRPr lang="en-US" dirty="0"/>
          </a:p>
        </p:txBody>
      </p:sp>
    </p:spTree>
    <p:extLst>
      <p:ext uri="{BB962C8B-B14F-4D97-AF65-F5344CB8AC3E}">
        <p14:creationId xmlns="" xmlns:p14="http://schemas.microsoft.com/office/powerpoint/2010/main" val="27427894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9070" y="2710407"/>
            <a:ext cx="4192091" cy="2524259"/>
          </a:xfrm>
        </p:spPr>
        <p:txBody>
          <a:bodyPr/>
          <a:lstStyle/>
          <a:p>
            <a:pPr algn="ctr"/>
            <a:r>
              <a:rPr lang="en-US" dirty="0" smtClean="0"/>
              <a:t>Module#6 Academic Preparation</a:t>
            </a:r>
            <a:endParaRPr lang="en-US" dirty="0"/>
          </a:p>
        </p:txBody>
      </p:sp>
      <p:sp>
        <p:nvSpPr>
          <p:cNvPr id="2" name="Content Placeholder 1"/>
          <p:cNvSpPr>
            <a:spLocks noGrp="1"/>
          </p:cNvSpPr>
          <p:nvPr>
            <p:ph sz="quarter" idx="4294967295"/>
          </p:nvPr>
        </p:nvSpPr>
        <p:spPr>
          <a:xfrm>
            <a:off x="5638800" y="506092"/>
            <a:ext cx="6248400" cy="5666108"/>
          </a:xfrm>
        </p:spPr>
        <p:txBody>
          <a:bodyPr>
            <a:normAutofit/>
          </a:bodyPr>
          <a:lstStyle/>
          <a:p>
            <a:r>
              <a:rPr lang="en-US" b="1" dirty="0" smtClean="0"/>
              <a:t>Overall Module </a:t>
            </a:r>
            <a:r>
              <a:rPr lang="en-US" b="1" dirty="0"/>
              <a:t>Goal:</a:t>
            </a:r>
            <a:r>
              <a:rPr lang="en-US" dirty="0"/>
              <a:t> </a:t>
            </a:r>
            <a:r>
              <a:rPr lang="en-US" dirty="0" smtClean="0"/>
              <a:t>Academic Preparation</a:t>
            </a:r>
            <a:r>
              <a:rPr lang="en-US" b="1" dirty="0"/>
              <a:t>:  </a:t>
            </a:r>
            <a:r>
              <a:rPr lang="en-US" dirty="0"/>
              <a:t>Parents should assist students with their homework as well as assist teachers with explaining, demonstrating, and practicing skills needed to remediate or enrich their child. [When a child does not know the content or already knows the content then inappropriate behaviors.</a:t>
            </a:r>
            <a:r>
              <a:rPr lang="en-US" b="1" dirty="0"/>
              <a:t> </a:t>
            </a:r>
            <a:endParaRPr lang="en-US" dirty="0"/>
          </a:p>
          <a:p>
            <a:r>
              <a:rPr lang="en-US" b="1" dirty="0"/>
              <a:t>Definition:</a:t>
            </a:r>
            <a:endParaRPr lang="en-US" dirty="0"/>
          </a:p>
          <a:p>
            <a:pPr lvl="2">
              <a:buFont typeface="Courier New" panose="02070309020205020404" pitchFamily="49" charset="0"/>
              <a:buChar char="o"/>
            </a:pPr>
            <a:r>
              <a:rPr lang="en-US" dirty="0" smtClean="0"/>
              <a:t>Are those school </a:t>
            </a:r>
            <a:r>
              <a:rPr lang="en-US" b="1" dirty="0" smtClean="0"/>
              <a:t>skills</a:t>
            </a:r>
            <a:r>
              <a:rPr lang="en-US" dirty="0" smtClean="0"/>
              <a:t> that all students in every grade need to succeed. </a:t>
            </a:r>
            <a:endParaRPr lang="en-US" b="1" dirty="0" smtClean="0"/>
          </a:p>
          <a:p>
            <a:pPr lvl="2">
              <a:buFont typeface="Courier New" panose="02070309020205020404" pitchFamily="49" charset="0"/>
              <a:buChar char="o"/>
            </a:pPr>
            <a:r>
              <a:rPr lang="en-US" b="1" dirty="0" smtClean="0"/>
              <a:t>Timeliness</a:t>
            </a:r>
            <a:r>
              <a:rPr lang="en-US" dirty="0" smtClean="0"/>
              <a:t>: attendance and being on time </a:t>
            </a:r>
          </a:p>
          <a:p>
            <a:pPr lvl="2">
              <a:buFont typeface="Courier New" panose="02070309020205020404" pitchFamily="49" charset="0"/>
              <a:buChar char="o"/>
            </a:pPr>
            <a:r>
              <a:rPr lang="en-US" b="1" dirty="0" smtClean="0"/>
              <a:t>Diligence</a:t>
            </a:r>
            <a:r>
              <a:rPr lang="en-US" dirty="0" smtClean="0"/>
              <a:t>: completing assignments and showing good effort </a:t>
            </a:r>
          </a:p>
          <a:p>
            <a:pPr lvl="2">
              <a:buFont typeface="Courier New" panose="02070309020205020404" pitchFamily="49" charset="0"/>
              <a:buChar char="o"/>
            </a:pPr>
            <a:r>
              <a:rPr lang="en-US" dirty="0" smtClean="0"/>
              <a:t> </a:t>
            </a:r>
            <a:r>
              <a:rPr lang="en-US" b="1" dirty="0" smtClean="0"/>
              <a:t>Sociability: </a:t>
            </a:r>
            <a:r>
              <a:rPr lang="en-US" dirty="0" smtClean="0"/>
              <a:t>treating other people — adults, peers, coworkers — with kindness and respect </a:t>
            </a:r>
          </a:p>
          <a:p>
            <a:pPr lvl="2"/>
            <a:endParaRPr lang="en-US" dirty="0" smtClean="0"/>
          </a:p>
        </p:txBody>
      </p:sp>
      <p:pic>
        <p:nvPicPr>
          <p:cNvPr id="5" name="Picture 4"/>
          <p:cNvPicPr>
            <a:picLocks noChangeAspect="1"/>
          </p:cNvPicPr>
          <p:nvPr/>
        </p:nvPicPr>
        <p:blipFill>
          <a:blip r:embed="rId2"/>
          <a:stretch>
            <a:fillRect/>
          </a:stretch>
        </p:blipFill>
        <p:spPr>
          <a:xfrm>
            <a:off x="1371601" y="505020"/>
            <a:ext cx="2827031" cy="1883415"/>
          </a:xfrm>
          <a:prstGeom prst="rect">
            <a:avLst/>
          </a:prstGeom>
        </p:spPr>
      </p:pic>
    </p:spTree>
    <p:extLst>
      <p:ext uri="{BB962C8B-B14F-4D97-AF65-F5344CB8AC3E}">
        <p14:creationId xmlns="" xmlns:p14="http://schemas.microsoft.com/office/powerpoint/2010/main" val="32947157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sz="quarter" idx="1"/>
            <p:extLst/>
          </p:nvPr>
        </p:nvGraphicFramePr>
        <p:xfrm>
          <a:off x="6655770" y="1242225"/>
          <a:ext cx="5385977" cy="5167922"/>
        </p:xfrm>
        <a:graphic>
          <a:graphicData uri="http://schemas.openxmlformats.org/drawingml/2006/table">
            <a:tbl>
              <a:tblPr firstRow="1" bandRow="1">
                <a:tableStyleId>{5C22544A-7EE6-4342-B048-85BDC9FD1C3A}</a:tableStyleId>
              </a:tblPr>
              <a:tblGrid>
                <a:gridCol w="942766"/>
                <a:gridCol w="4443211"/>
              </a:tblGrid>
              <a:tr h="386808">
                <a:tc>
                  <a:txBody>
                    <a:bodyPr/>
                    <a:lstStyle/>
                    <a:p>
                      <a:pPr algn="ctr"/>
                      <a:endParaRPr lang="en-US" dirty="0"/>
                    </a:p>
                  </a:txBody>
                  <a:tcPr/>
                </a:tc>
                <a:tc>
                  <a:txBody>
                    <a:bodyPr/>
                    <a:lstStyle/>
                    <a:p>
                      <a:pPr algn="ctr"/>
                      <a:r>
                        <a:rPr lang="en-US" dirty="0" smtClean="0"/>
                        <a:t>Activity</a:t>
                      </a:r>
                      <a:endParaRPr lang="en-US" dirty="0"/>
                    </a:p>
                  </a:txBody>
                  <a:tcPr/>
                </a:tc>
              </a:tr>
              <a:tr h="534618">
                <a:tc>
                  <a:txBody>
                    <a:bodyPr/>
                    <a:lstStyle/>
                    <a:p>
                      <a:pPr algn="ctr"/>
                      <a:r>
                        <a:rPr lang="en-US" sz="1400" dirty="0" smtClean="0"/>
                        <a:t>1</a:t>
                      </a:r>
                      <a:endParaRPr lang="en-US" sz="1400" dirty="0"/>
                    </a:p>
                  </a:txBody>
                  <a:tcPr/>
                </a:tc>
                <a:tc>
                  <a:txBody>
                    <a:bodyPr/>
                    <a:lstStyle/>
                    <a:p>
                      <a:pPr algn="ctr"/>
                      <a:r>
                        <a:rPr lang="en-US" sz="1400" dirty="0" smtClean="0">
                          <a:hlinkClick r:id="rId2" action="ppaction://hlinksldjump"/>
                        </a:rPr>
                        <a:t>Introduction/Video</a:t>
                      </a:r>
                      <a:endParaRPr lang="en-US" sz="1400" dirty="0" smtClean="0"/>
                    </a:p>
                  </a:txBody>
                  <a:tcPr/>
                </a:tc>
              </a:tr>
              <a:tr h="322339">
                <a:tc>
                  <a:txBody>
                    <a:bodyPr/>
                    <a:lstStyle/>
                    <a:p>
                      <a:pPr algn="ctr"/>
                      <a:r>
                        <a:rPr lang="en-US" sz="1400" dirty="0" smtClean="0"/>
                        <a:t>2</a:t>
                      </a:r>
                      <a:endParaRPr lang="en-US" sz="1400" dirty="0"/>
                    </a:p>
                  </a:txBody>
                  <a:tcPr/>
                </a:tc>
                <a:tc>
                  <a:txBody>
                    <a:bodyPr/>
                    <a:lstStyle/>
                    <a:p>
                      <a:pPr algn="ctr"/>
                      <a:r>
                        <a:rPr lang="en-US" sz="1400" dirty="0" smtClean="0"/>
                        <a:t>Purpose of Module</a:t>
                      </a:r>
                    </a:p>
                  </a:txBody>
                  <a:tcPr/>
                </a:tc>
              </a:tr>
              <a:tr h="608640">
                <a:tc>
                  <a:txBody>
                    <a:bodyPr/>
                    <a:lstStyle/>
                    <a:p>
                      <a:pPr algn="ctr"/>
                      <a:r>
                        <a:rPr lang="en-US" sz="1400" dirty="0" smtClean="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Q:</a:t>
                      </a:r>
                      <a:r>
                        <a:rPr lang="en-US" sz="1400" b="0" i="0" kern="1200" dirty="0" smtClean="0">
                          <a:solidFill>
                            <a:schemeClr val="dk1"/>
                          </a:solidFill>
                          <a:effectLst/>
                          <a:latin typeface="+mn-lt"/>
                          <a:ea typeface="+mn-ea"/>
                          <a:cs typeface="+mn-cs"/>
                        </a:rPr>
                        <a:t>Write down the skills you would like to develop and think about the steps you need to take to get there</a:t>
                      </a:r>
                    </a:p>
                  </a:txBody>
                  <a:tcPr/>
                </a:tc>
              </a:tr>
              <a:tr h="470811">
                <a:tc>
                  <a:txBody>
                    <a:bodyPr/>
                    <a:lstStyle/>
                    <a:p>
                      <a:pPr algn="ctr"/>
                      <a:r>
                        <a:rPr lang="en-US" sz="1400" dirty="0" smtClean="0"/>
                        <a:t>4</a:t>
                      </a:r>
                      <a:endParaRPr lang="en-US" sz="1400" dirty="0"/>
                    </a:p>
                  </a:txBody>
                  <a:tcPr/>
                </a:tc>
                <a:tc>
                  <a:txBody>
                    <a:bodyPr/>
                    <a:lstStyle/>
                    <a:p>
                      <a:pPr algn="ctr"/>
                      <a:r>
                        <a:rPr lang="en-US" sz="1400" dirty="0" smtClean="0"/>
                        <a:t>Q:What</a:t>
                      </a:r>
                      <a:r>
                        <a:rPr lang="en-US" sz="1400" baseline="0" dirty="0" smtClean="0"/>
                        <a:t> is your definition of Skill Preparation</a:t>
                      </a:r>
                      <a:endParaRPr lang="en-US" sz="1400" dirty="0"/>
                    </a:p>
                  </a:txBody>
                  <a:tcPr/>
                </a:tc>
              </a:tr>
              <a:tr h="963062">
                <a:tc>
                  <a:txBody>
                    <a:bodyPr/>
                    <a:lstStyle/>
                    <a:p>
                      <a:pPr algn="ctr"/>
                      <a:r>
                        <a:rPr lang="en-US" sz="1400" dirty="0" smtClean="0"/>
                        <a:t>5</a:t>
                      </a:r>
                      <a:endParaRPr lang="en-US" sz="1400" dirty="0"/>
                    </a:p>
                  </a:txBody>
                  <a:tcPr/>
                </a:tc>
                <a:tc>
                  <a:txBody>
                    <a:bodyPr/>
                    <a:lstStyle/>
                    <a:p>
                      <a:pPr algn="ctr"/>
                      <a:r>
                        <a:rPr lang="en-US" sz="1400" u="sng" dirty="0" smtClean="0"/>
                        <a:t>Academic Definitions </a:t>
                      </a:r>
                    </a:p>
                    <a:p>
                      <a:pPr algn="l"/>
                      <a:r>
                        <a:rPr lang="en-US" sz="1400" b="1" dirty="0" smtClean="0"/>
                        <a:t>Preparation</a:t>
                      </a:r>
                      <a:r>
                        <a:rPr lang="en-US" sz="1400" dirty="0" smtClean="0"/>
                        <a:t>-</a:t>
                      </a:r>
                      <a:r>
                        <a:rPr lang="en-US" sz="1400" b="0" i="0" kern="1200" dirty="0" smtClean="0">
                          <a:solidFill>
                            <a:schemeClr val="dk1"/>
                          </a:solidFill>
                          <a:effectLst/>
                          <a:latin typeface="+mn-lt"/>
                          <a:ea typeface="+mn-ea"/>
                          <a:cs typeface="+mn-cs"/>
                        </a:rPr>
                        <a:t>something done to get ready for an event or undertaking</a:t>
                      </a:r>
                      <a:endParaRPr lang="en-US" sz="1400" dirty="0" smtClean="0"/>
                    </a:p>
                    <a:p>
                      <a:pPr algn="l"/>
                      <a:r>
                        <a:rPr lang="en-US" sz="1400" dirty="0" smtClean="0"/>
                        <a:t>The process of getting ready for a task</a:t>
                      </a:r>
                    </a:p>
                  </a:txBody>
                  <a:tcPr/>
                </a:tc>
              </a:tr>
              <a:tr h="420276">
                <a:tc>
                  <a:txBody>
                    <a:bodyPr/>
                    <a:lstStyle/>
                    <a:p>
                      <a:pPr algn="ctr"/>
                      <a:r>
                        <a:rPr lang="en-US" sz="1400" dirty="0" smtClean="0"/>
                        <a:t>6</a:t>
                      </a:r>
                      <a:endParaRPr lang="en-US" sz="1400" dirty="0"/>
                    </a:p>
                  </a:txBody>
                  <a:tcPr/>
                </a:tc>
                <a:tc>
                  <a:txBody>
                    <a:bodyPr/>
                    <a:lstStyle/>
                    <a:p>
                      <a:pPr algn="ctr"/>
                      <a:r>
                        <a:rPr lang="en-US" sz="1400" dirty="0" smtClean="0"/>
                        <a:t>Q:</a:t>
                      </a:r>
                      <a:r>
                        <a:rPr lang="en-US" sz="1400" baseline="0" dirty="0" smtClean="0"/>
                        <a:t>  Think of times that you were good at something and why?</a:t>
                      </a:r>
                      <a:endParaRPr lang="en-US" sz="1400" dirty="0"/>
                    </a:p>
                  </a:txBody>
                  <a:tcPr/>
                </a:tc>
              </a:tr>
              <a:tr h="364232">
                <a:tc>
                  <a:txBody>
                    <a:bodyPr/>
                    <a:lstStyle/>
                    <a:p>
                      <a:pPr algn="ctr"/>
                      <a:r>
                        <a:rPr lang="en-US" sz="1400" dirty="0" smtClean="0"/>
                        <a:t>7</a:t>
                      </a:r>
                      <a:endParaRPr lang="en-US" sz="1400" dirty="0"/>
                    </a:p>
                  </a:txBody>
                  <a:tcPr/>
                </a:tc>
                <a:tc>
                  <a:txBody>
                    <a:bodyPr/>
                    <a:lstStyle/>
                    <a:p>
                      <a:pPr algn="ctr"/>
                      <a:r>
                        <a:rPr lang="en-US" sz="1400" dirty="0" smtClean="0"/>
                        <a:t>Scenarios/</a:t>
                      </a:r>
                      <a:r>
                        <a:rPr lang="en-US" sz="1400" baseline="0" dirty="0" smtClean="0"/>
                        <a:t>Role Plays </a:t>
                      </a:r>
                      <a:endParaRPr lang="en-US" sz="1400" dirty="0"/>
                    </a:p>
                  </a:txBody>
                  <a:tcPr/>
                </a:tc>
              </a:tr>
              <a:tr h="999252">
                <a:tc>
                  <a:txBody>
                    <a:bodyPr/>
                    <a:lstStyle/>
                    <a:p>
                      <a:pPr algn="ctr"/>
                      <a:r>
                        <a:rPr lang="en-US" sz="1400" dirty="0" smtClean="0"/>
                        <a:t>8</a:t>
                      </a:r>
                      <a:endParaRPr lang="en-US" sz="1400" dirty="0"/>
                    </a:p>
                  </a:txBody>
                  <a:tcPr/>
                </a:tc>
                <a:tc>
                  <a:txBody>
                    <a:bodyPr/>
                    <a:lstStyle/>
                    <a:p>
                      <a:pPr algn="ctr"/>
                      <a:r>
                        <a:rPr lang="en-US" sz="1400" b="0" u="none" kern="1200" dirty="0" smtClean="0">
                          <a:solidFill>
                            <a:schemeClr val="dk1"/>
                          </a:solidFill>
                          <a:effectLst/>
                          <a:latin typeface="+mn-lt"/>
                          <a:ea typeface="+mn-ea"/>
                          <a:cs typeface="+mn-cs"/>
                        </a:rPr>
                        <a:t>Summary/Reflection</a:t>
                      </a:r>
                    </a:p>
                    <a:p>
                      <a:r>
                        <a:rPr lang="en-US" sz="1400" b="0" u="none" kern="1200" dirty="0" smtClean="0">
                          <a:solidFill>
                            <a:schemeClr val="dk1"/>
                          </a:solidFill>
                          <a:effectLst/>
                          <a:latin typeface="+mn-lt"/>
                          <a:ea typeface="+mn-ea"/>
                          <a:cs typeface="+mn-cs"/>
                        </a:rPr>
                        <a:t>How will you help your child strive to be academically prepared? </a:t>
                      </a:r>
                      <a:endParaRPr lang="en-US" sz="1400" b="0" u="none" kern="1200" dirty="0">
                        <a:solidFill>
                          <a:schemeClr val="dk1"/>
                        </a:solidFill>
                        <a:effectLst/>
                        <a:latin typeface="+mn-lt"/>
                        <a:ea typeface="+mn-ea"/>
                        <a:cs typeface="+mn-cs"/>
                      </a:endParaRPr>
                    </a:p>
                  </a:txBody>
                  <a:tcPr/>
                </a:tc>
              </a:tr>
            </a:tbl>
          </a:graphicData>
        </a:graphic>
      </p:graphicFrame>
      <p:sp>
        <p:nvSpPr>
          <p:cNvPr id="4" name="Title 3"/>
          <p:cNvSpPr>
            <a:spLocks noGrp="1"/>
          </p:cNvSpPr>
          <p:nvPr>
            <p:ph type="title"/>
          </p:nvPr>
        </p:nvSpPr>
        <p:spPr>
          <a:xfrm>
            <a:off x="1417288" y="290402"/>
            <a:ext cx="9601200" cy="700198"/>
          </a:xfrm>
        </p:spPr>
        <p:txBody>
          <a:bodyPr/>
          <a:lstStyle/>
          <a:p>
            <a:pPr algn="ctr"/>
            <a:r>
              <a:rPr lang="en-US" dirty="0" smtClean="0"/>
              <a:t>Learning Targets</a:t>
            </a:r>
            <a:endParaRPr lang="en-US" dirty="0"/>
          </a:p>
        </p:txBody>
      </p:sp>
      <p:sp>
        <p:nvSpPr>
          <p:cNvPr id="6" name="Rectangle 5"/>
          <p:cNvSpPr/>
          <p:nvPr/>
        </p:nvSpPr>
        <p:spPr>
          <a:xfrm>
            <a:off x="960088" y="1061920"/>
            <a:ext cx="5257800" cy="6155531"/>
          </a:xfrm>
          <a:prstGeom prst="rect">
            <a:avLst/>
          </a:prstGeom>
        </p:spPr>
        <p:txBody>
          <a:bodyPr wrap="square">
            <a:spAutoFit/>
          </a:bodyPr>
          <a:lstStyle/>
          <a:p>
            <a:pPr marL="457200" indent="-457200">
              <a:spcBef>
                <a:spcPts val="1200"/>
              </a:spcBef>
              <a:buFont typeface="+mj-lt"/>
              <a:buAutoNum type="arabicPeriod"/>
            </a:pPr>
            <a:r>
              <a:rPr lang="en-US" sz="2400" dirty="0" smtClean="0"/>
              <a:t>Parents </a:t>
            </a:r>
            <a:r>
              <a:rPr lang="en-US" sz="2400" dirty="0"/>
              <a:t>will discuss what Academic Preparation means.</a:t>
            </a:r>
          </a:p>
          <a:p>
            <a:pPr marL="457200" indent="-457200">
              <a:spcBef>
                <a:spcPts val="1200"/>
              </a:spcBef>
              <a:buFont typeface="+mj-lt"/>
              <a:buAutoNum type="arabicPeriod"/>
            </a:pPr>
            <a:r>
              <a:rPr lang="en-US" sz="2400" dirty="0" smtClean="0"/>
              <a:t>Parents </a:t>
            </a:r>
            <a:r>
              <a:rPr lang="en-US" sz="2400" dirty="0"/>
              <a:t>will </a:t>
            </a:r>
            <a:r>
              <a:rPr lang="en-US" sz="2400" dirty="0" smtClean="0"/>
              <a:t>help their child identify </a:t>
            </a:r>
            <a:r>
              <a:rPr lang="en-US" sz="2400" dirty="0"/>
              <a:t>their personal academic skills(Strengths &amp; Weaknesses)</a:t>
            </a:r>
          </a:p>
          <a:p>
            <a:pPr marL="457200" indent="-457200">
              <a:spcBef>
                <a:spcPts val="1200"/>
              </a:spcBef>
              <a:buFont typeface="+mj-lt"/>
              <a:buAutoNum type="arabicPeriod"/>
            </a:pPr>
            <a:r>
              <a:rPr lang="en-US" sz="2400" dirty="0" smtClean="0"/>
              <a:t>Parents will help their child identify </a:t>
            </a:r>
            <a:r>
              <a:rPr lang="en-US" sz="2400" dirty="0"/>
              <a:t>appropriate study habits based on their primary study skills.</a:t>
            </a:r>
          </a:p>
          <a:p>
            <a:pPr marL="457200" indent="-457200">
              <a:spcBef>
                <a:spcPts val="1200"/>
              </a:spcBef>
              <a:buFont typeface="+mj-lt"/>
              <a:buAutoNum type="arabicPeriod"/>
            </a:pPr>
            <a:r>
              <a:rPr lang="en-US" sz="2400" dirty="0" smtClean="0"/>
              <a:t>Parents will </a:t>
            </a:r>
            <a:r>
              <a:rPr lang="en-US" sz="2400" dirty="0"/>
              <a:t>be able to define Academic Preparation, Timeliness, Diligence, and Sociability. </a:t>
            </a:r>
          </a:p>
          <a:p>
            <a:pPr marL="457200" indent="-457200">
              <a:spcBef>
                <a:spcPts val="1200"/>
              </a:spcBef>
              <a:buFont typeface="+mj-lt"/>
              <a:buAutoNum type="arabicPeriod"/>
            </a:pPr>
            <a:r>
              <a:rPr lang="en-US" sz="2400" dirty="0" smtClean="0"/>
              <a:t>Parents </a:t>
            </a:r>
            <a:r>
              <a:rPr lang="en-US" sz="2400" dirty="0"/>
              <a:t>will be able to identify the importance of Academic Preparation in each scenario.</a:t>
            </a:r>
          </a:p>
          <a:p>
            <a:pPr marL="457200" indent="-457200">
              <a:buFont typeface="+mj-lt"/>
              <a:buAutoNum type="arabicPeriod"/>
            </a:pPr>
            <a:endParaRPr lang="en-US" dirty="0"/>
          </a:p>
        </p:txBody>
      </p:sp>
    </p:spTree>
    <p:extLst>
      <p:ext uri="{BB962C8B-B14F-4D97-AF65-F5344CB8AC3E}">
        <p14:creationId xmlns="" xmlns:p14="http://schemas.microsoft.com/office/powerpoint/2010/main" val="15387731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Academic Preparation Introduction Video</a:t>
            </a:r>
            <a:endParaRPr lang="en-US" dirty="0"/>
          </a:p>
        </p:txBody>
      </p:sp>
      <p:sp>
        <p:nvSpPr>
          <p:cNvPr id="4" name="Action Button: Back or Previous 3">
            <a:hlinkClick r:id="" action="ppaction://hlinkshowjump?jump=previousslide" highlightClick="1"/>
          </p:cNvPr>
          <p:cNvSpPr/>
          <p:nvPr/>
        </p:nvSpPr>
        <p:spPr>
          <a:xfrm>
            <a:off x="10668000" y="5638800"/>
            <a:ext cx="609600" cy="6096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18434" name="Object" r:id="rId2" imgW="1828800" imgH="1828800"/>
    </p:controls>
    <p:extLst>
      <p:ext uri="{BB962C8B-B14F-4D97-AF65-F5344CB8AC3E}">
        <p14:creationId xmlns="" xmlns:p14="http://schemas.microsoft.com/office/powerpoint/2010/main" val="41627451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Five mentorship commitments</a:t>
            </a:r>
          </a:p>
        </p:txBody>
      </p:sp>
      <p:pic>
        <p:nvPicPr>
          <p:cNvPr id="8" name="Content Placeholder 7"/>
          <p:cNvPicPr>
            <a:picLocks noGrp="1" noChangeAspect="1"/>
          </p:cNvPicPr>
          <p:nvPr>
            <p:ph idx="1"/>
          </p:nvPr>
        </p:nvPicPr>
        <p:blipFill>
          <a:blip r:embed="rId2"/>
          <a:stretch>
            <a:fillRect/>
          </a:stretch>
        </p:blipFill>
        <p:spPr>
          <a:xfrm>
            <a:off x="1072798" y="2025233"/>
            <a:ext cx="1950381" cy="1340887"/>
          </a:xfrm>
          <a:prstGeom prst="rect">
            <a:avLst/>
          </a:prstGeom>
        </p:spPr>
      </p:pic>
      <p:sp>
        <p:nvSpPr>
          <p:cNvPr id="4" name="TextBox 3"/>
          <p:cNvSpPr txBox="1"/>
          <p:nvPr/>
        </p:nvSpPr>
        <p:spPr>
          <a:xfrm>
            <a:off x="3999817" y="1451145"/>
            <a:ext cx="3656648" cy="369236"/>
          </a:xfrm>
          <a:prstGeom prst="rect">
            <a:avLst/>
          </a:prstGeom>
          <a:noFill/>
        </p:spPr>
        <p:txBody>
          <a:bodyPr wrap="square" rtlCol="0">
            <a:spAutoFit/>
          </a:bodyPr>
          <a:lstStyle/>
          <a:p>
            <a:pPr algn="ctr"/>
            <a:r>
              <a:rPr lang="en-US" sz="1799" b="1" dirty="0"/>
              <a:t>A COMMITMENT TO:</a:t>
            </a:r>
          </a:p>
        </p:txBody>
      </p:sp>
      <p:sp>
        <p:nvSpPr>
          <p:cNvPr id="9" name="Rounded Rectangle 8"/>
          <p:cNvSpPr/>
          <p:nvPr/>
        </p:nvSpPr>
        <p:spPr>
          <a:xfrm>
            <a:off x="4935564" y="2033185"/>
            <a:ext cx="1945305" cy="1340315"/>
          </a:xfrm>
          <a:prstGeom prst="roundRect">
            <a:avLst/>
          </a:prstGeom>
          <a:blipFill>
            <a:blip r:embed="rId3">
              <a:extLst>
                <a:ext uri="{28A0092B-C50C-407E-A947-70E740481C1C}">
                  <a14:useLocalDpi xmlns="" xmlns:a14="http://schemas.microsoft.com/office/drawing/2010/main" val="0"/>
                </a:ext>
              </a:extLst>
            </a:blip>
            <a:srcRect/>
            <a:stretch>
              <a:fillRect t="-23000" b="-23000"/>
            </a:stretch>
          </a:blipFill>
          <a:scene3d>
            <a:camera prst="orthographicFront"/>
            <a:lightRig rig="threePt" dir="t">
              <a:rot lat="0" lon="0" rev="7500000"/>
            </a:lightRig>
          </a:scene3d>
          <a:sp3d prstMaterial="plastic">
            <a:bevelT w="127000" h="25400" prst="relaxedInset"/>
          </a:sp3d>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sp>
      <p:sp>
        <p:nvSpPr>
          <p:cNvPr id="10" name="Rounded Rectangle 9"/>
          <p:cNvSpPr/>
          <p:nvPr/>
        </p:nvSpPr>
        <p:spPr>
          <a:xfrm>
            <a:off x="9192843" y="2054347"/>
            <a:ext cx="1945305" cy="1340315"/>
          </a:xfrm>
          <a:prstGeom prst="roundRect">
            <a:avLst/>
          </a:prstGeom>
          <a:blipFill>
            <a:blip r:embed="rId4">
              <a:extLst>
                <a:ext uri="{28A0092B-C50C-407E-A947-70E740481C1C}">
                  <a14:useLocalDpi xmlns="" xmlns:a14="http://schemas.microsoft.com/office/drawing/2010/main" val="0"/>
                </a:ext>
              </a:extLst>
            </a:blip>
            <a:srcRect/>
            <a:stretch>
              <a:fillRect t="-4000" b="-4000"/>
            </a:stretch>
          </a:blipFill>
          <a:scene3d>
            <a:camera prst="orthographicFront"/>
            <a:lightRig rig="threePt" dir="t">
              <a:rot lat="0" lon="0" rev="7500000"/>
            </a:lightRig>
          </a:scene3d>
          <a:sp3d prstMaterial="plastic">
            <a:bevelT w="127000" h="25400" prst="relaxedInset"/>
          </a:sp3d>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sp>
      <p:sp>
        <p:nvSpPr>
          <p:cNvPr id="11" name="Rounded Rectangle 10"/>
          <p:cNvSpPr/>
          <p:nvPr/>
        </p:nvSpPr>
        <p:spPr>
          <a:xfrm>
            <a:off x="2767256" y="4447165"/>
            <a:ext cx="1945305" cy="1340315"/>
          </a:xfrm>
          <a:prstGeom prst="roundRect">
            <a:avLst/>
          </a:prstGeom>
          <a:blipFill>
            <a:blip r:embed="rId5">
              <a:extLst>
                <a:ext uri="{28A0092B-C50C-407E-A947-70E740481C1C}">
                  <a14:useLocalDpi xmlns="" xmlns:a14="http://schemas.microsoft.com/office/drawing/2010/main" val="0"/>
                </a:ext>
              </a:extLst>
            </a:blip>
            <a:srcRect/>
            <a:stretch>
              <a:fillRect t="-22000" b="-22000"/>
            </a:stretch>
          </a:blipFill>
          <a:scene3d>
            <a:camera prst="orthographicFront"/>
            <a:lightRig rig="threePt" dir="t">
              <a:rot lat="0" lon="0" rev="7500000"/>
            </a:lightRig>
          </a:scene3d>
          <a:sp3d prstMaterial="plastic">
            <a:bevelT w="127000" h="25400" prst="relaxedInset"/>
          </a:sp3d>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txBody>
          <a:bodyPr/>
          <a:lstStyle/>
          <a:p>
            <a:pPr lvl="0" algn="ctr"/>
            <a:endParaRPr lang="en-US" sz="1799" b="1" dirty="0"/>
          </a:p>
        </p:txBody>
      </p:sp>
      <p:sp>
        <p:nvSpPr>
          <p:cNvPr id="12" name="Rounded Rectangle 11"/>
          <p:cNvSpPr/>
          <p:nvPr/>
        </p:nvSpPr>
        <p:spPr>
          <a:xfrm>
            <a:off x="7656466" y="4660172"/>
            <a:ext cx="1945305" cy="1340315"/>
          </a:xfrm>
          <a:prstGeom prst="roundRect">
            <a:avLst/>
          </a:prstGeom>
          <a:blipFill>
            <a:blip r:embed="rId6" cstate="print">
              <a:extLst>
                <a:ext uri="{28A0092B-C50C-407E-A947-70E740481C1C}">
                  <a14:useLocalDpi xmlns="" xmlns:a14="http://schemas.microsoft.com/office/drawing/2010/main" val="0"/>
                </a:ext>
              </a:extLst>
            </a:blip>
            <a:srcRect/>
            <a:stretch>
              <a:fillRect l="-3000" r="-3000"/>
            </a:stretch>
          </a:blipFill>
          <a:scene3d>
            <a:camera prst="orthographicFront"/>
            <a:lightRig rig="threePt" dir="t">
              <a:rot lat="0" lon="0" rev="7500000"/>
            </a:lightRig>
          </a:scene3d>
          <a:sp3d prstMaterial="plastic">
            <a:bevelT w="127000" h="25400" prst="relaxedInset"/>
          </a:sp3d>
        </p:spPr>
        <p:style>
          <a:lnRef idx="0">
            <a:schemeClr val="dk1">
              <a:shade val="80000"/>
              <a:hueOff val="0"/>
              <a:satOff val="0"/>
              <a:lumOff val="0"/>
              <a:alphaOff val="0"/>
            </a:schemeClr>
          </a:lnRef>
          <a:fillRef idx="3">
            <a:scrgbClr r="0" g="0" b="0"/>
          </a:fillRef>
          <a:effectRef idx="2">
            <a:schemeClr val="lt1">
              <a:hueOff val="0"/>
              <a:satOff val="0"/>
              <a:lumOff val="0"/>
              <a:alphaOff val="0"/>
            </a:schemeClr>
          </a:effectRef>
          <a:fontRef idx="minor">
            <a:schemeClr val="dk1">
              <a:hueOff val="0"/>
              <a:satOff val="0"/>
              <a:lumOff val="0"/>
              <a:alphaOff val="0"/>
            </a:schemeClr>
          </a:fontRef>
        </p:style>
      </p:sp>
      <p:grpSp>
        <p:nvGrpSpPr>
          <p:cNvPr id="14" name="Group 13"/>
          <p:cNvGrpSpPr/>
          <p:nvPr/>
        </p:nvGrpSpPr>
        <p:grpSpPr>
          <a:xfrm>
            <a:off x="555075" y="3717295"/>
            <a:ext cx="1945305" cy="721708"/>
            <a:chOff x="124183" y="1343708"/>
            <a:chExt cx="1945812" cy="721896"/>
          </a:xfrm>
        </p:grpSpPr>
        <p:sp>
          <p:nvSpPr>
            <p:cNvPr id="15" name="Rectangle 14"/>
            <p:cNvSpPr/>
            <p:nvPr/>
          </p:nvSpPr>
          <p:spPr>
            <a:xfrm>
              <a:off x="124183" y="1343708"/>
              <a:ext cx="1945812" cy="7218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124183" y="1343708"/>
              <a:ext cx="1945812" cy="7218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983" tIns="127983" rIns="127983" bIns="0" numCol="1" spcCol="1270" anchor="t" anchorCtr="0">
              <a:noAutofit/>
            </a:bodyPr>
            <a:lstStyle/>
            <a:p>
              <a:pPr algn="ctr" defTabSz="799860">
                <a:lnSpc>
                  <a:spcPct val="90000"/>
                </a:lnSpc>
                <a:spcBef>
                  <a:spcPct val="0"/>
                </a:spcBef>
                <a:spcAft>
                  <a:spcPct val="35000"/>
                </a:spcAft>
              </a:pPr>
              <a:r>
                <a:rPr lang="en-US" sz="1799" b="1" dirty="0"/>
                <a:t>ACADEMIC EXCELLENCE</a:t>
              </a:r>
            </a:p>
          </p:txBody>
        </p:sp>
      </p:grpSp>
      <p:grpSp>
        <p:nvGrpSpPr>
          <p:cNvPr id="17" name="Group 16"/>
          <p:cNvGrpSpPr/>
          <p:nvPr/>
        </p:nvGrpSpPr>
        <p:grpSpPr>
          <a:xfrm>
            <a:off x="3323609" y="3441180"/>
            <a:ext cx="3714036" cy="3267946"/>
            <a:chOff x="2387889" y="-1245343"/>
            <a:chExt cx="3715003" cy="3268797"/>
          </a:xfrm>
        </p:grpSpPr>
        <p:sp>
          <p:nvSpPr>
            <p:cNvPr id="18" name="Rectangle 17"/>
            <p:cNvSpPr/>
            <p:nvPr/>
          </p:nvSpPr>
          <p:spPr>
            <a:xfrm>
              <a:off x="2387889" y="1044788"/>
              <a:ext cx="1883781" cy="97866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9" name="Rectangle 18"/>
            <p:cNvSpPr/>
            <p:nvPr/>
          </p:nvSpPr>
          <p:spPr>
            <a:xfrm>
              <a:off x="4219111" y="-1245343"/>
              <a:ext cx="1883781" cy="9786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983" tIns="127983" rIns="127983" bIns="0" numCol="1" spcCol="1270" anchor="t" anchorCtr="0">
              <a:noAutofit/>
            </a:bodyPr>
            <a:lstStyle/>
            <a:p>
              <a:pPr algn="ctr" defTabSz="799860">
                <a:lnSpc>
                  <a:spcPct val="90000"/>
                </a:lnSpc>
                <a:spcBef>
                  <a:spcPct val="0"/>
                </a:spcBef>
                <a:spcAft>
                  <a:spcPct val="35000"/>
                </a:spcAft>
              </a:pPr>
              <a:r>
                <a:rPr lang="en-US" sz="1799" b="1" dirty="0"/>
                <a:t>DECREASED DISCIPLINE INITIATIVES </a:t>
              </a:r>
            </a:p>
          </p:txBody>
        </p:sp>
      </p:grpSp>
      <p:grpSp>
        <p:nvGrpSpPr>
          <p:cNvPr id="20" name="Group 19"/>
          <p:cNvGrpSpPr/>
          <p:nvPr/>
        </p:nvGrpSpPr>
        <p:grpSpPr>
          <a:xfrm>
            <a:off x="5154355" y="2939796"/>
            <a:ext cx="1883290" cy="978411"/>
            <a:chOff x="2484693" y="1267452"/>
            <a:chExt cx="1883781" cy="978666"/>
          </a:xfrm>
        </p:grpSpPr>
        <p:sp>
          <p:nvSpPr>
            <p:cNvPr id="21" name="Rectangle 20"/>
            <p:cNvSpPr/>
            <p:nvPr/>
          </p:nvSpPr>
          <p:spPr>
            <a:xfrm>
              <a:off x="2484693" y="1267452"/>
              <a:ext cx="1883781" cy="97866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Rectangle 21"/>
            <p:cNvSpPr/>
            <p:nvPr/>
          </p:nvSpPr>
          <p:spPr>
            <a:xfrm>
              <a:off x="2484693" y="1267452"/>
              <a:ext cx="1883781" cy="9786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983" tIns="127983" rIns="127983" bIns="0" numCol="1" spcCol="1270" anchor="t" anchorCtr="0">
              <a:noAutofit/>
            </a:bodyPr>
            <a:lstStyle/>
            <a:p>
              <a:pPr algn="ctr" defTabSz="799860">
                <a:lnSpc>
                  <a:spcPct val="90000"/>
                </a:lnSpc>
                <a:spcBef>
                  <a:spcPct val="0"/>
                </a:spcBef>
                <a:spcAft>
                  <a:spcPct val="35000"/>
                </a:spcAft>
              </a:pPr>
              <a:r>
                <a:rPr lang="en-US" sz="1799" b="1" dirty="0"/>
                <a:t> </a:t>
              </a:r>
            </a:p>
          </p:txBody>
        </p:sp>
      </p:grpSp>
      <p:sp>
        <p:nvSpPr>
          <p:cNvPr id="23" name="Rectangle 22"/>
          <p:cNvSpPr/>
          <p:nvPr/>
        </p:nvSpPr>
        <p:spPr>
          <a:xfrm>
            <a:off x="8700870" y="3580863"/>
            <a:ext cx="3111100" cy="369236"/>
          </a:xfrm>
          <a:prstGeom prst="rect">
            <a:avLst/>
          </a:prstGeom>
        </p:spPr>
        <p:txBody>
          <a:bodyPr wrap="square">
            <a:spAutoFit/>
          </a:bodyPr>
          <a:lstStyle/>
          <a:p>
            <a:pPr lvl="0" algn="ctr"/>
            <a:r>
              <a:rPr lang="en-US" sz="1799" b="1" dirty="0"/>
              <a:t>PERSONAL DEVELOPMENT</a:t>
            </a:r>
          </a:p>
        </p:txBody>
      </p:sp>
      <p:sp>
        <p:nvSpPr>
          <p:cNvPr id="24" name="Rectangle 23"/>
          <p:cNvSpPr/>
          <p:nvPr/>
        </p:nvSpPr>
        <p:spPr>
          <a:xfrm>
            <a:off x="1722742" y="5988713"/>
            <a:ext cx="3970240" cy="369236"/>
          </a:xfrm>
          <a:prstGeom prst="rect">
            <a:avLst/>
          </a:prstGeom>
        </p:spPr>
        <p:txBody>
          <a:bodyPr wrap="square">
            <a:spAutoFit/>
          </a:bodyPr>
          <a:lstStyle/>
          <a:p>
            <a:pPr lvl="0" algn="ctr"/>
            <a:r>
              <a:rPr lang="en-US" sz="1799" b="1" dirty="0"/>
              <a:t>SERVICE/ COMMUNITY OUTREACH</a:t>
            </a:r>
          </a:p>
        </p:txBody>
      </p:sp>
      <p:sp>
        <p:nvSpPr>
          <p:cNvPr id="25" name="Rectangle 24"/>
          <p:cNvSpPr/>
          <p:nvPr/>
        </p:nvSpPr>
        <p:spPr>
          <a:xfrm>
            <a:off x="7810174" y="6234451"/>
            <a:ext cx="2522277" cy="369108"/>
          </a:xfrm>
          <a:prstGeom prst="rect">
            <a:avLst/>
          </a:prstGeom>
        </p:spPr>
        <p:txBody>
          <a:bodyPr wrap="none">
            <a:spAutoFit/>
          </a:bodyPr>
          <a:lstStyle/>
          <a:p>
            <a:pPr lvl="0" algn="ctr"/>
            <a:r>
              <a:rPr lang="en-US" sz="1799" b="1" dirty="0"/>
              <a:t>CAREER DEVELOPMENT</a:t>
            </a:r>
          </a:p>
        </p:txBody>
      </p:sp>
    </p:spTree>
    <p:extLst>
      <p:ext uri="{BB962C8B-B14F-4D97-AF65-F5344CB8AC3E}">
        <p14:creationId xmlns="" xmlns:p14="http://schemas.microsoft.com/office/powerpoint/2010/main" val="757749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553201" y="1752600"/>
            <a:ext cx="4648203" cy="4724400"/>
          </a:xfrm>
        </p:spPr>
        <p:txBody>
          <a:bodyPr>
            <a:normAutofit fontScale="92500" lnSpcReduction="20000"/>
          </a:bodyPr>
          <a:lstStyle/>
          <a:p>
            <a:pPr marL="0" lvl="0" indent="0">
              <a:buNone/>
            </a:pPr>
            <a:r>
              <a:rPr lang="en-US" sz="2400" b="1" dirty="0"/>
              <a:t>Every year the school host its annual open house.</a:t>
            </a:r>
            <a:endParaRPr lang="en-US" sz="1400" dirty="0"/>
          </a:p>
          <a:p>
            <a:pPr lvl="2"/>
            <a:r>
              <a:rPr lang="en-US" i="1" dirty="0"/>
              <a:t>Is this a good way for </a:t>
            </a:r>
            <a:r>
              <a:rPr lang="en-US" i="1" dirty="0" smtClean="0"/>
              <a:t>your child </a:t>
            </a:r>
            <a:r>
              <a:rPr lang="en-US" i="1" dirty="0"/>
              <a:t>to find out </a:t>
            </a:r>
            <a:r>
              <a:rPr lang="en-US" i="1" dirty="0" smtClean="0"/>
              <a:t>about their school?</a:t>
            </a:r>
            <a:endParaRPr lang="en-US" i="1" dirty="0"/>
          </a:p>
          <a:p>
            <a:pPr lvl="2"/>
            <a:r>
              <a:rPr lang="en-US" i="1" dirty="0"/>
              <a:t>Does your </a:t>
            </a:r>
            <a:r>
              <a:rPr lang="en-US" i="1" dirty="0" smtClean="0"/>
              <a:t>child’s school </a:t>
            </a:r>
            <a:r>
              <a:rPr lang="en-US" i="1" dirty="0"/>
              <a:t>do this? If not would you want them to?</a:t>
            </a:r>
            <a:endParaRPr lang="en-US" sz="1200" dirty="0"/>
          </a:p>
          <a:p>
            <a:pPr lvl="2"/>
            <a:r>
              <a:rPr lang="en-US" i="1" dirty="0"/>
              <a:t>Do you see this </a:t>
            </a:r>
            <a:r>
              <a:rPr lang="en-US" i="1" dirty="0" smtClean="0"/>
              <a:t>you as the parent and your child?</a:t>
            </a:r>
            <a:endParaRPr lang="en-US" sz="1400" dirty="0"/>
          </a:p>
          <a:p>
            <a:pPr marL="0" lvl="0" indent="0">
              <a:buNone/>
            </a:pPr>
            <a:endParaRPr lang="en-US" sz="1200" dirty="0"/>
          </a:p>
          <a:p>
            <a:endParaRPr lang="en-US" dirty="0"/>
          </a:p>
        </p:txBody>
      </p:sp>
      <p:sp>
        <p:nvSpPr>
          <p:cNvPr id="3" name="Content Placeholder 2"/>
          <p:cNvSpPr>
            <a:spLocks noGrp="1"/>
          </p:cNvSpPr>
          <p:nvPr>
            <p:ph sz="quarter" idx="1"/>
          </p:nvPr>
        </p:nvSpPr>
        <p:spPr>
          <a:xfrm>
            <a:off x="804928" y="1752600"/>
            <a:ext cx="5161531" cy="4938835"/>
          </a:xfrm>
        </p:spPr>
        <p:txBody>
          <a:bodyPr>
            <a:normAutofit fontScale="92500" lnSpcReduction="20000"/>
          </a:bodyPr>
          <a:lstStyle/>
          <a:p>
            <a:pPr marL="0" lvl="0" indent="0">
              <a:buNone/>
            </a:pPr>
            <a:r>
              <a:rPr lang="en-US" sz="2800" b="1" dirty="0"/>
              <a:t>Parents should your </a:t>
            </a:r>
            <a:r>
              <a:rPr lang="en-US" sz="2800" b="1" dirty="0" smtClean="0"/>
              <a:t>Elementary </a:t>
            </a:r>
            <a:r>
              <a:rPr lang="en-US" sz="2800" b="1" dirty="0"/>
              <a:t>school kids be prepping for the </a:t>
            </a:r>
            <a:r>
              <a:rPr lang="en-US" sz="2800" b="1" dirty="0" smtClean="0"/>
              <a:t>CRCT throughout the whole year?</a:t>
            </a:r>
            <a:endParaRPr lang="en-US" sz="1600" dirty="0"/>
          </a:p>
          <a:p>
            <a:pPr lvl="2"/>
            <a:r>
              <a:rPr lang="en-US" i="1" dirty="0" smtClean="0"/>
              <a:t>As a parent do you think it is important to be prepared for test like these?</a:t>
            </a:r>
            <a:endParaRPr lang="en-US" sz="1200" dirty="0"/>
          </a:p>
          <a:p>
            <a:pPr lvl="2"/>
            <a:r>
              <a:rPr lang="en-US" i="1" dirty="0" smtClean="0"/>
              <a:t>Why </a:t>
            </a:r>
            <a:r>
              <a:rPr lang="en-US" i="1" dirty="0"/>
              <a:t>is it a positive thing to have a persistent parent?</a:t>
            </a:r>
          </a:p>
          <a:p>
            <a:pPr lvl="2"/>
            <a:r>
              <a:rPr lang="en-US" sz="1900" i="1" dirty="0" smtClean="0"/>
              <a:t>As  a parent do </a:t>
            </a:r>
            <a:r>
              <a:rPr lang="en-US" sz="1900" i="1" dirty="0"/>
              <a:t>you know the importance of these tests?</a:t>
            </a:r>
          </a:p>
          <a:p>
            <a:pPr marL="320040" lvl="1" indent="0">
              <a:buNone/>
            </a:pPr>
            <a:r>
              <a:rPr lang="en-US" sz="2600" b="1" dirty="0" smtClean="0"/>
              <a:t>A </a:t>
            </a:r>
            <a:r>
              <a:rPr lang="en-US" sz="2600" b="1" dirty="0"/>
              <a:t>responsible student seeks the advice of the guidance counselor about being bullied by a fellow classmate</a:t>
            </a:r>
            <a:r>
              <a:rPr lang="en-US" sz="2600" b="1" dirty="0" smtClean="0"/>
              <a:t>?</a:t>
            </a:r>
            <a:endParaRPr lang="en-US" sz="1100" dirty="0"/>
          </a:p>
          <a:p>
            <a:pPr lvl="2"/>
            <a:r>
              <a:rPr lang="en-US" i="1" dirty="0"/>
              <a:t>How can counselors help in this situation?</a:t>
            </a:r>
            <a:endParaRPr lang="en-US" sz="1200" dirty="0"/>
          </a:p>
          <a:p>
            <a:pPr lvl="2"/>
            <a:r>
              <a:rPr lang="en-US" i="1" dirty="0"/>
              <a:t>Who would you advise your child to go to if they needed </a:t>
            </a:r>
            <a:r>
              <a:rPr lang="en-US" i="1" dirty="0" smtClean="0"/>
              <a:t>guidance?</a:t>
            </a:r>
            <a:endParaRPr lang="en-US" dirty="0"/>
          </a:p>
        </p:txBody>
      </p:sp>
      <p:sp>
        <p:nvSpPr>
          <p:cNvPr id="4" name="Title 3"/>
          <p:cNvSpPr>
            <a:spLocks noGrp="1"/>
          </p:cNvSpPr>
          <p:nvPr>
            <p:ph type="title"/>
          </p:nvPr>
        </p:nvSpPr>
        <p:spPr>
          <a:xfrm>
            <a:off x="1435995" y="266700"/>
            <a:ext cx="9601200" cy="1485900"/>
          </a:xfrm>
        </p:spPr>
        <p:txBody>
          <a:bodyPr>
            <a:normAutofit/>
          </a:bodyPr>
          <a:lstStyle/>
          <a:p>
            <a:pPr algn="ctr"/>
            <a:r>
              <a:rPr lang="en-US" dirty="0"/>
              <a:t>Scenarios &amp; Discussion </a:t>
            </a:r>
            <a:r>
              <a:rPr lang="en-US" dirty="0" smtClean="0"/>
              <a:t>Questions: Academic Preparation  </a:t>
            </a:r>
            <a:endParaRPr lang="en-US" dirty="0"/>
          </a:p>
        </p:txBody>
      </p:sp>
    </p:spTree>
    <p:extLst>
      <p:ext uri="{BB962C8B-B14F-4D97-AF65-F5344CB8AC3E}">
        <p14:creationId xmlns="" xmlns:p14="http://schemas.microsoft.com/office/powerpoint/2010/main" val="253816461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77371" y="3322750"/>
            <a:ext cx="4541612" cy="2936383"/>
          </a:xfrm>
        </p:spPr>
        <p:txBody>
          <a:bodyPr/>
          <a:lstStyle/>
          <a:p>
            <a:pPr algn="ctr"/>
            <a:r>
              <a:rPr lang="en-US" dirty="0" smtClean="0"/>
              <a:t>Module#7  Character Development</a:t>
            </a:r>
            <a:endParaRPr lang="en-US" dirty="0"/>
          </a:p>
        </p:txBody>
      </p:sp>
      <p:sp>
        <p:nvSpPr>
          <p:cNvPr id="2" name="Content Placeholder 1"/>
          <p:cNvSpPr>
            <a:spLocks noGrp="1"/>
          </p:cNvSpPr>
          <p:nvPr>
            <p:ph sz="quarter" idx="4294967295"/>
          </p:nvPr>
        </p:nvSpPr>
        <p:spPr>
          <a:xfrm>
            <a:off x="5303612" y="222250"/>
            <a:ext cx="6659788" cy="5651500"/>
          </a:xfrm>
        </p:spPr>
        <p:txBody>
          <a:bodyPr>
            <a:normAutofit fontScale="92500" lnSpcReduction="10000"/>
          </a:bodyPr>
          <a:lstStyle/>
          <a:p>
            <a:pPr marL="0" indent="0">
              <a:buNone/>
            </a:pPr>
            <a:endParaRPr lang="en-US" b="1" dirty="0"/>
          </a:p>
          <a:p>
            <a:r>
              <a:rPr lang="en-US" b="1" dirty="0"/>
              <a:t>Overall </a:t>
            </a:r>
            <a:r>
              <a:rPr lang="en-US" b="1" dirty="0" smtClean="0"/>
              <a:t>Module </a:t>
            </a:r>
            <a:r>
              <a:rPr lang="en-US" b="1" dirty="0"/>
              <a:t>Goal: </a:t>
            </a:r>
            <a:r>
              <a:rPr lang="en-US" sz="1900" dirty="0"/>
              <a:t>Character Development</a:t>
            </a:r>
            <a:r>
              <a:rPr lang="en-US" sz="1900" dirty="0" smtClean="0"/>
              <a:t>:</a:t>
            </a:r>
            <a:r>
              <a:rPr lang="en-US" dirty="0"/>
              <a:t> </a:t>
            </a:r>
            <a:r>
              <a:rPr lang="en-US" dirty="0" smtClean="0"/>
              <a:t>Parents </a:t>
            </a:r>
            <a:r>
              <a:rPr lang="en-US" dirty="0"/>
              <a:t>will model self-discipline, work ethic, compassion, responsibility, accountability, and good citizenship.</a:t>
            </a:r>
          </a:p>
          <a:p>
            <a:endParaRPr lang="en-US" dirty="0" smtClean="0"/>
          </a:p>
          <a:p>
            <a:endParaRPr lang="en-US" b="1" dirty="0"/>
          </a:p>
          <a:p>
            <a:r>
              <a:rPr lang="en-US" b="1" dirty="0" smtClean="0"/>
              <a:t>Definition</a:t>
            </a:r>
            <a:r>
              <a:rPr lang="en-US" b="1" dirty="0"/>
              <a:t>: </a:t>
            </a:r>
            <a:endParaRPr lang="en-US" dirty="0"/>
          </a:p>
          <a:p>
            <a:pPr lvl="1">
              <a:buFont typeface="Courier New" panose="02070309020205020404" pitchFamily="49" charset="0"/>
              <a:buChar char="o"/>
            </a:pPr>
            <a:r>
              <a:rPr lang="en-US" sz="1900" b="1" dirty="0"/>
              <a:t>Character Development-</a:t>
            </a:r>
            <a:r>
              <a:rPr lang="en-US" sz="1900" dirty="0"/>
              <a:t>The</a:t>
            </a:r>
            <a:r>
              <a:rPr lang="en-US" sz="1900" b="1" dirty="0"/>
              <a:t> </a:t>
            </a:r>
            <a:r>
              <a:rPr lang="en-US" sz="1900" dirty="0"/>
              <a:t>way someone thinks, feels, and behaves : someone's personality.</a:t>
            </a:r>
          </a:p>
          <a:p>
            <a:pPr lvl="1">
              <a:buFont typeface="Courier New" panose="02070309020205020404" pitchFamily="49" charset="0"/>
              <a:buChar char="o"/>
            </a:pPr>
            <a:r>
              <a:rPr lang="en-US" b="1" dirty="0" smtClean="0"/>
              <a:t>Trustworthiness-</a:t>
            </a:r>
            <a:r>
              <a:rPr lang="en-US" dirty="0" smtClean="0"/>
              <a:t> </a:t>
            </a:r>
            <a:r>
              <a:rPr lang="en-US" dirty="0"/>
              <a:t>I</a:t>
            </a:r>
            <a:r>
              <a:rPr lang="en-US" dirty="0" smtClean="0"/>
              <a:t>s </a:t>
            </a:r>
            <a:r>
              <a:rPr lang="en-US" dirty="0"/>
              <a:t>the ability to keep promises, to be honest, reliable and principled while never inappropriately betraying a </a:t>
            </a:r>
            <a:r>
              <a:rPr lang="en-US" dirty="0" smtClean="0"/>
              <a:t>confidence.</a:t>
            </a:r>
          </a:p>
          <a:p>
            <a:pPr lvl="1">
              <a:buFont typeface="Courier New" panose="02070309020205020404" pitchFamily="49" charset="0"/>
              <a:buChar char="o"/>
            </a:pPr>
            <a:r>
              <a:rPr lang="en-US" b="1" dirty="0" smtClean="0"/>
              <a:t>Respect-</a:t>
            </a:r>
            <a:r>
              <a:rPr lang="en-US" dirty="0" smtClean="0"/>
              <a:t> How </a:t>
            </a:r>
            <a:r>
              <a:rPr lang="en-US" dirty="0"/>
              <a:t>you treat </a:t>
            </a:r>
            <a:r>
              <a:rPr lang="en-US" dirty="0" smtClean="0"/>
              <a:t>him/her.</a:t>
            </a:r>
          </a:p>
          <a:p>
            <a:pPr lvl="1">
              <a:buFont typeface="Courier New" panose="02070309020205020404" pitchFamily="49" charset="0"/>
              <a:buChar char="o"/>
            </a:pPr>
            <a:r>
              <a:rPr lang="en-US" b="1" dirty="0" smtClean="0"/>
              <a:t>Responsibility</a:t>
            </a:r>
            <a:r>
              <a:rPr lang="en-US" dirty="0" smtClean="0"/>
              <a:t>-Means </a:t>
            </a:r>
            <a:r>
              <a:rPr lang="en-US" dirty="0"/>
              <a:t>never blaming anyone else for anything you are being, doing, having or feeling</a:t>
            </a:r>
            <a:r>
              <a:rPr lang="en-US" dirty="0" smtClean="0"/>
              <a:t>.</a:t>
            </a:r>
          </a:p>
          <a:p>
            <a:pPr lvl="1">
              <a:buFont typeface="Courier New" panose="02070309020205020404" pitchFamily="49" charset="0"/>
              <a:buChar char="o"/>
            </a:pPr>
            <a:r>
              <a:rPr lang="en-US" b="1" dirty="0" smtClean="0"/>
              <a:t>Fairness</a:t>
            </a:r>
            <a:r>
              <a:rPr lang="en-US" dirty="0" smtClean="0"/>
              <a:t>- To </a:t>
            </a:r>
            <a:r>
              <a:rPr lang="en-US" dirty="0"/>
              <a:t>treat people </a:t>
            </a:r>
            <a:r>
              <a:rPr lang="en-US" dirty="0" smtClean="0"/>
              <a:t>equally.</a:t>
            </a:r>
          </a:p>
          <a:p>
            <a:pPr lvl="1">
              <a:buFont typeface="Courier New" panose="02070309020205020404" pitchFamily="49" charset="0"/>
              <a:buChar char="o"/>
            </a:pPr>
            <a:r>
              <a:rPr lang="en-US" b="1" dirty="0" smtClean="0"/>
              <a:t>Citizenship-</a:t>
            </a:r>
            <a:r>
              <a:rPr lang="en-US" dirty="0" smtClean="0"/>
              <a:t> (Behavioral </a:t>
            </a:r>
            <a:r>
              <a:rPr lang="en-US" dirty="0"/>
              <a:t>attributes) the way a person behaves toward other people.</a:t>
            </a:r>
          </a:p>
          <a:p>
            <a:pPr lvl="1"/>
            <a:endParaRPr lang="en-US" dirty="0" smtClean="0"/>
          </a:p>
          <a:p>
            <a:pPr lvl="1"/>
            <a:endParaRPr lang="en-US" dirty="0"/>
          </a:p>
          <a:p>
            <a:pPr lvl="1"/>
            <a:endParaRPr lang="en-US" dirty="0"/>
          </a:p>
          <a:p>
            <a:pPr marL="0" indent="0">
              <a:buNone/>
            </a:pPr>
            <a:endParaRPr lang="en-US" dirty="0"/>
          </a:p>
        </p:txBody>
      </p:sp>
      <p:pic>
        <p:nvPicPr>
          <p:cNvPr id="6" name="Picture 5"/>
          <p:cNvPicPr>
            <a:picLocks noChangeAspect="1"/>
          </p:cNvPicPr>
          <p:nvPr/>
        </p:nvPicPr>
        <p:blipFill>
          <a:blip r:embed="rId2"/>
          <a:stretch>
            <a:fillRect/>
          </a:stretch>
        </p:blipFill>
        <p:spPr>
          <a:xfrm>
            <a:off x="774304" y="869665"/>
            <a:ext cx="3939363" cy="2178335"/>
          </a:xfrm>
          <a:prstGeom prst="rect">
            <a:avLst/>
          </a:prstGeom>
        </p:spPr>
      </p:pic>
    </p:spTree>
    <p:extLst>
      <p:ext uri="{BB962C8B-B14F-4D97-AF65-F5344CB8AC3E}">
        <p14:creationId xmlns="" xmlns:p14="http://schemas.microsoft.com/office/powerpoint/2010/main" val="1373408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38200" y="1211795"/>
            <a:ext cx="5257802" cy="5105400"/>
          </a:xfrm>
        </p:spPr>
        <p:txBody>
          <a:bodyPr>
            <a:normAutofit/>
          </a:bodyPr>
          <a:lstStyle/>
          <a:p>
            <a:pPr marL="514350" indent="-514350">
              <a:buAutoNum type="arabicPeriod"/>
            </a:pPr>
            <a:r>
              <a:rPr lang="en-US" dirty="0" smtClean="0"/>
              <a:t>Parents </a:t>
            </a:r>
            <a:r>
              <a:rPr lang="en-US" dirty="0"/>
              <a:t>will be able to define the multiple definitions of character development. </a:t>
            </a:r>
          </a:p>
          <a:p>
            <a:pPr marL="514350" indent="-514350">
              <a:buAutoNum type="arabicPeriod"/>
            </a:pPr>
            <a:r>
              <a:rPr lang="en-US" dirty="0" smtClean="0"/>
              <a:t>Parents </a:t>
            </a:r>
            <a:r>
              <a:rPr lang="en-US" dirty="0"/>
              <a:t>will be able to differentiate the qualities of positive and negative character </a:t>
            </a:r>
            <a:r>
              <a:rPr lang="en-US" dirty="0" smtClean="0"/>
              <a:t>development.</a:t>
            </a:r>
            <a:endParaRPr lang="en-US" dirty="0"/>
          </a:p>
          <a:p>
            <a:pPr marL="514350" indent="-514350">
              <a:buFont typeface="Wingdings 2"/>
              <a:buAutoNum type="arabicPeriod"/>
            </a:pPr>
            <a:r>
              <a:rPr lang="en-US" dirty="0" smtClean="0"/>
              <a:t>Parents </a:t>
            </a:r>
            <a:r>
              <a:rPr lang="en-US" dirty="0"/>
              <a:t>will be able to evaluate their own </a:t>
            </a:r>
            <a:r>
              <a:rPr lang="en-US" dirty="0" smtClean="0"/>
              <a:t>character.</a:t>
            </a:r>
            <a:endParaRPr lang="en-US" dirty="0"/>
          </a:p>
          <a:p>
            <a:pPr marL="514350" indent="-514350">
              <a:buAutoNum type="arabicPeriod"/>
            </a:pPr>
            <a:r>
              <a:rPr lang="en-US" dirty="0" smtClean="0"/>
              <a:t>Parents will </a:t>
            </a:r>
            <a:r>
              <a:rPr lang="en-US" dirty="0"/>
              <a:t>be able to discuss multiple ways to improve </a:t>
            </a:r>
            <a:r>
              <a:rPr lang="en-US" dirty="0" smtClean="0"/>
              <a:t>character.</a:t>
            </a:r>
            <a:endParaRPr lang="en-US" dirty="0"/>
          </a:p>
          <a:p>
            <a:pPr marL="514350" indent="-514350">
              <a:buAutoNum type="arabicPeriod"/>
            </a:pPr>
            <a:r>
              <a:rPr lang="en-US" dirty="0" smtClean="0"/>
              <a:t>Parents </a:t>
            </a:r>
            <a:r>
              <a:rPr lang="en-US" dirty="0"/>
              <a:t>will be able to apply character development to their everyday </a:t>
            </a:r>
            <a:r>
              <a:rPr lang="en-US" dirty="0" smtClean="0"/>
              <a:t>life.</a:t>
            </a:r>
            <a:endParaRPr lang="en-US" dirty="0"/>
          </a:p>
        </p:txBody>
      </p:sp>
      <p:sp>
        <p:nvSpPr>
          <p:cNvPr id="4" name="Title 3"/>
          <p:cNvSpPr>
            <a:spLocks noGrp="1"/>
          </p:cNvSpPr>
          <p:nvPr>
            <p:ph type="title"/>
          </p:nvPr>
        </p:nvSpPr>
        <p:spPr>
          <a:xfrm>
            <a:off x="1143003" y="152400"/>
            <a:ext cx="9601200" cy="685800"/>
          </a:xfrm>
        </p:spPr>
        <p:txBody>
          <a:bodyPr>
            <a:normAutofit fontScale="90000"/>
          </a:bodyPr>
          <a:lstStyle/>
          <a:p>
            <a:pPr algn="ctr"/>
            <a:r>
              <a:rPr lang="en-US" dirty="0" smtClean="0"/>
              <a:t>Learning Targets</a:t>
            </a:r>
            <a:endParaRPr lang="en-US" dirty="0"/>
          </a:p>
        </p:txBody>
      </p:sp>
      <p:graphicFrame>
        <p:nvGraphicFramePr>
          <p:cNvPr id="5" name="Table 4"/>
          <p:cNvGraphicFramePr>
            <a:graphicFrameLocks noGrp="1"/>
          </p:cNvGraphicFramePr>
          <p:nvPr>
            <p:extLst/>
          </p:nvPr>
        </p:nvGraphicFramePr>
        <p:xfrm>
          <a:off x="6096002" y="1005840"/>
          <a:ext cx="6094413" cy="5822394"/>
        </p:xfrm>
        <a:graphic>
          <a:graphicData uri="http://schemas.openxmlformats.org/drawingml/2006/table">
            <a:tbl>
              <a:tblPr firstRow="1" bandRow="1">
                <a:tableStyleId>{5C22544A-7EE6-4342-B048-85BDC9FD1C3A}</a:tableStyleId>
              </a:tblPr>
              <a:tblGrid>
                <a:gridCol w="1335763"/>
                <a:gridCol w="4758650"/>
              </a:tblGrid>
              <a:tr h="341948">
                <a:tc>
                  <a:txBody>
                    <a:bodyPr/>
                    <a:lstStyle/>
                    <a:p>
                      <a:pPr algn="ctr"/>
                      <a:endParaRPr lang="en-US" dirty="0"/>
                    </a:p>
                  </a:txBody>
                  <a:tcPr/>
                </a:tc>
                <a:tc>
                  <a:txBody>
                    <a:bodyPr/>
                    <a:lstStyle/>
                    <a:p>
                      <a:pPr algn="ctr"/>
                      <a:r>
                        <a:rPr lang="en-US" dirty="0" smtClean="0"/>
                        <a:t>Activity</a:t>
                      </a:r>
                      <a:endParaRPr lang="en-US" dirty="0"/>
                    </a:p>
                  </a:txBody>
                  <a:tcPr/>
                </a:tc>
              </a:tr>
              <a:tr h="427434">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txBody>
                  <a:tcPr/>
                </a:tc>
              </a:tr>
              <a:tr h="256461">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256461">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0" i="0" kern="1200" dirty="0" smtClean="0">
                          <a:solidFill>
                            <a:schemeClr val="dk1"/>
                          </a:solidFill>
                          <a:effectLst/>
                          <a:latin typeface="+mn-lt"/>
                          <a:ea typeface="+mn-ea"/>
                          <a:cs typeface="+mn-cs"/>
                        </a:rPr>
                        <a:t>Set</a:t>
                      </a:r>
                      <a:r>
                        <a:rPr lang="en-US" sz="1200" b="0" i="0" kern="1200" baseline="0" dirty="0" smtClean="0">
                          <a:solidFill>
                            <a:schemeClr val="dk1"/>
                          </a:solidFill>
                          <a:effectLst/>
                          <a:latin typeface="+mn-lt"/>
                          <a:ea typeface="+mn-ea"/>
                          <a:cs typeface="+mn-cs"/>
                        </a:rPr>
                        <a:t> specific goals to improve your character traits</a:t>
                      </a:r>
                      <a:endParaRPr lang="en-US" sz="1200" dirty="0"/>
                    </a:p>
                  </a:txBody>
                  <a:tcPr/>
                </a:tc>
              </a:tr>
              <a:tr h="427434">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dirty="0" smtClean="0"/>
                        <a:t>In</a:t>
                      </a:r>
                      <a:r>
                        <a:rPr lang="en-US" sz="1200" baseline="0" dirty="0" smtClean="0"/>
                        <a:t> Your Own Words </a:t>
                      </a:r>
                      <a:r>
                        <a:rPr lang="en-US" sz="1200" dirty="0" smtClean="0"/>
                        <a:t>Define the terms Character</a:t>
                      </a:r>
                      <a:r>
                        <a:rPr lang="en-US" sz="1200" baseline="0" dirty="0" smtClean="0"/>
                        <a:t> Development,</a:t>
                      </a:r>
                      <a:r>
                        <a:rPr lang="en-US" sz="1200" dirty="0" smtClean="0"/>
                        <a:t> trustworthiness, respect, responsibility, fairness, and</a:t>
                      </a:r>
                      <a:r>
                        <a:rPr lang="en-US" sz="1200" baseline="0" dirty="0" smtClean="0"/>
                        <a:t> </a:t>
                      </a:r>
                      <a:r>
                        <a:rPr lang="en-US" sz="1200" dirty="0" smtClean="0"/>
                        <a:t>citizenship</a:t>
                      </a:r>
                    </a:p>
                  </a:txBody>
                  <a:tcPr/>
                </a:tc>
              </a:tr>
              <a:tr h="2308146">
                <a:tc>
                  <a:txBody>
                    <a:bodyPr/>
                    <a:lstStyle/>
                    <a:p>
                      <a:pPr algn="ctr"/>
                      <a:r>
                        <a:rPr lang="en-US" sz="1200" dirty="0" smtClean="0"/>
                        <a:t>5</a:t>
                      </a:r>
                      <a:endParaRPr lang="en-US" sz="1200" dirty="0"/>
                    </a:p>
                  </a:txBody>
                  <a:tcPr/>
                </a:tc>
                <a:tc>
                  <a:txBody>
                    <a:bodyPr/>
                    <a:lstStyle/>
                    <a:p>
                      <a:pPr algn="ctr"/>
                      <a:r>
                        <a:rPr lang="en-US" sz="1200" u="sng" dirty="0" smtClean="0"/>
                        <a:t>Academic Definitions</a:t>
                      </a:r>
                    </a:p>
                    <a:p>
                      <a:pPr lvl="1"/>
                      <a:r>
                        <a:rPr lang="en-US" sz="1200" b="1" dirty="0" smtClean="0"/>
                        <a:t>Character Development-</a:t>
                      </a:r>
                      <a:r>
                        <a:rPr lang="en-US" sz="1200" dirty="0" smtClean="0"/>
                        <a:t>The</a:t>
                      </a:r>
                      <a:r>
                        <a:rPr lang="en-US" sz="1200" b="1" dirty="0" smtClean="0"/>
                        <a:t> </a:t>
                      </a:r>
                      <a:r>
                        <a:rPr lang="en-US" sz="1200" dirty="0" smtClean="0"/>
                        <a:t>way someone thinks, feels, and behaves : someone's personality.</a:t>
                      </a:r>
                    </a:p>
                    <a:p>
                      <a:pPr lvl="1"/>
                      <a:r>
                        <a:rPr lang="en-US" sz="1200" b="1" dirty="0" smtClean="0"/>
                        <a:t>Trustworthiness-</a:t>
                      </a:r>
                      <a:r>
                        <a:rPr lang="en-US" sz="1200" dirty="0" smtClean="0"/>
                        <a:t> Is the ability to keep promises, to be honest, reliable and principled while never inappropriately betraying a confidence.</a:t>
                      </a:r>
                    </a:p>
                    <a:p>
                      <a:pPr lvl="1"/>
                      <a:r>
                        <a:rPr lang="en-US" sz="1200" b="1" dirty="0" smtClean="0"/>
                        <a:t>Respect-</a:t>
                      </a:r>
                      <a:r>
                        <a:rPr lang="en-US" sz="1200" dirty="0" smtClean="0"/>
                        <a:t> How you treat him/her.</a:t>
                      </a:r>
                    </a:p>
                    <a:p>
                      <a:pPr lvl="1"/>
                      <a:r>
                        <a:rPr lang="en-US" sz="1200" b="1" dirty="0" smtClean="0"/>
                        <a:t>Responsibility</a:t>
                      </a:r>
                      <a:r>
                        <a:rPr lang="en-US" sz="1200" dirty="0" smtClean="0"/>
                        <a:t>-Means never blaming anyone else for anything you are being, doing, having or feeling.</a:t>
                      </a:r>
                    </a:p>
                    <a:p>
                      <a:pPr lvl="1"/>
                      <a:r>
                        <a:rPr lang="en-US" sz="1200" b="1" dirty="0" smtClean="0"/>
                        <a:t>Fairness</a:t>
                      </a:r>
                      <a:r>
                        <a:rPr lang="en-US" sz="1200" dirty="0" smtClean="0"/>
                        <a:t>- To treat people equally.</a:t>
                      </a:r>
                    </a:p>
                    <a:p>
                      <a:pPr lvl="1"/>
                      <a:r>
                        <a:rPr lang="en-US" sz="1200" b="1" dirty="0" smtClean="0"/>
                        <a:t>Citizenship-</a:t>
                      </a:r>
                      <a:r>
                        <a:rPr lang="en-US" sz="1200" dirty="0" smtClean="0"/>
                        <a:t> (Behavioral attributes) the way a person behaves toward other people.</a:t>
                      </a:r>
                    </a:p>
                    <a:p>
                      <a:pPr algn="l"/>
                      <a:endParaRPr lang="en-US" sz="1200" u="sng" dirty="0"/>
                    </a:p>
                  </a:txBody>
                  <a:tcPr/>
                </a:tc>
              </a:tr>
              <a:tr h="427434">
                <a:tc>
                  <a:txBody>
                    <a:bodyPr/>
                    <a:lstStyle/>
                    <a:p>
                      <a:pPr algn="ctr"/>
                      <a:r>
                        <a:rPr lang="en-US" sz="1200" dirty="0" smtClean="0"/>
                        <a:t>6</a:t>
                      </a:r>
                      <a:endParaRPr lang="en-US" sz="1200" dirty="0"/>
                    </a:p>
                  </a:txBody>
                  <a:tcPr/>
                </a:tc>
                <a:tc>
                  <a:txBody>
                    <a:bodyPr/>
                    <a:lstStyle/>
                    <a:p>
                      <a:pPr algn="ctr"/>
                      <a:r>
                        <a:rPr lang="en-US" sz="1200" dirty="0" smtClean="0"/>
                        <a:t>Q:</a:t>
                      </a:r>
                      <a:r>
                        <a:rPr lang="en-US" sz="1200" baseline="0" dirty="0" smtClean="0"/>
                        <a:t>  Think of a time when you did something wrong and admitted to it and made it right?</a:t>
                      </a:r>
                      <a:endParaRPr lang="en-US" sz="1200" dirty="0"/>
                    </a:p>
                  </a:txBody>
                  <a:tcPr/>
                </a:tc>
              </a:tr>
              <a:tr h="256461">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769382">
                <a:tc>
                  <a:txBody>
                    <a:bodyPr/>
                    <a:lstStyle/>
                    <a:p>
                      <a:pPr algn="ctr"/>
                      <a:r>
                        <a:rPr lang="en-US" sz="1200" dirty="0" smtClean="0"/>
                        <a:t>8</a:t>
                      </a:r>
                      <a:endParaRPr lang="en-US" sz="1200" dirty="0"/>
                    </a:p>
                  </a:txBody>
                  <a:tcPr/>
                </a:tc>
                <a:tc>
                  <a:txBody>
                    <a:bodyPr/>
                    <a:lstStyle/>
                    <a:p>
                      <a:pPr algn="ctr"/>
                      <a:r>
                        <a:rPr lang="en-US" sz="1200" b="0" u="none" kern="1200" dirty="0" smtClean="0">
                          <a:solidFill>
                            <a:schemeClr val="dk1"/>
                          </a:solidFill>
                          <a:effectLst/>
                          <a:latin typeface="+mn-lt"/>
                          <a:ea typeface="+mn-ea"/>
                          <a:cs typeface="+mn-cs"/>
                        </a:rPr>
                        <a:t>Summary/Reflection</a:t>
                      </a:r>
                    </a:p>
                    <a:p>
                      <a:r>
                        <a:rPr lang="en-US" sz="1200" b="0" u="none" kern="1200" dirty="0" smtClean="0">
                          <a:solidFill>
                            <a:schemeClr val="dk1"/>
                          </a:solidFill>
                          <a:effectLst/>
                          <a:latin typeface="+mn-lt"/>
                          <a:ea typeface="+mn-ea"/>
                          <a:cs typeface="+mn-cs"/>
                        </a:rPr>
                        <a:t>Why is character development extremely important? Can you help others develop positive characteristics.</a:t>
                      </a:r>
                    </a:p>
                    <a:p>
                      <a:r>
                        <a:rPr lang="en-US" sz="1200" b="0" u="none" kern="1200" dirty="0" smtClean="0">
                          <a:solidFill>
                            <a:schemeClr val="dk1"/>
                          </a:solidFill>
                          <a:effectLst/>
                          <a:latin typeface="+mn-lt"/>
                          <a:ea typeface="+mn-ea"/>
                          <a:cs typeface="+mn-cs"/>
                        </a:rPr>
                        <a:t> </a:t>
                      </a:r>
                      <a:endParaRPr lang="en-US" sz="1200" b="0" u="none" kern="1200" dirty="0">
                        <a:solidFill>
                          <a:schemeClr val="dk1"/>
                        </a:solidFill>
                        <a:effectLst/>
                        <a:latin typeface="+mn-lt"/>
                        <a:ea typeface="+mn-ea"/>
                        <a:cs typeface="+mn-cs"/>
                      </a:endParaRPr>
                    </a:p>
                  </a:txBody>
                  <a:tcPr/>
                </a:tc>
              </a:tr>
            </a:tbl>
          </a:graphicData>
        </a:graphic>
      </p:graphicFrame>
    </p:spTree>
    <p:extLst>
      <p:ext uri="{BB962C8B-B14F-4D97-AF65-F5344CB8AC3E}">
        <p14:creationId xmlns="" xmlns:p14="http://schemas.microsoft.com/office/powerpoint/2010/main" val="147876175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 Development Introduction Video</a:t>
            </a:r>
            <a:endParaRPr lang="en-US" dirty="0"/>
          </a:p>
        </p:txBody>
      </p:sp>
      <p:sp>
        <p:nvSpPr>
          <p:cNvPr id="4" name="Action Button: Back or Previous 3">
            <a:hlinkClick r:id="" action="ppaction://hlinkshowjump?jump=previousslide" highlightClick="1"/>
          </p:cNvPr>
          <p:cNvSpPr/>
          <p:nvPr/>
        </p:nvSpPr>
        <p:spPr>
          <a:xfrm>
            <a:off x="11049000" y="6019800"/>
            <a:ext cx="533400" cy="4572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19458" name="Object" r:id="rId2" imgW="1828800" imgH="1828800"/>
    </p:controls>
    <p:extLst>
      <p:ext uri="{BB962C8B-B14F-4D97-AF65-F5344CB8AC3E}">
        <p14:creationId xmlns="" xmlns:p14="http://schemas.microsoft.com/office/powerpoint/2010/main" val="32007281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675552" y="1917879"/>
            <a:ext cx="5611938" cy="4848706"/>
          </a:xfrm>
        </p:spPr>
        <p:txBody>
          <a:bodyPr>
            <a:normAutofit fontScale="62500" lnSpcReduction="20000"/>
          </a:bodyPr>
          <a:lstStyle/>
          <a:p>
            <a:pPr marL="0" indent="0">
              <a:buNone/>
            </a:pPr>
            <a:r>
              <a:rPr lang="en-US" sz="3200" b="1" dirty="0" smtClean="0"/>
              <a:t>A </a:t>
            </a:r>
            <a:r>
              <a:rPr lang="en-US" sz="3200" b="1" dirty="0"/>
              <a:t>teacher makes it a point to schedule conferences involving the parent and the student.</a:t>
            </a:r>
            <a:endParaRPr lang="en-US" sz="1600" dirty="0"/>
          </a:p>
          <a:p>
            <a:pPr lvl="2"/>
            <a:r>
              <a:rPr lang="en-US" sz="2600" i="1" dirty="0"/>
              <a:t>Why is it important for students to see their parents and teachers involved?</a:t>
            </a:r>
            <a:endParaRPr lang="en-US" dirty="0"/>
          </a:p>
          <a:p>
            <a:pPr lvl="2"/>
            <a:r>
              <a:rPr lang="en-US" sz="2600" i="1" dirty="0"/>
              <a:t>How would you feel if you were included in the monthly conference?</a:t>
            </a:r>
          </a:p>
          <a:p>
            <a:pPr lvl="2"/>
            <a:r>
              <a:rPr lang="en-US" sz="2600" i="1" dirty="0"/>
              <a:t>How does letting the student be present during the meeting help develop character?</a:t>
            </a:r>
          </a:p>
          <a:p>
            <a:pPr marL="0" lvl="0" indent="0">
              <a:buNone/>
            </a:pPr>
            <a:r>
              <a:rPr lang="en-US" sz="3400" b="1" dirty="0"/>
              <a:t>A parent sets a good example by going to school events when they need parent chaperones.</a:t>
            </a:r>
            <a:endParaRPr lang="en-US" sz="1700" dirty="0"/>
          </a:p>
          <a:p>
            <a:pPr lvl="2"/>
            <a:r>
              <a:rPr lang="en-US" sz="2600" i="1" dirty="0"/>
              <a:t>Why is it important for </a:t>
            </a:r>
            <a:r>
              <a:rPr lang="en-US" sz="2600" i="1" dirty="0" smtClean="0"/>
              <a:t>parents to be involved in their child’s after school activities?</a:t>
            </a:r>
            <a:endParaRPr lang="en-US" dirty="0"/>
          </a:p>
          <a:p>
            <a:pPr lvl="2"/>
            <a:r>
              <a:rPr lang="en-US" sz="2600" i="1" dirty="0" smtClean="0"/>
              <a:t>How </a:t>
            </a:r>
            <a:r>
              <a:rPr lang="en-US" sz="2600" i="1" dirty="0"/>
              <a:t>would you feel about being a chaperone at a school event?</a:t>
            </a:r>
          </a:p>
          <a:p>
            <a:pPr lvl="2"/>
            <a:r>
              <a:rPr lang="en-US" sz="2600" i="1" dirty="0"/>
              <a:t>How do you think your child will respond?</a:t>
            </a:r>
          </a:p>
          <a:p>
            <a:pPr lvl="2"/>
            <a:r>
              <a:rPr lang="en-US" sz="2600" i="1" dirty="0"/>
              <a:t>Do you think students should ask their parents to chaperone in student events?</a:t>
            </a:r>
            <a:endParaRPr lang="en-US" sz="1900" dirty="0"/>
          </a:p>
          <a:p>
            <a:pPr marL="0" indent="0">
              <a:buNone/>
            </a:pPr>
            <a:endParaRPr lang="en-US" dirty="0"/>
          </a:p>
        </p:txBody>
      </p:sp>
      <p:sp>
        <p:nvSpPr>
          <p:cNvPr id="3" name="Content Placeholder 2"/>
          <p:cNvSpPr>
            <a:spLocks noGrp="1"/>
          </p:cNvSpPr>
          <p:nvPr>
            <p:ph sz="quarter" idx="1"/>
          </p:nvPr>
        </p:nvSpPr>
        <p:spPr>
          <a:xfrm>
            <a:off x="806891" y="1695181"/>
            <a:ext cx="5868661" cy="4848705"/>
          </a:xfrm>
        </p:spPr>
        <p:txBody>
          <a:bodyPr>
            <a:normAutofit fontScale="62500" lnSpcReduction="20000"/>
          </a:bodyPr>
          <a:lstStyle/>
          <a:p>
            <a:pPr marL="594182" lvl="2" indent="0">
              <a:buNone/>
            </a:pPr>
            <a:endParaRPr lang="en-US" sz="1400" dirty="0"/>
          </a:p>
          <a:p>
            <a:pPr marL="0" lvl="0" indent="0">
              <a:buNone/>
            </a:pPr>
            <a:r>
              <a:rPr lang="en-US" sz="2800" b="1" dirty="0"/>
              <a:t>A</a:t>
            </a:r>
            <a:r>
              <a:rPr lang="en-US" sz="3200" b="1" dirty="0"/>
              <a:t> </a:t>
            </a:r>
            <a:r>
              <a:rPr lang="en-US" sz="2800" b="1" dirty="0"/>
              <a:t>parent sets a good example by going to </a:t>
            </a:r>
            <a:r>
              <a:rPr lang="en-US" sz="2800" b="1" dirty="0" smtClean="0"/>
              <a:t>their child’s games.</a:t>
            </a:r>
            <a:endParaRPr lang="en-US" sz="1600" dirty="0" smtClean="0"/>
          </a:p>
          <a:p>
            <a:pPr lvl="2"/>
            <a:r>
              <a:rPr lang="en-US" sz="2600" i="1" dirty="0" smtClean="0"/>
              <a:t>Why is it important for students to see their parents involved?</a:t>
            </a:r>
            <a:endParaRPr lang="en-US" sz="1900" dirty="0" smtClean="0"/>
          </a:p>
          <a:p>
            <a:pPr lvl="2"/>
            <a:r>
              <a:rPr lang="en-US" sz="2600" i="1" dirty="0" smtClean="0"/>
              <a:t>How </a:t>
            </a:r>
            <a:r>
              <a:rPr lang="en-US" sz="2600" i="1" dirty="0"/>
              <a:t>do you think your child will feel if you participated in their sports events</a:t>
            </a:r>
            <a:r>
              <a:rPr lang="en-US" sz="2600" i="1" dirty="0" smtClean="0"/>
              <a:t>?</a:t>
            </a:r>
          </a:p>
          <a:p>
            <a:pPr lvl="2"/>
            <a:r>
              <a:rPr lang="en-US" sz="2600" i="1" dirty="0" smtClean="0"/>
              <a:t>Do you go to your child's games?</a:t>
            </a:r>
          </a:p>
          <a:p>
            <a:pPr marL="987552" lvl="2" indent="0">
              <a:buNone/>
            </a:pPr>
            <a:endParaRPr lang="en-US" sz="2000" i="1" dirty="0"/>
          </a:p>
          <a:p>
            <a:pPr marL="0" lvl="0" indent="0">
              <a:buNone/>
            </a:pPr>
            <a:r>
              <a:rPr lang="en-US" sz="3400" b="1" dirty="0"/>
              <a:t>A parent is pressuring her child to keep their grades up.</a:t>
            </a:r>
            <a:endParaRPr lang="en-US" sz="1700" dirty="0"/>
          </a:p>
          <a:p>
            <a:pPr lvl="2"/>
            <a:r>
              <a:rPr lang="en-US" sz="2600" i="1" dirty="0"/>
              <a:t>What do you think this says about you as a parent?</a:t>
            </a:r>
            <a:endParaRPr lang="en-US" dirty="0"/>
          </a:p>
          <a:p>
            <a:pPr lvl="2"/>
            <a:r>
              <a:rPr lang="en-US" sz="2600" i="1" dirty="0"/>
              <a:t>Why is it important for parents to show their children that school is a top priority?</a:t>
            </a:r>
            <a:endParaRPr lang="en-US" dirty="0"/>
          </a:p>
          <a:p>
            <a:pPr lvl="2"/>
            <a:r>
              <a:rPr lang="en-US" sz="2600" i="1" dirty="0"/>
              <a:t>List some benefits of monitoring your child's grades?</a:t>
            </a:r>
          </a:p>
          <a:p>
            <a:pPr marL="0" indent="0">
              <a:buNone/>
            </a:pPr>
            <a:endParaRPr lang="en-US" dirty="0"/>
          </a:p>
        </p:txBody>
      </p:sp>
      <p:sp>
        <p:nvSpPr>
          <p:cNvPr id="4" name="Title 3"/>
          <p:cNvSpPr>
            <a:spLocks noGrp="1"/>
          </p:cNvSpPr>
          <p:nvPr>
            <p:ph type="title"/>
          </p:nvPr>
        </p:nvSpPr>
        <p:spPr>
          <a:xfrm>
            <a:off x="1676400" y="209281"/>
            <a:ext cx="9601200" cy="1485900"/>
          </a:xfrm>
        </p:spPr>
        <p:txBody>
          <a:bodyPr>
            <a:normAutofit/>
          </a:bodyPr>
          <a:lstStyle/>
          <a:p>
            <a:pPr algn="ctr"/>
            <a:r>
              <a:rPr lang="en-US" dirty="0"/>
              <a:t>Scenarios &amp; Discussion Questions: </a:t>
            </a:r>
            <a:r>
              <a:rPr lang="en-US" dirty="0" smtClean="0"/>
              <a:t>Character Development</a:t>
            </a:r>
            <a:endParaRPr lang="en-US" dirty="0"/>
          </a:p>
        </p:txBody>
      </p:sp>
    </p:spTree>
    <p:extLst>
      <p:ext uri="{BB962C8B-B14F-4D97-AF65-F5344CB8AC3E}">
        <p14:creationId xmlns="" xmlns:p14="http://schemas.microsoft.com/office/powerpoint/2010/main" val="10141708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3329" y="3066873"/>
            <a:ext cx="3581398" cy="2832278"/>
          </a:xfrm>
        </p:spPr>
        <p:txBody>
          <a:bodyPr/>
          <a:lstStyle/>
          <a:p>
            <a:pPr algn="ctr"/>
            <a:r>
              <a:rPr lang="en-US" dirty="0" smtClean="0"/>
              <a:t>Module #8 Fairness</a:t>
            </a:r>
            <a:endParaRPr lang="en-US" dirty="0"/>
          </a:p>
        </p:txBody>
      </p:sp>
      <p:sp>
        <p:nvSpPr>
          <p:cNvPr id="2" name="Content Placeholder 1"/>
          <p:cNvSpPr>
            <a:spLocks noGrp="1"/>
          </p:cNvSpPr>
          <p:nvPr>
            <p:ph sz="quarter" idx="4294967295"/>
          </p:nvPr>
        </p:nvSpPr>
        <p:spPr>
          <a:xfrm>
            <a:off x="5181601" y="413198"/>
            <a:ext cx="6856413" cy="5485953"/>
          </a:xfrm>
        </p:spPr>
        <p:txBody>
          <a:bodyPr>
            <a:normAutofit/>
          </a:bodyPr>
          <a:lstStyle/>
          <a:p>
            <a:r>
              <a:rPr lang="en-US" sz="2400" b="1" dirty="0"/>
              <a:t>Overall Module Goal: </a:t>
            </a:r>
            <a:r>
              <a:rPr lang="en-US" dirty="0" smtClean="0"/>
              <a:t>Fairness: </a:t>
            </a:r>
            <a:r>
              <a:rPr lang="en-US" dirty="0"/>
              <a:t>Parents will be positive when necessary as well as consistent and equitable when enforcing rules at home and at school. Parents will also reinforce treating others with dignity and </a:t>
            </a:r>
            <a:r>
              <a:rPr lang="en-US" dirty="0" smtClean="0"/>
              <a:t>respect</a:t>
            </a:r>
            <a:endParaRPr lang="en-US" sz="3200" b="1" dirty="0"/>
          </a:p>
          <a:p>
            <a:r>
              <a:rPr lang="en-US" sz="3200" b="1" dirty="0" smtClean="0"/>
              <a:t>Definition:</a:t>
            </a:r>
            <a:endParaRPr lang="en-US" sz="3200" dirty="0" smtClean="0"/>
          </a:p>
          <a:p>
            <a:pPr lvl="2">
              <a:buFont typeface="Courier New" panose="02070309020205020404" pitchFamily="49" charset="0"/>
              <a:buChar char="o"/>
            </a:pPr>
            <a:r>
              <a:rPr lang="en-US" sz="2200" dirty="0" smtClean="0"/>
              <a:t>Free from showing favoritism, injustice, or bias.</a:t>
            </a:r>
          </a:p>
          <a:p>
            <a:pPr lvl="2">
              <a:buFont typeface="Courier New" panose="02070309020205020404" pitchFamily="49" charset="0"/>
              <a:buChar char="o"/>
            </a:pPr>
            <a:r>
              <a:rPr lang="en-US" sz="2200" dirty="0" smtClean="0"/>
              <a:t>Is </a:t>
            </a:r>
            <a:r>
              <a:rPr lang="en-US" sz="2200" dirty="0"/>
              <a:t>the quality of making judgments that are free from discrimination.</a:t>
            </a:r>
          </a:p>
          <a:p>
            <a:pPr lvl="2">
              <a:buFont typeface="Courier New" panose="02070309020205020404" pitchFamily="49" charset="0"/>
              <a:buChar char="o"/>
            </a:pPr>
            <a:r>
              <a:rPr lang="en-US" sz="2200" dirty="0"/>
              <a:t>Agreeing with what is thought to be right or acceptable.</a:t>
            </a:r>
          </a:p>
          <a:p>
            <a:pPr lvl="2">
              <a:buFont typeface="Courier New" panose="02070309020205020404" pitchFamily="49" charset="0"/>
              <a:buChar char="o"/>
            </a:pPr>
            <a:r>
              <a:rPr lang="en-US" sz="2200" dirty="0"/>
              <a:t>Treating people in a way that does not favor some over others.</a:t>
            </a:r>
          </a:p>
          <a:p>
            <a:pPr lvl="2"/>
            <a:endParaRPr lang="en-US" sz="2899" dirty="0"/>
          </a:p>
          <a:p>
            <a:endParaRPr lang="en-US" dirty="0"/>
          </a:p>
        </p:txBody>
      </p:sp>
      <p:pic>
        <p:nvPicPr>
          <p:cNvPr id="3" name="Picture 2"/>
          <p:cNvPicPr>
            <a:picLocks noChangeAspect="1"/>
          </p:cNvPicPr>
          <p:nvPr/>
        </p:nvPicPr>
        <p:blipFill>
          <a:blip r:embed="rId2"/>
          <a:stretch>
            <a:fillRect/>
          </a:stretch>
        </p:blipFill>
        <p:spPr>
          <a:xfrm>
            <a:off x="913329" y="531131"/>
            <a:ext cx="3688400" cy="2450804"/>
          </a:xfrm>
          <a:prstGeom prst="rect">
            <a:avLst/>
          </a:prstGeom>
        </p:spPr>
      </p:pic>
    </p:spTree>
    <p:extLst>
      <p:ext uri="{BB962C8B-B14F-4D97-AF65-F5344CB8AC3E}">
        <p14:creationId xmlns="" xmlns:p14="http://schemas.microsoft.com/office/powerpoint/2010/main" val="3080049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097749" y="1777283"/>
            <a:ext cx="4955321" cy="4760757"/>
          </a:xfrm>
        </p:spPr>
        <p:txBody>
          <a:bodyPr>
            <a:normAutofit/>
          </a:bodyPr>
          <a:lstStyle/>
          <a:p>
            <a:pPr marL="0" indent="0">
              <a:buNone/>
            </a:pPr>
            <a:endParaRPr lang="en-US" dirty="0" smtClean="0"/>
          </a:p>
          <a:p>
            <a:pPr marL="457200" indent="-457200">
              <a:buFont typeface="+mj-lt"/>
              <a:buAutoNum type="arabicPeriod"/>
            </a:pPr>
            <a:r>
              <a:rPr lang="en-US" dirty="0" smtClean="0"/>
              <a:t>Parents will be able to define Fairness.</a:t>
            </a:r>
          </a:p>
          <a:p>
            <a:pPr marL="457200" indent="-457200">
              <a:buFont typeface="+mj-lt"/>
              <a:buAutoNum type="arabicPeriod"/>
            </a:pPr>
            <a:r>
              <a:rPr lang="en-US" dirty="0" smtClean="0"/>
              <a:t>Parents </a:t>
            </a:r>
            <a:r>
              <a:rPr lang="en-US" dirty="0"/>
              <a:t>will be able to discuss positive ways to ensure </a:t>
            </a:r>
            <a:r>
              <a:rPr lang="en-US" dirty="0" smtClean="0"/>
              <a:t>fairness.</a:t>
            </a:r>
          </a:p>
          <a:p>
            <a:pPr marL="457200" indent="-457200">
              <a:buFont typeface="+mj-lt"/>
              <a:buAutoNum type="arabicPeriod"/>
            </a:pPr>
            <a:r>
              <a:rPr lang="en-US" dirty="0" smtClean="0"/>
              <a:t>Parents will </a:t>
            </a:r>
            <a:r>
              <a:rPr lang="en-US" dirty="0"/>
              <a:t>practice positive ways to handle unfair situations.</a:t>
            </a:r>
          </a:p>
          <a:p>
            <a:pPr marL="457200" indent="-457200">
              <a:buFont typeface="+mj-lt"/>
              <a:buAutoNum type="arabicPeriod"/>
            </a:pPr>
            <a:r>
              <a:rPr lang="en-US" dirty="0" smtClean="0"/>
              <a:t>Parents will </a:t>
            </a:r>
            <a:r>
              <a:rPr lang="en-US" dirty="0"/>
              <a:t>be able to differentiate fairness and </a:t>
            </a:r>
            <a:r>
              <a:rPr lang="en-US" dirty="0" smtClean="0"/>
              <a:t>equality.</a:t>
            </a:r>
            <a:endParaRPr lang="en-US" dirty="0"/>
          </a:p>
          <a:p>
            <a:pPr marL="0" indent="0">
              <a:buNone/>
            </a:pPr>
            <a:endParaRPr lang="en-US" dirty="0"/>
          </a:p>
        </p:txBody>
      </p:sp>
      <p:sp>
        <p:nvSpPr>
          <p:cNvPr id="4" name="Title 3"/>
          <p:cNvSpPr>
            <a:spLocks noGrp="1"/>
          </p:cNvSpPr>
          <p:nvPr>
            <p:ph type="title"/>
          </p:nvPr>
        </p:nvSpPr>
        <p:spPr>
          <a:xfrm>
            <a:off x="990600" y="189206"/>
            <a:ext cx="9601200" cy="1189038"/>
          </a:xfrm>
        </p:spPr>
        <p:txBody>
          <a:bodyPr/>
          <a:lstStyle/>
          <a:p>
            <a:pPr algn="ctr"/>
            <a:r>
              <a:rPr lang="en-US" dirty="0" smtClean="0"/>
              <a:t>Learning Targets</a:t>
            </a:r>
            <a:endParaRPr lang="en-US" dirty="0"/>
          </a:p>
        </p:txBody>
      </p:sp>
      <p:graphicFrame>
        <p:nvGraphicFramePr>
          <p:cNvPr id="7" name="Table 6"/>
          <p:cNvGraphicFramePr>
            <a:graphicFrameLocks noGrp="1"/>
          </p:cNvGraphicFramePr>
          <p:nvPr>
            <p:extLst/>
          </p:nvPr>
        </p:nvGraphicFramePr>
        <p:xfrm>
          <a:off x="6221397" y="1510766"/>
          <a:ext cx="5789613" cy="4835870"/>
        </p:xfrm>
        <a:graphic>
          <a:graphicData uri="http://schemas.openxmlformats.org/drawingml/2006/table">
            <a:tbl>
              <a:tblPr firstRow="1" bandRow="1">
                <a:tableStyleId>{5C22544A-7EE6-4342-B048-85BDC9FD1C3A}</a:tableStyleId>
              </a:tblPr>
              <a:tblGrid>
                <a:gridCol w="965015"/>
                <a:gridCol w="4824598"/>
              </a:tblGrid>
              <a:tr h="145048">
                <a:tc>
                  <a:txBody>
                    <a:bodyPr/>
                    <a:lstStyle/>
                    <a:p>
                      <a:pPr algn="ctr"/>
                      <a:endParaRPr lang="en-US" dirty="0"/>
                    </a:p>
                  </a:txBody>
                  <a:tcPr/>
                </a:tc>
                <a:tc>
                  <a:txBody>
                    <a:bodyPr/>
                    <a:lstStyle/>
                    <a:p>
                      <a:pPr algn="ctr"/>
                      <a:r>
                        <a:rPr lang="en-US" dirty="0" smtClean="0"/>
                        <a:t>Activity</a:t>
                      </a:r>
                      <a:endParaRPr lang="en-US" dirty="0"/>
                    </a:p>
                  </a:txBody>
                  <a:tcPr/>
                </a:tc>
              </a:tr>
              <a:tr h="390156">
                <a:tc>
                  <a:txBody>
                    <a:bodyPr/>
                    <a:lstStyle/>
                    <a:p>
                      <a:pPr algn="ctr"/>
                      <a:r>
                        <a:rPr lang="en-US" dirty="0" smtClean="0"/>
                        <a:t>1</a:t>
                      </a:r>
                      <a:endParaRPr lang="en-US" dirty="0"/>
                    </a:p>
                  </a:txBody>
                  <a:tcPr/>
                </a:tc>
                <a:tc>
                  <a:txBody>
                    <a:bodyPr/>
                    <a:lstStyle/>
                    <a:p>
                      <a:pPr algn="ctr"/>
                      <a:r>
                        <a:rPr lang="en-US" dirty="0" smtClean="0">
                          <a:hlinkClick r:id="rId2" action="ppaction://hlinksldjump"/>
                        </a:rPr>
                        <a:t>Introduction/Video</a:t>
                      </a:r>
                      <a:endParaRPr lang="en-US" dirty="0" smtClean="0"/>
                    </a:p>
                  </a:txBody>
                  <a:tcPr/>
                </a:tc>
              </a:tr>
              <a:tr h="350283">
                <a:tc>
                  <a:txBody>
                    <a:bodyPr/>
                    <a:lstStyle/>
                    <a:p>
                      <a:pPr algn="ctr"/>
                      <a:r>
                        <a:rPr lang="en-US" dirty="0" smtClean="0"/>
                        <a:t>2</a:t>
                      </a:r>
                      <a:endParaRPr lang="en-US" dirty="0"/>
                    </a:p>
                  </a:txBody>
                  <a:tcPr/>
                </a:tc>
                <a:tc>
                  <a:txBody>
                    <a:bodyPr/>
                    <a:lstStyle/>
                    <a:p>
                      <a:pPr algn="ctr"/>
                      <a:r>
                        <a:rPr lang="en-US" dirty="0" smtClean="0"/>
                        <a:t>Purpose of Module</a:t>
                      </a:r>
                    </a:p>
                  </a:txBody>
                  <a:tcPr/>
                </a:tc>
              </a:tr>
              <a:tr h="618152">
                <a:tc>
                  <a:txBody>
                    <a:bodyPr/>
                    <a:lstStyle/>
                    <a:p>
                      <a:pPr algn="ctr"/>
                      <a:r>
                        <a:rPr lang="en-US" dirty="0" smtClean="0"/>
                        <a:t>3</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Q:</a:t>
                      </a:r>
                      <a:r>
                        <a:rPr lang="en-US" sz="1800" b="0" i="0" kern="1200" baseline="0" dirty="0" smtClean="0">
                          <a:solidFill>
                            <a:schemeClr val="dk1"/>
                          </a:solidFill>
                          <a:effectLst/>
                          <a:latin typeface="+mn-lt"/>
                          <a:ea typeface="+mn-ea"/>
                          <a:cs typeface="+mn-cs"/>
                        </a:rPr>
                        <a:t> What are ways that you teach your child fairness?</a:t>
                      </a:r>
                      <a:endParaRPr lang="en-US" dirty="0"/>
                    </a:p>
                  </a:txBody>
                  <a:tcPr/>
                </a:tc>
              </a:tr>
              <a:tr h="443366">
                <a:tc>
                  <a:txBody>
                    <a:bodyPr/>
                    <a:lstStyle/>
                    <a:p>
                      <a:pPr algn="ctr"/>
                      <a:r>
                        <a:rPr lang="en-US" dirty="0" smtClean="0"/>
                        <a:t>4</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t>Q:</a:t>
                      </a:r>
                      <a:r>
                        <a:rPr lang="en-US" baseline="0" dirty="0" smtClean="0"/>
                        <a:t> </a:t>
                      </a:r>
                      <a:r>
                        <a:rPr lang="en-US" dirty="0" smtClean="0"/>
                        <a:t>In</a:t>
                      </a:r>
                      <a:r>
                        <a:rPr lang="en-US" baseline="0" dirty="0" smtClean="0"/>
                        <a:t> Your Own Words </a:t>
                      </a:r>
                      <a:r>
                        <a:rPr lang="en-US" dirty="0" smtClean="0"/>
                        <a:t>Define</a:t>
                      </a:r>
                      <a:r>
                        <a:rPr lang="en-US" baseline="0" dirty="0" smtClean="0"/>
                        <a:t> fairness</a:t>
                      </a:r>
                      <a:endParaRPr lang="en-US" sz="1800" dirty="0" smtClean="0"/>
                    </a:p>
                  </a:txBody>
                  <a:tcPr/>
                </a:tc>
              </a:tr>
              <a:tr h="875707">
                <a:tc>
                  <a:txBody>
                    <a:bodyPr/>
                    <a:lstStyle/>
                    <a:p>
                      <a:pPr algn="ctr"/>
                      <a:r>
                        <a:rPr lang="en-US" dirty="0" smtClean="0"/>
                        <a:t>5</a:t>
                      </a:r>
                      <a:endParaRPr lang="en-US" dirty="0"/>
                    </a:p>
                  </a:txBody>
                  <a:tcPr/>
                </a:tc>
                <a:tc>
                  <a:txBody>
                    <a:bodyPr/>
                    <a:lstStyle/>
                    <a:p>
                      <a:pPr algn="ctr"/>
                      <a:r>
                        <a:rPr lang="en-US" u="sng" dirty="0" smtClean="0"/>
                        <a:t>Academic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smtClean="0"/>
                        <a:t>Fairness- </a:t>
                      </a:r>
                      <a:r>
                        <a:rPr lang="en-US" sz="1800" dirty="0" smtClean="0"/>
                        <a:t>Free from showing favoritism, injustice, or bias.</a:t>
                      </a:r>
                    </a:p>
                  </a:txBody>
                  <a:tcPr/>
                </a:tc>
              </a:tr>
              <a:tr h="436188">
                <a:tc>
                  <a:txBody>
                    <a:bodyPr/>
                    <a:lstStyle/>
                    <a:p>
                      <a:pPr algn="ctr"/>
                      <a:r>
                        <a:rPr lang="en-US" dirty="0" smtClean="0"/>
                        <a:t>6</a:t>
                      </a:r>
                      <a:endParaRPr lang="en-US" dirty="0"/>
                    </a:p>
                  </a:txBody>
                  <a:tcPr/>
                </a:tc>
                <a:tc>
                  <a:txBody>
                    <a:bodyPr/>
                    <a:lstStyle/>
                    <a:p>
                      <a:pPr algn="ctr"/>
                      <a:r>
                        <a:rPr lang="en-US" b="0" u="none" dirty="0" smtClean="0"/>
                        <a:t>Q:</a:t>
                      </a:r>
                      <a:r>
                        <a:rPr lang="en-US" b="0" u="none" baseline="0" dirty="0" smtClean="0"/>
                        <a:t>  Is it hard for you to treat people fairly?</a:t>
                      </a:r>
                      <a:endParaRPr lang="en-US" b="0" u="none" dirty="0"/>
                    </a:p>
                  </a:txBody>
                  <a:tcPr/>
                </a:tc>
              </a:tr>
              <a:tr h="365500">
                <a:tc>
                  <a:txBody>
                    <a:bodyPr/>
                    <a:lstStyle/>
                    <a:p>
                      <a:pPr algn="ctr"/>
                      <a:r>
                        <a:rPr lang="en-US" dirty="0" smtClean="0"/>
                        <a:t>7</a:t>
                      </a:r>
                      <a:endParaRPr lang="en-US" dirty="0"/>
                    </a:p>
                  </a:txBody>
                  <a:tcPr/>
                </a:tc>
                <a:tc>
                  <a:txBody>
                    <a:bodyPr/>
                    <a:lstStyle/>
                    <a:p>
                      <a:pPr algn="ctr"/>
                      <a:r>
                        <a:rPr lang="en-US" b="0" u="none" dirty="0" smtClean="0"/>
                        <a:t>Scenarios/</a:t>
                      </a:r>
                      <a:r>
                        <a:rPr lang="en-US" b="0" u="none" baseline="0" dirty="0" smtClean="0"/>
                        <a:t>Role Plays </a:t>
                      </a:r>
                      <a:endParaRPr lang="en-US" b="0" u="none" dirty="0"/>
                    </a:p>
                  </a:txBody>
                  <a:tcPr/>
                </a:tc>
              </a:tr>
              <a:tr h="875707">
                <a:tc>
                  <a:txBody>
                    <a:bodyPr/>
                    <a:lstStyle/>
                    <a:p>
                      <a:pPr algn="ctr"/>
                      <a:r>
                        <a:rPr lang="en-US" dirty="0" smtClean="0"/>
                        <a:t>8</a:t>
                      </a:r>
                      <a:endParaRPr lang="en-US" dirty="0"/>
                    </a:p>
                  </a:txBody>
                  <a:tcPr/>
                </a:tc>
                <a:tc>
                  <a:txBody>
                    <a:bodyPr/>
                    <a:lstStyle/>
                    <a:p>
                      <a:pPr algn="ctr"/>
                      <a:r>
                        <a:rPr lang="en-US" sz="1800" b="0" u="none" kern="1200" dirty="0" smtClean="0">
                          <a:solidFill>
                            <a:schemeClr val="dk1"/>
                          </a:solidFill>
                          <a:effectLst/>
                          <a:latin typeface="+mn-lt"/>
                          <a:ea typeface="+mn-ea"/>
                          <a:cs typeface="+mn-cs"/>
                        </a:rPr>
                        <a:t>Summary/Reflection</a:t>
                      </a:r>
                    </a:p>
                    <a:p>
                      <a:pPr algn="l"/>
                      <a:r>
                        <a:rPr lang="en-US" sz="1800" b="0" u="none" kern="1200" dirty="0" smtClean="0">
                          <a:solidFill>
                            <a:schemeClr val="dk1"/>
                          </a:solidFill>
                          <a:effectLst/>
                          <a:latin typeface="+mn-lt"/>
                          <a:ea typeface="+mn-ea"/>
                          <a:cs typeface="+mn-cs"/>
                        </a:rPr>
                        <a:t>What are ways you can show</a:t>
                      </a:r>
                      <a:r>
                        <a:rPr lang="en-US" sz="1800" b="0" u="none" kern="1200" baseline="0" dirty="0" smtClean="0">
                          <a:solidFill>
                            <a:schemeClr val="dk1"/>
                          </a:solidFill>
                          <a:effectLst/>
                          <a:latin typeface="+mn-lt"/>
                          <a:ea typeface="+mn-ea"/>
                          <a:cs typeface="+mn-cs"/>
                        </a:rPr>
                        <a:t> your child</a:t>
                      </a:r>
                      <a:r>
                        <a:rPr lang="en-US" sz="1800" b="0" u="none" kern="1200" dirty="0" smtClean="0">
                          <a:solidFill>
                            <a:schemeClr val="dk1"/>
                          </a:solidFill>
                          <a:effectLst/>
                          <a:latin typeface="+mn-lt"/>
                          <a:ea typeface="+mn-ea"/>
                          <a:cs typeface="+mn-cs"/>
                        </a:rPr>
                        <a:t> fairness at home?</a:t>
                      </a:r>
                    </a:p>
                  </a:txBody>
                  <a:tcPr/>
                </a:tc>
              </a:tr>
            </a:tbl>
          </a:graphicData>
        </a:graphic>
      </p:graphicFrame>
    </p:spTree>
    <p:extLst>
      <p:ext uri="{BB962C8B-B14F-4D97-AF65-F5344CB8AC3E}">
        <p14:creationId xmlns="" xmlns:p14="http://schemas.microsoft.com/office/powerpoint/2010/main" val="10424329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Fairness Introduction Video</a:t>
            </a:r>
            <a:endParaRPr lang="en-US" dirty="0"/>
          </a:p>
        </p:txBody>
      </p:sp>
      <p:sp>
        <p:nvSpPr>
          <p:cNvPr id="4" name="Action Button: Back or Previous 3">
            <a:hlinkClick r:id="" action="ppaction://hlinkshowjump?jump=previousslide" highlightClick="1"/>
          </p:cNvPr>
          <p:cNvSpPr/>
          <p:nvPr/>
        </p:nvSpPr>
        <p:spPr>
          <a:xfrm>
            <a:off x="10744200" y="5638800"/>
            <a:ext cx="609600" cy="5334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0482" name="Object" r:id="rId2" imgW="1828800" imgH="1828800"/>
    </p:controls>
    <p:extLst>
      <p:ext uri="{BB962C8B-B14F-4D97-AF65-F5344CB8AC3E}">
        <p14:creationId xmlns="" xmlns:p14="http://schemas.microsoft.com/office/powerpoint/2010/main" val="8352691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7372083" y="1345286"/>
            <a:ext cx="4648203" cy="4191000"/>
          </a:xfrm>
        </p:spPr>
        <p:txBody>
          <a:bodyPr>
            <a:normAutofit/>
          </a:bodyPr>
          <a:lstStyle/>
          <a:p>
            <a:pPr marL="0" indent="0">
              <a:buNone/>
            </a:pPr>
            <a:r>
              <a:rPr lang="en-US" sz="2399" b="1" dirty="0"/>
              <a:t>Erin’s math teacher gave out extra homework to the whole class  because some of her peers were rude to the substitute teacher.</a:t>
            </a:r>
          </a:p>
          <a:p>
            <a:pPr lvl="2"/>
            <a:r>
              <a:rPr lang="en-US" i="1" dirty="0" smtClean="0"/>
              <a:t>Is this fair for Erin?</a:t>
            </a:r>
            <a:r>
              <a:rPr lang="en-US" i="1" dirty="0"/>
              <a:t> </a:t>
            </a:r>
            <a:r>
              <a:rPr lang="en-US" i="1" dirty="0" smtClean="0"/>
              <a:t>Why or Why not?</a:t>
            </a:r>
          </a:p>
          <a:p>
            <a:pPr lvl="2"/>
            <a:r>
              <a:rPr lang="en-US" i="1" dirty="0"/>
              <a:t> As a parent would you advise  Erin </a:t>
            </a:r>
            <a:r>
              <a:rPr lang="en-US" i="1" dirty="0" smtClean="0"/>
              <a:t>to talk to her peers about treating people fair?</a:t>
            </a:r>
          </a:p>
          <a:p>
            <a:pPr lvl="2"/>
            <a:r>
              <a:rPr lang="en-US" i="1" dirty="0" smtClean="0"/>
              <a:t>Does </a:t>
            </a:r>
            <a:r>
              <a:rPr lang="en-US" i="1" dirty="0"/>
              <a:t>this scenario exemplify fairness?</a:t>
            </a:r>
            <a:endParaRPr lang="en-US" sz="1200" dirty="0"/>
          </a:p>
          <a:p>
            <a:pPr lvl="2"/>
            <a:r>
              <a:rPr lang="en-US" i="1" dirty="0"/>
              <a:t>Does equal always mean fair?</a:t>
            </a:r>
            <a:endParaRPr lang="en-US" sz="1200" dirty="0"/>
          </a:p>
          <a:p>
            <a:pPr marL="987552" lvl="2" indent="0">
              <a:buNone/>
            </a:pPr>
            <a:endParaRPr lang="en-US" dirty="0" smtClean="0"/>
          </a:p>
        </p:txBody>
      </p:sp>
      <p:sp>
        <p:nvSpPr>
          <p:cNvPr id="3" name="Content Placeholder 2"/>
          <p:cNvSpPr>
            <a:spLocks noGrp="1"/>
          </p:cNvSpPr>
          <p:nvPr>
            <p:ph sz="quarter" idx="1"/>
          </p:nvPr>
        </p:nvSpPr>
        <p:spPr>
          <a:xfrm>
            <a:off x="903022" y="1345286"/>
            <a:ext cx="6242123" cy="5157719"/>
          </a:xfrm>
        </p:spPr>
        <p:txBody>
          <a:bodyPr>
            <a:normAutofit/>
          </a:bodyPr>
          <a:lstStyle/>
          <a:p>
            <a:pPr marL="45706" indent="0">
              <a:buNone/>
            </a:pPr>
            <a:r>
              <a:rPr lang="en-US" sz="1999" b="1" dirty="0" smtClean="0"/>
              <a:t>Susan </a:t>
            </a:r>
            <a:r>
              <a:rPr lang="en-US" sz="1999" b="1" dirty="0"/>
              <a:t>raised her hand in class and response to a question. Unfortunately, the teacher ignores Susan and asks another student their thoughts?</a:t>
            </a:r>
          </a:p>
          <a:p>
            <a:pPr lvl="2"/>
            <a:r>
              <a:rPr lang="en-US" sz="1700" i="1" dirty="0"/>
              <a:t>As a parent how would you address this situation with your child and teacher?</a:t>
            </a:r>
          </a:p>
          <a:p>
            <a:pPr lvl="2"/>
            <a:r>
              <a:rPr lang="en-US" sz="1700" i="1" dirty="0"/>
              <a:t>Is this type of behavior worthy of a parent conference?</a:t>
            </a:r>
          </a:p>
          <a:p>
            <a:pPr lvl="2"/>
            <a:r>
              <a:rPr lang="en-US" sz="1700" i="1" dirty="0"/>
              <a:t>As a parent do you think this would discourage your child from responding in class?</a:t>
            </a:r>
          </a:p>
          <a:p>
            <a:pPr marL="987552" lvl="2" indent="0">
              <a:buNone/>
            </a:pPr>
            <a:endParaRPr lang="en-US" sz="1400" dirty="0"/>
          </a:p>
          <a:p>
            <a:endParaRPr lang="en-US" dirty="0"/>
          </a:p>
        </p:txBody>
      </p:sp>
      <p:sp>
        <p:nvSpPr>
          <p:cNvPr id="4" name="Title 3"/>
          <p:cNvSpPr>
            <a:spLocks noGrp="1"/>
          </p:cNvSpPr>
          <p:nvPr>
            <p:ph type="title"/>
          </p:nvPr>
        </p:nvSpPr>
        <p:spPr>
          <a:xfrm>
            <a:off x="1447799" y="7620"/>
            <a:ext cx="9601200" cy="1189038"/>
          </a:xfrm>
        </p:spPr>
        <p:txBody>
          <a:bodyPr>
            <a:normAutofit fontScale="90000"/>
          </a:bodyPr>
          <a:lstStyle/>
          <a:p>
            <a:r>
              <a:rPr lang="en-US" dirty="0"/>
              <a:t>Scenarios &amp; Discussion Questions</a:t>
            </a:r>
            <a:r>
              <a:rPr lang="en-US" dirty="0" smtClean="0"/>
              <a:t>: Fairness</a:t>
            </a:r>
            <a:endParaRPr lang="en-US" dirty="0"/>
          </a:p>
        </p:txBody>
      </p:sp>
    </p:spTree>
    <p:extLst>
      <p:ext uri="{BB962C8B-B14F-4D97-AF65-F5344CB8AC3E}">
        <p14:creationId xmlns="" xmlns:p14="http://schemas.microsoft.com/office/powerpoint/2010/main" val="8759842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23164" y="3314700"/>
            <a:ext cx="4953001" cy="2376152"/>
          </a:xfrm>
        </p:spPr>
        <p:txBody>
          <a:bodyPr>
            <a:normAutofit/>
          </a:bodyPr>
          <a:lstStyle/>
          <a:p>
            <a:pPr algn="ctr"/>
            <a:r>
              <a:rPr lang="en-US" sz="5400" dirty="0"/>
              <a:t>Module #9 Encouragement</a:t>
            </a:r>
          </a:p>
        </p:txBody>
      </p:sp>
      <p:sp>
        <p:nvSpPr>
          <p:cNvPr id="2" name="Content Placeholder 1"/>
          <p:cNvSpPr>
            <a:spLocks noGrp="1"/>
          </p:cNvSpPr>
          <p:nvPr>
            <p:ph sz="quarter" idx="4294967295"/>
          </p:nvPr>
        </p:nvSpPr>
        <p:spPr>
          <a:xfrm>
            <a:off x="5638801" y="609600"/>
            <a:ext cx="6400799" cy="5410200"/>
          </a:xfrm>
        </p:spPr>
        <p:txBody>
          <a:bodyPr>
            <a:normAutofit/>
          </a:bodyPr>
          <a:lstStyle/>
          <a:p>
            <a:pPr marL="0" indent="0">
              <a:buNone/>
            </a:pPr>
            <a:endParaRPr lang="en-US" sz="3799" b="1" dirty="0"/>
          </a:p>
          <a:p>
            <a:r>
              <a:rPr lang="en-US" sz="2400" b="1" dirty="0"/>
              <a:t>Overall Module Goal: </a:t>
            </a:r>
            <a:r>
              <a:rPr lang="en-US" sz="2400" i="1" dirty="0"/>
              <a:t>Encouragement:  </a:t>
            </a:r>
            <a:r>
              <a:rPr lang="en-US" sz="2400" dirty="0" smtClean="0"/>
              <a:t>Parents will help students set personal goals and encourage them to achieve their goals.</a:t>
            </a:r>
            <a:endParaRPr lang="en-US" sz="3600" dirty="0"/>
          </a:p>
          <a:p>
            <a:r>
              <a:rPr lang="en-US" sz="2800" b="1" dirty="0"/>
              <a:t>Definition:</a:t>
            </a:r>
            <a:endParaRPr lang="en-US" sz="2800" dirty="0"/>
          </a:p>
          <a:p>
            <a:pPr lvl="1">
              <a:buFont typeface="Courier New" panose="02070309020205020404" pitchFamily="49" charset="0"/>
              <a:buChar char="o"/>
            </a:pPr>
            <a:r>
              <a:rPr lang="en-US" sz="2500" dirty="0"/>
              <a:t>Give support and advice to someone so that they will do or continue to do something.</a:t>
            </a:r>
          </a:p>
          <a:p>
            <a:pPr lvl="1">
              <a:buFont typeface="Courier New" panose="02070309020205020404" pitchFamily="49" charset="0"/>
              <a:buChar char="o"/>
            </a:pPr>
            <a:r>
              <a:rPr lang="en-US" sz="2500" dirty="0"/>
              <a:t>Give support, confidence, or hope to someone.</a:t>
            </a:r>
          </a:p>
          <a:p>
            <a:pPr lvl="1">
              <a:buFont typeface="Courier New" panose="02070309020205020404" pitchFamily="49" charset="0"/>
              <a:buChar char="o"/>
            </a:pPr>
            <a:r>
              <a:rPr lang="en-US" sz="2500" dirty="0"/>
              <a:t>To make someone more likely to do something.</a:t>
            </a:r>
          </a:p>
          <a:p>
            <a:endParaRPr lang="en-US" dirty="0"/>
          </a:p>
        </p:txBody>
      </p:sp>
      <p:pic>
        <p:nvPicPr>
          <p:cNvPr id="6" name="Picture 5"/>
          <p:cNvPicPr>
            <a:picLocks noChangeAspect="1"/>
          </p:cNvPicPr>
          <p:nvPr/>
        </p:nvPicPr>
        <p:blipFill>
          <a:blip r:embed="rId2"/>
          <a:stretch>
            <a:fillRect/>
          </a:stretch>
        </p:blipFill>
        <p:spPr>
          <a:xfrm>
            <a:off x="685799" y="609600"/>
            <a:ext cx="3827729" cy="2153097"/>
          </a:xfrm>
          <a:prstGeom prst="rect">
            <a:avLst/>
          </a:prstGeom>
        </p:spPr>
      </p:pic>
    </p:spTree>
    <p:extLst>
      <p:ext uri="{BB962C8B-B14F-4D97-AF65-F5344CB8AC3E}">
        <p14:creationId xmlns="" xmlns:p14="http://schemas.microsoft.com/office/powerpoint/2010/main" val="357828053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Purpose</a:t>
            </a:r>
            <a:endParaRPr lang="en-US" b="1" dirty="0"/>
          </a:p>
        </p:txBody>
      </p:sp>
      <p:sp>
        <p:nvSpPr>
          <p:cNvPr id="3" name="Content Placeholder 2"/>
          <p:cNvSpPr>
            <a:spLocks noGrp="1"/>
          </p:cNvSpPr>
          <p:nvPr>
            <p:ph idx="1"/>
          </p:nvPr>
        </p:nvSpPr>
        <p:spPr/>
        <p:txBody>
          <a:bodyPr>
            <a:normAutofit fontScale="92500" lnSpcReduction="10000"/>
          </a:bodyPr>
          <a:lstStyle/>
          <a:p>
            <a:r>
              <a:rPr lang="en-US" sz="3200" dirty="0"/>
              <a:t>Improve the relationship between school and home through parental involvement.</a:t>
            </a:r>
          </a:p>
          <a:p>
            <a:r>
              <a:rPr lang="en-US" sz="3200" dirty="0"/>
              <a:t>Implement strategies to improve </a:t>
            </a:r>
            <a:r>
              <a:rPr lang="en-US" sz="3200" dirty="0" smtClean="0"/>
              <a:t>teacher-student </a:t>
            </a:r>
            <a:r>
              <a:rPr lang="en-US" sz="3200" dirty="0"/>
              <a:t>relationships.</a:t>
            </a:r>
          </a:p>
          <a:p>
            <a:r>
              <a:rPr lang="en-US" sz="3200" dirty="0"/>
              <a:t>Implement alternatives to suspension and strategies </a:t>
            </a:r>
            <a:r>
              <a:rPr lang="en-US" sz="3200" dirty="0" smtClean="0"/>
              <a:t>that will </a:t>
            </a:r>
            <a:r>
              <a:rPr lang="en-US" sz="3200" dirty="0"/>
              <a:t>improve student </a:t>
            </a:r>
            <a:r>
              <a:rPr lang="en-US" sz="3200" dirty="0" smtClean="0"/>
              <a:t>behavior and </a:t>
            </a:r>
            <a:r>
              <a:rPr lang="en-US" sz="3200" dirty="0"/>
              <a:t>help decrease the amount of instructional time lost.</a:t>
            </a:r>
            <a:r>
              <a:rPr lang="en-US" dirty="0"/>
              <a:t/>
            </a:r>
            <a:br>
              <a:rPr lang="en-US" dirty="0"/>
            </a:br>
            <a:r>
              <a:rPr lang="en-US" dirty="0"/>
              <a:t/>
            </a:r>
            <a:br>
              <a:rPr lang="en-US" dirty="0"/>
            </a:br>
            <a:endParaRPr lang="en-US" dirty="0"/>
          </a:p>
        </p:txBody>
      </p:sp>
    </p:spTree>
    <p:extLst>
      <p:ext uri="{BB962C8B-B14F-4D97-AF65-F5344CB8AC3E}">
        <p14:creationId xmlns="" xmlns:p14="http://schemas.microsoft.com/office/powerpoint/2010/main" val="6743007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16281" y="1712889"/>
            <a:ext cx="5272395" cy="4709621"/>
          </a:xfrm>
        </p:spPr>
        <p:txBody>
          <a:bodyPr>
            <a:normAutofit/>
          </a:bodyPr>
          <a:lstStyle/>
          <a:p>
            <a:pPr marL="457200" indent="-457200">
              <a:buFont typeface="+mj-lt"/>
              <a:buAutoNum type="arabicPeriod"/>
            </a:pPr>
            <a:r>
              <a:rPr lang="en-US" dirty="0" smtClean="0"/>
              <a:t>Parents will explore what it means to Encourage someone in a positive manner.</a:t>
            </a:r>
          </a:p>
          <a:p>
            <a:pPr marL="514350" indent="-514350">
              <a:buAutoNum type="arabicPeriod"/>
            </a:pPr>
            <a:r>
              <a:rPr lang="en-US" dirty="0" smtClean="0"/>
              <a:t>Parents will </a:t>
            </a:r>
            <a:r>
              <a:rPr lang="en-US" dirty="0"/>
              <a:t>be able to identify various forms of </a:t>
            </a:r>
            <a:r>
              <a:rPr lang="en-US" dirty="0" smtClean="0"/>
              <a:t>encouragement.</a:t>
            </a:r>
            <a:endParaRPr lang="en-US" dirty="0"/>
          </a:p>
          <a:p>
            <a:pPr marL="514350" indent="-514350">
              <a:buAutoNum type="arabicPeriod"/>
            </a:pPr>
            <a:r>
              <a:rPr lang="en-US" dirty="0" smtClean="0"/>
              <a:t>Parents </a:t>
            </a:r>
            <a:r>
              <a:rPr lang="en-US" dirty="0"/>
              <a:t>will be able to collaboratively discuss ways to encourage others.</a:t>
            </a:r>
          </a:p>
          <a:p>
            <a:pPr marL="514350" indent="-514350">
              <a:buAutoNum type="arabicPeriod"/>
            </a:pPr>
            <a:r>
              <a:rPr lang="en-US" dirty="0" smtClean="0"/>
              <a:t>Parents </a:t>
            </a:r>
            <a:r>
              <a:rPr lang="en-US" dirty="0"/>
              <a:t>will be able to distinguish the difference between positive and negative </a:t>
            </a:r>
            <a:r>
              <a:rPr lang="en-US" dirty="0" smtClean="0"/>
              <a:t>encouragement.</a:t>
            </a:r>
            <a:endParaRPr lang="en-US" dirty="0"/>
          </a:p>
          <a:p>
            <a:pPr marL="514350" indent="-514350">
              <a:buAutoNum type="arabicPeriod"/>
            </a:pPr>
            <a:r>
              <a:rPr lang="en-US" dirty="0" smtClean="0"/>
              <a:t>Parents will </a:t>
            </a:r>
            <a:r>
              <a:rPr lang="en-US" dirty="0"/>
              <a:t>be able to practice positive encouragement </a:t>
            </a:r>
          </a:p>
          <a:p>
            <a:endParaRPr lang="en-US" dirty="0"/>
          </a:p>
        </p:txBody>
      </p:sp>
      <p:sp>
        <p:nvSpPr>
          <p:cNvPr id="4" name="Title 3"/>
          <p:cNvSpPr>
            <a:spLocks noGrp="1"/>
          </p:cNvSpPr>
          <p:nvPr>
            <p:ph type="title"/>
          </p:nvPr>
        </p:nvSpPr>
        <p:spPr>
          <a:xfrm>
            <a:off x="1295401" y="381000"/>
            <a:ext cx="9601200" cy="808038"/>
          </a:xfrm>
        </p:spPr>
        <p:txBody>
          <a:bodyPr/>
          <a:lstStyle/>
          <a:p>
            <a:pPr algn="ctr"/>
            <a:r>
              <a:rPr lang="en-US" dirty="0" smtClean="0"/>
              <a:t>Learning Targets</a:t>
            </a:r>
            <a:endParaRPr lang="en-US" dirty="0"/>
          </a:p>
        </p:txBody>
      </p:sp>
      <p:graphicFrame>
        <p:nvGraphicFramePr>
          <p:cNvPr id="6" name="Table 5"/>
          <p:cNvGraphicFramePr>
            <a:graphicFrameLocks noGrp="1"/>
          </p:cNvGraphicFramePr>
          <p:nvPr>
            <p:extLst/>
          </p:nvPr>
        </p:nvGraphicFramePr>
        <p:xfrm>
          <a:off x="6096001" y="1562255"/>
          <a:ext cx="6018212" cy="5271736"/>
        </p:xfrm>
        <a:graphic>
          <a:graphicData uri="http://schemas.openxmlformats.org/drawingml/2006/table">
            <a:tbl>
              <a:tblPr firstRow="1" bandRow="1">
                <a:tableStyleId>{5C22544A-7EE6-4342-B048-85BDC9FD1C3A}</a:tableStyleId>
              </a:tblPr>
              <a:tblGrid>
                <a:gridCol w="1319061"/>
                <a:gridCol w="4699151"/>
              </a:tblGrid>
              <a:tr h="349550">
                <a:tc>
                  <a:txBody>
                    <a:bodyPr/>
                    <a:lstStyle/>
                    <a:p>
                      <a:pPr algn="ctr"/>
                      <a:endParaRPr lang="en-US" dirty="0"/>
                    </a:p>
                  </a:txBody>
                  <a:tcPr/>
                </a:tc>
                <a:tc>
                  <a:txBody>
                    <a:bodyPr/>
                    <a:lstStyle/>
                    <a:p>
                      <a:pPr algn="ctr"/>
                      <a:r>
                        <a:rPr lang="en-US" dirty="0" smtClean="0"/>
                        <a:t>Activity</a:t>
                      </a:r>
                      <a:endParaRPr lang="en-US" dirty="0"/>
                    </a:p>
                  </a:txBody>
                  <a:tcPr/>
                </a:tc>
              </a:tr>
              <a:tr h="682640">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txBody>
                  <a:tcPr/>
                </a:tc>
              </a:tr>
              <a:tr h="273056">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482690">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0" i="0" kern="1200" baseline="0" dirty="0" smtClean="0">
                          <a:solidFill>
                            <a:schemeClr val="dk1"/>
                          </a:solidFill>
                          <a:effectLst/>
                          <a:latin typeface="+mn-lt"/>
                          <a:ea typeface="+mn-ea"/>
                          <a:cs typeface="+mn-cs"/>
                        </a:rPr>
                        <a:t> What are some things that cause you to be discouraged?</a:t>
                      </a:r>
                      <a:endParaRPr lang="en-US" sz="1200" dirty="0"/>
                    </a:p>
                  </a:txBody>
                  <a:tcPr/>
                </a:tc>
              </a:tr>
              <a:tr h="477847">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How often do you encourage your child?</a:t>
                      </a:r>
                      <a:endParaRPr lang="en-US" sz="1200" dirty="0" smtClean="0"/>
                    </a:p>
                  </a:txBody>
                  <a:tcPr/>
                </a:tc>
              </a:tr>
              <a:tr h="959182">
                <a:tc>
                  <a:txBody>
                    <a:bodyPr/>
                    <a:lstStyle/>
                    <a:p>
                      <a:pPr algn="ctr"/>
                      <a:r>
                        <a:rPr lang="en-US" sz="1200" dirty="0" smtClean="0"/>
                        <a:t>5</a:t>
                      </a:r>
                      <a:endParaRPr lang="en-US" sz="1200" dirty="0"/>
                    </a:p>
                  </a:txBody>
                  <a:tcPr/>
                </a:tc>
                <a:tc>
                  <a:txBody>
                    <a:bodyPr/>
                    <a:lstStyle/>
                    <a:p>
                      <a:pPr algn="ctr"/>
                      <a:r>
                        <a:rPr lang="en-US" sz="1200" b="1" dirty="0" smtClean="0"/>
                        <a:t>Academic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smtClean="0"/>
                        <a:t>Encouragement-</a:t>
                      </a:r>
                      <a:r>
                        <a:rPr lang="en-US" sz="1200" dirty="0" smtClean="0"/>
                        <a:t> Give support and advice to someone so that they will do or continue to do something.</a:t>
                      </a:r>
                    </a:p>
                  </a:txBody>
                  <a:tcPr/>
                </a:tc>
              </a:tr>
              <a:tr h="682640">
                <a:tc>
                  <a:txBody>
                    <a:bodyPr/>
                    <a:lstStyle/>
                    <a:p>
                      <a:pPr algn="ctr"/>
                      <a:r>
                        <a:rPr lang="en-US" sz="1200" dirty="0" smtClean="0"/>
                        <a:t>6</a:t>
                      </a:r>
                      <a:endParaRPr lang="en-US" sz="1200" dirty="0"/>
                    </a:p>
                  </a:txBody>
                  <a:tcPr/>
                </a:tc>
                <a:tc>
                  <a:txBody>
                    <a:bodyPr/>
                    <a:lstStyle/>
                    <a:p>
                      <a:pPr algn="ctr"/>
                      <a:r>
                        <a:rPr lang="en-US" sz="1200" dirty="0" smtClean="0"/>
                        <a:t>Q:A</a:t>
                      </a:r>
                      <a:r>
                        <a:rPr lang="en-US" sz="1200" b="0" i="0" kern="1200" baseline="0" dirty="0" smtClean="0">
                          <a:solidFill>
                            <a:schemeClr val="dk1"/>
                          </a:solidFill>
                          <a:effectLst/>
                          <a:latin typeface="+mn-lt"/>
                          <a:ea typeface="+mn-ea"/>
                          <a:cs typeface="+mn-cs"/>
                        </a:rPr>
                        <a:t> </a:t>
                      </a:r>
                      <a:r>
                        <a:rPr lang="en-US" sz="1200" b="0" i="0" kern="1200" dirty="0" smtClean="0">
                          <a:solidFill>
                            <a:schemeClr val="dk1"/>
                          </a:solidFill>
                          <a:effectLst/>
                          <a:latin typeface="+mn-lt"/>
                          <a:ea typeface="+mn-ea"/>
                          <a:cs typeface="+mn-cs"/>
                        </a:rPr>
                        <a:t>situation in which you needed motivation - who or what helped you?  what was said or done to encourage you?</a:t>
                      </a:r>
                      <a:endParaRPr lang="en-US" sz="1200" dirty="0"/>
                    </a:p>
                  </a:txBody>
                  <a:tcPr/>
                </a:tc>
              </a:tr>
              <a:tr h="340817">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907923">
                <a:tc>
                  <a:txBody>
                    <a:bodyPr/>
                    <a:lstStyle/>
                    <a:p>
                      <a:pPr algn="ctr"/>
                      <a:r>
                        <a:rPr lang="en-US" sz="1200" dirty="0" smtClean="0"/>
                        <a:t>8</a:t>
                      </a:r>
                      <a:endParaRPr lang="en-US" sz="1200" dirty="0"/>
                    </a:p>
                  </a:txBody>
                  <a:tcPr/>
                </a:tc>
                <a:tc>
                  <a:txBody>
                    <a:bodyPr/>
                    <a:lstStyle/>
                    <a:p>
                      <a:pPr algn="ctr"/>
                      <a:r>
                        <a:rPr lang="en-US" sz="1200" b="0" u="none" kern="1200" dirty="0" smtClean="0">
                          <a:solidFill>
                            <a:schemeClr val="dk1"/>
                          </a:solidFill>
                          <a:effectLst/>
                          <a:latin typeface="+mn-lt"/>
                          <a:ea typeface="+mn-ea"/>
                          <a:cs typeface="+mn-cs"/>
                        </a:rPr>
                        <a:t>Summary/Reflection</a:t>
                      </a:r>
                    </a:p>
                    <a:p>
                      <a:r>
                        <a:rPr lang="en-US" sz="1200" b="0" u="none" kern="1200" dirty="0" smtClean="0">
                          <a:solidFill>
                            <a:schemeClr val="dk1"/>
                          </a:solidFill>
                          <a:effectLst/>
                          <a:latin typeface="+mn-lt"/>
                          <a:ea typeface="+mn-ea"/>
                          <a:cs typeface="+mn-cs"/>
                        </a:rPr>
                        <a:t>Think</a:t>
                      </a:r>
                      <a:r>
                        <a:rPr lang="en-US" sz="1200" b="0" u="none" kern="1200" baseline="0" dirty="0" smtClean="0">
                          <a:solidFill>
                            <a:schemeClr val="dk1"/>
                          </a:solidFill>
                          <a:effectLst/>
                          <a:latin typeface="+mn-lt"/>
                          <a:ea typeface="+mn-ea"/>
                          <a:cs typeface="+mn-cs"/>
                        </a:rPr>
                        <a:t> of a person that you encouraged- what did you say or do t help them achieve their goals? What was it like for you to know that you helped someone else?</a:t>
                      </a:r>
                      <a:endParaRPr lang="en-US" sz="1200" b="0" u="none" kern="1200" dirty="0" smtClean="0">
                        <a:solidFill>
                          <a:schemeClr val="dk1"/>
                        </a:solidFill>
                        <a:effectLst/>
                        <a:latin typeface="+mn-lt"/>
                        <a:ea typeface="+mn-ea"/>
                        <a:cs typeface="+mn-cs"/>
                      </a:endParaRPr>
                    </a:p>
                    <a:p>
                      <a:r>
                        <a:rPr lang="en-US" sz="1200" kern="1200" dirty="0" smtClean="0">
                          <a:solidFill>
                            <a:schemeClr val="dk1"/>
                          </a:solidFill>
                          <a:effectLst/>
                          <a:latin typeface="+mn-lt"/>
                          <a:ea typeface="+mn-ea"/>
                          <a:cs typeface="+mn-cs"/>
                        </a:rPr>
                        <a:t> </a:t>
                      </a:r>
                      <a:endParaRPr lang="en-US" sz="1200" kern="1200" dirty="0">
                        <a:solidFill>
                          <a:schemeClr val="dk1"/>
                        </a:solidFill>
                        <a:effectLst/>
                        <a:latin typeface="+mn-lt"/>
                        <a:ea typeface="+mn-ea"/>
                        <a:cs typeface="+mn-cs"/>
                      </a:endParaRPr>
                    </a:p>
                  </a:txBody>
                  <a:tcPr/>
                </a:tc>
              </a:tr>
            </a:tbl>
          </a:graphicData>
        </a:graphic>
      </p:graphicFrame>
    </p:spTree>
    <p:extLst>
      <p:ext uri="{BB962C8B-B14F-4D97-AF65-F5344CB8AC3E}">
        <p14:creationId xmlns="" xmlns:p14="http://schemas.microsoft.com/office/powerpoint/2010/main" val="15886505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Encouragement Introduction Video</a:t>
            </a:r>
            <a:endParaRPr lang="en-US" dirty="0"/>
          </a:p>
        </p:txBody>
      </p:sp>
      <p:sp>
        <p:nvSpPr>
          <p:cNvPr id="4" name="Action Button: Back or Previous 3">
            <a:hlinkClick r:id="" action="ppaction://hlinkshowjump?jump=previousslide" highlightClick="1"/>
          </p:cNvPr>
          <p:cNvSpPr/>
          <p:nvPr/>
        </p:nvSpPr>
        <p:spPr>
          <a:xfrm>
            <a:off x="10744200" y="5715000"/>
            <a:ext cx="533400" cy="6858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1506" name="Object" r:id="rId2" imgW="1828800" imgH="1828800"/>
    </p:controls>
    <p:extLst>
      <p:ext uri="{BB962C8B-B14F-4D97-AF65-F5344CB8AC3E}">
        <p14:creationId xmlns="" xmlns:p14="http://schemas.microsoft.com/office/powerpoint/2010/main" val="278220419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761169" y="1809723"/>
            <a:ext cx="5358004" cy="5286474"/>
          </a:xfrm>
        </p:spPr>
        <p:txBody>
          <a:bodyPr>
            <a:normAutofit fontScale="47500" lnSpcReduction="20000"/>
          </a:bodyPr>
          <a:lstStyle/>
          <a:p>
            <a:pPr marL="0" indent="0">
              <a:buNone/>
            </a:pPr>
            <a:r>
              <a:rPr lang="en-US" sz="3400" b="1" dirty="0"/>
              <a:t>Leo is failing his math class and he knows </a:t>
            </a:r>
            <a:r>
              <a:rPr lang="en-US" sz="3400" b="1" dirty="0" smtClean="0"/>
              <a:t>his mom will not let him play football if he fails. </a:t>
            </a:r>
            <a:endParaRPr lang="en-US" sz="1300" dirty="0"/>
          </a:p>
          <a:p>
            <a:pPr lvl="2"/>
            <a:r>
              <a:rPr lang="en-US" dirty="0"/>
              <a:t> </a:t>
            </a:r>
            <a:r>
              <a:rPr lang="en-US" sz="2800" i="1" dirty="0" smtClean="0"/>
              <a:t>Why is it important as a parent to monitor your child's grades?</a:t>
            </a:r>
            <a:endParaRPr lang="en-US" dirty="0"/>
          </a:p>
          <a:p>
            <a:pPr lvl="2"/>
            <a:r>
              <a:rPr lang="en-US" sz="2800" i="1" dirty="0"/>
              <a:t>What words of encouragement can be said to Leo?</a:t>
            </a:r>
            <a:endParaRPr lang="en-US" dirty="0"/>
          </a:p>
          <a:p>
            <a:pPr lvl="2"/>
            <a:r>
              <a:rPr lang="en-US" sz="2800" i="1" dirty="0"/>
              <a:t>Do you think it is important </a:t>
            </a:r>
            <a:r>
              <a:rPr lang="en-US" sz="2800" i="1" dirty="0" smtClean="0"/>
              <a:t>to reward your child when they make good grades?</a:t>
            </a:r>
            <a:endParaRPr lang="en-US" sz="2800" i="1" dirty="0"/>
          </a:p>
          <a:p>
            <a:pPr lvl="2"/>
            <a:r>
              <a:rPr lang="en-US" sz="2800" i="1" dirty="0"/>
              <a:t>Think of a person that you encouraged - what did you say or do to help them achieve their goals?  What was it like for you to know that you helped someone else?</a:t>
            </a:r>
          </a:p>
          <a:p>
            <a:pPr marL="0" indent="0">
              <a:buNone/>
            </a:pPr>
            <a:r>
              <a:rPr lang="en-US" sz="3400" b="1" dirty="0" smtClean="0"/>
              <a:t> </a:t>
            </a:r>
            <a:r>
              <a:rPr lang="en-US" sz="3600" b="1" dirty="0"/>
              <a:t>A third grader on the tee-ball team does not see much playing time. A 5</a:t>
            </a:r>
            <a:r>
              <a:rPr lang="en-US" sz="3600" b="1" baseline="30000" dirty="0"/>
              <a:t>th</a:t>
            </a:r>
            <a:r>
              <a:rPr lang="en-US" sz="3600" b="1" dirty="0"/>
              <a:t> grader encourages him to not give up</a:t>
            </a:r>
            <a:r>
              <a:rPr lang="en-US" sz="3600" b="1" dirty="0" smtClean="0"/>
              <a:t>.</a:t>
            </a:r>
            <a:endParaRPr lang="en-US" sz="3400" b="1" dirty="0" smtClean="0"/>
          </a:p>
          <a:p>
            <a:pPr lvl="2"/>
            <a:r>
              <a:rPr lang="en-US" sz="2800" i="1" dirty="0" smtClean="0"/>
              <a:t> As a parent what </a:t>
            </a:r>
            <a:r>
              <a:rPr lang="en-US" sz="2800" i="1" dirty="0"/>
              <a:t>would you tell your </a:t>
            </a:r>
            <a:r>
              <a:rPr lang="en-US" sz="2800" i="1" dirty="0" smtClean="0"/>
              <a:t>child </a:t>
            </a:r>
            <a:r>
              <a:rPr lang="en-US" sz="2800" i="1" dirty="0"/>
              <a:t>to encourage him ( if not </a:t>
            </a:r>
            <a:r>
              <a:rPr lang="en-US" sz="2800" i="1" dirty="0" smtClean="0"/>
              <a:t>Tee-ball </a:t>
            </a:r>
            <a:r>
              <a:rPr lang="en-US" sz="2800" i="1" dirty="0"/>
              <a:t>any activity or sports)</a:t>
            </a:r>
            <a:endParaRPr lang="en-US" sz="2800" dirty="0"/>
          </a:p>
          <a:p>
            <a:pPr lvl="2"/>
            <a:r>
              <a:rPr lang="en-US" sz="2800" i="1" dirty="0"/>
              <a:t>What encouraging words can be said?</a:t>
            </a:r>
            <a:endParaRPr lang="en-US" sz="2800" dirty="0"/>
          </a:p>
          <a:p>
            <a:pPr lvl="2"/>
            <a:r>
              <a:rPr lang="en-US" sz="2800" i="1" dirty="0"/>
              <a:t>Could you remember when you had to be encouraged? How did it make you feel?</a:t>
            </a:r>
          </a:p>
          <a:p>
            <a:pPr lvl="2"/>
            <a:r>
              <a:rPr lang="en-US" sz="2800" i="1" dirty="0"/>
              <a:t>Would you say “tough it out and wait your turn?”</a:t>
            </a:r>
          </a:p>
          <a:p>
            <a:pPr lvl="2"/>
            <a:r>
              <a:rPr lang="en-US" sz="2800" i="1" dirty="0"/>
              <a:t>Would you tell him to quit and try something else?</a:t>
            </a:r>
          </a:p>
          <a:p>
            <a:pPr lvl="2"/>
            <a:r>
              <a:rPr lang="en-US" sz="2800" i="1" dirty="0"/>
              <a:t>How important do you think encouragement is to others?</a:t>
            </a:r>
          </a:p>
          <a:p>
            <a:pPr lvl="2"/>
            <a:r>
              <a:rPr lang="en-US" sz="2800" i="1" dirty="0"/>
              <a:t>Do </a:t>
            </a:r>
            <a:r>
              <a:rPr lang="en-US" sz="2800" i="1" dirty="0" smtClean="0"/>
              <a:t>you encourage your child when times </a:t>
            </a:r>
            <a:r>
              <a:rPr lang="en-US" sz="2800" i="1" dirty="0"/>
              <a:t>become difficult?</a:t>
            </a:r>
            <a:endParaRPr lang="en-US" sz="2800" dirty="0"/>
          </a:p>
          <a:p>
            <a:pPr marL="594182" lvl="2" indent="0">
              <a:buNone/>
            </a:pPr>
            <a:endParaRPr lang="en-US" sz="1799" dirty="0"/>
          </a:p>
        </p:txBody>
      </p:sp>
      <p:sp>
        <p:nvSpPr>
          <p:cNvPr id="3" name="Content Placeholder 2"/>
          <p:cNvSpPr>
            <a:spLocks noGrp="1"/>
          </p:cNvSpPr>
          <p:nvPr>
            <p:ph sz="quarter" idx="1"/>
          </p:nvPr>
        </p:nvSpPr>
        <p:spPr>
          <a:xfrm>
            <a:off x="1072765" y="1809723"/>
            <a:ext cx="5688404" cy="4810079"/>
          </a:xfrm>
        </p:spPr>
        <p:txBody>
          <a:bodyPr>
            <a:normAutofit fontScale="47500" lnSpcReduction="20000"/>
          </a:bodyPr>
          <a:lstStyle/>
          <a:p>
            <a:pPr marL="0" indent="0">
              <a:buNone/>
            </a:pPr>
            <a:r>
              <a:rPr lang="en-US" sz="3800" b="1" dirty="0" smtClean="0"/>
              <a:t>Ben is getting into some pretty risky behaviors, including hanging out with the wrong crowd. </a:t>
            </a:r>
            <a:endParaRPr lang="en-US" sz="3800" dirty="0" smtClean="0"/>
          </a:p>
          <a:p>
            <a:pPr lvl="2"/>
            <a:r>
              <a:rPr lang="en-US" sz="3400" i="1" dirty="0" smtClean="0"/>
              <a:t>As a parent how can you encourage Ben to find a new group of friends?</a:t>
            </a:r>
          </a:p>
          <a:p>
            <a:pPr lvl="2"/>
            <a:r>
              <a:rPr lang="en-US" sz="3400" i="1" dirty="0" smtClean="0"/>
              <a:t>Do you talk to you child about the possible side effects of hanging out with the wrong people?</a:t>
            </a:r>
          </a:p>
          <a:p>
            <a:pPr lvl="2"/>
            <a:r>
              <a:rPr lang="en-US" sz="3400" i="1" dirty="0" smtClean="0"/>
              <a:t>As a parent why is it important to always encourage your child when times become difficult?</a:t>
            </a:r>
            <a:endParaRPr lang="en-US" sz="3400" i="1" dirty="0"/>
          </a:p>
          <a:p>
            <a:pPr lvl="2"/>
            <a:endParaRPr lang="en-US" sz="2500" dirty="0"/>
          </a:p>
          <a:p>
            <a:pPr marL="0" indent="0">
              <a:buNone/>
            </a:pPr>
            <a:r>
              <a:rPr lang="en-US" sz="3800" b="1" dirty="0" smtClean="0"/>
              <a:t>An </a:t>
            </a:r>
            <a:r>
              <a:rPr lang="en-US" sz="3800" b="1" dirty="0"/>
              <a:t>elementary school student has a hard time making </a:t>
            </a:r>
            <a:r>
              <a:rPr lang="en-US" sz="3800" b="1" dirty="0" smtClean="0"/>
              <a:t>friends</a:t>
            </a:r>
            <a:r>
              <a:rPr lang="en-US" sz="3800" b="1" dirty="0"/>
              <a:t> </a:t>
            </a:r>
            <a:r>
              <a:rPr lang="en-US" sz="3800" b="1" dirty="0" smtClean="0"/>
              <a:t>in a new school.</a:t>
            </a:r>
            <a:endParaRPr lang="en-US" sz="3800" dirty="0"/>
          </a:p>
          <a:p>
            <a:pPr lvl="2"/>
            <a:r>
              <a:rPr lang="en-US" sz="3400" i="1" dirty="0" smtClean="0"/>
              <a:t>As a parent is what ways can you get involved?</a:t>
            </a:r>
          </a:p>
          <a:p>
            <a:pPr lvl="2"/>
            <a:r>
              <a:rPr lang="en-US" sz="3400" i="1" dirty="0" smtClean="0"/>
              <a:t>Why is it important as a parent to step up in situations like this?</a:t>
            </a:r>
          </a:p>
          <a:p>
            <a:pPr lvl="2"/>
            <a:r>
              <a:rPr lang="en-US" sz="3400" i="1" dirty="0"/>
              <a:t>Have you motivated or encouraged someone before?  What did you say or do that helped</a:t>
            </a:r>
            <a:r>
              <a:rPr lang="en-US" sz="3400" i="1" dirty="0" smtClean="0"/>
              <a:t>?</a:t>
            </a:r>
          </a:p>
          <a:p>
            <a:pPr lvl="2"/>
            <a:r>
              <a:rPr lang="en-US" sz="3400" i="1" dirty="0" smtClean="0"/>
              <a:t>Do you talk to your child about their friends?</a:t>
            </a:r>
            <a:endParaRPr lang="en-US" sz="6700" i="1" dirty="0"/>
          </a:p>
          <a:p>
            <a:endParaRPr lang="en-US" dirty="0"/>
          </a:p>
        </p:txBody>
      </p:sp>
      <p:sp>
        <p:nvSpPr>
          <p:cNvPr id="4" name="Title 3"/>
          <p:cNvSpPr>
            <a:spLocks noGrp="1"/>
          </p:cNvSpPr>
          <p:nvPr>
            <p:ph type="title"/>
          </p:nvPr>
        </p:nvSpPr>
        <p:spPr>
          <a:xfrm>
            <a:off x="1410237" y="204724"/>
            <a:ext cx="9601200" cy="1485900"/>
          </a:xfrm>
        </p:spPr>
        <p:txBody>
          <a:bodyPr>
            <a:normAutofit/>
          </a:bodyPr>
          <a:lstStyle/>
          <a:p>
            <a:pPr algn="ctr"/>
            <a:r>
              <a:rPr lang="en-US" dirty="0"/>
              <a:t>Scenarios &amp; Discussion Questions: </a:t>
            </a:r>
            <a:r>
              <a:rPr lang="en-US" dirty="0" smtClean="0"/>
              <a:t>Encouragement</a:t>
            </a:r>
            <a:endParaRPr lang="en-US" dirty="0"/>
          </a:p>
        </p:txBody>
      </p:sp>
    </p:spTree>
    <p:extLst>
      <p:ext uri="{BB962C8B-B14F-4D97-AF65-F5344CB8AC3E}">
        <p14:creationId xmlns="" xmlns:p14="http://schemas.microsoft.com/office/powerpoint/2010/main" val="404220079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3659" y="2301396"/>
            <a:ext cx="4190999" cy="3886200"/>
          </a:xfrm>
        </p:spPr>
        <p:txBody>
          <a:bodyPr/>
          <a:lstStyle/>
          <a:p>
            <a:pPr algn="ctr"/>
            <a:r>
              <a:rPr lang="en-US" dirty="0" smtClean="0"/>
              <a:t>Module #10 Health &amp; Healthy Eating Habits</a:t>
            </a:r>
            <a:endParaRPr lang="en-US" dirty="0"/>
          </a:p>
        </p:txBody>
      </p:sp>
      <p:sp>
        <p:nvSpPr>
          <p:cNvPr id="2" name="Content Placeholder 1"/>
          <p:cNvSpPr>
            <a:spLocks noGrp="1"/>
          </p:cNvSpPr>
          <p:nvPr>
            <p:ph sz="quarter" idx="4294967295"/>
          </p:nvPr>
        </p:nvSpPr>
        <p:spPr>
          <a:xfrm>
            <a:off x="5791199" y="533401"/>
            <a:ext cx="5928575" cy="5180013"/>
          </a:xfrm>
        </p:spPr>
        <p:txBody>
          <a:bodyPr>
            <a:normAutofit fontScale="55000" lnSpcReduction="20000"/>
          </a:bodyPr>
          <a:lstStyle/>
          <a:p>
            <a:pPr marL="0" indent="0">
              <a:buNone/>
            </a:pPr>
            <a:endParaRPr lang="en-US" sz="3299" b="1" dirty="0"/>
          </a:p>
          <a:p>
            <a:r>
              <a:rPr lang="en-US" sz="3299" b="1" dirty="0"/>
              <a:t>Overall Module Goal:</a:t>
            </a:r>
            <a:r>
              <a:rPr lang="en-US" sz="3299" dirty="0"/>
              <a:t> </a:t>
            </a:r>
            <a:r>
              <a:rPr lang="en-US" sz="3200" dirty="0"/>
              <a:t>Health and Healthy Eating Habits: Parents will learn about costly and healthy eating habits as well as techniques that will provide students with a fitness and dietary regimen that will produce life-long habits to improve physical and mental health.</a:t>
            </a:r>
          </a:p>
          <a:p>
            <a:endParaRPr lang="en-US" sz="3299" dirty="0" smtClean="0"/>
          </a:p>
          <a:p>
            <a:r>
              <a:rPr lang="en-US" sz="3299" b="1" dirty="0" smtClean="0"/>
              <a:t>Definition</a:t>
            </a:r>
            <a:r>
              <a:rPr lang="en-US" sz="3299" b="1" dirty="0"/>
              <a:t>: </a:t>
            </a:r>
            <a:endParaRPr lang="en-US" sz="3299" dirty="0"/>
          </a:p>
          <a:p>
            <a:pPr lvl="1">
              <a:buFont typeface="Courier New" panose="02070309020205020404" pitchFamily="49" charset="0"/>
              <a:buChar char="o"/>
            </a:pPr>
            <a:r>
              <a:rPr lang="en-US" sz="2900" dirty="0"/>
              <a:t>Means eating a variety of foods that give you the nutrients you need to maintain your health, feel good, and have energy. </a:t>
            </a:r>
          </a:p>
          <a:p>
            <a:pPr lvl="1">
              <a:buFont typeface="Courier New" panose="02070309020205020404" pitchFamily="49" charset="0"/>
              <a:buChar char="o"/>
            </a:pPr>
            <a:r>
              <a:rPr lang="en-US" sz="2900" dirty="0"/>
              <a:t>Healthy eating means consuming the right quantities of foods from all food groups in order to lead a healthy life.</a:t>
            </a:r>
          </a:p>
          <a:p>
            <a:pPr lvl="1">
              <a:buFont typeface="Courier New" panose="02070309020205020404" pitchFamily="49" charset="0"/>
              <a:buChar char="o"/>
            </a:pPr>
            <a:r>
              <a:rPr lang="en-US" sz="2900" b="1" dirty="0"/>
              <a:t>Diet: </a:t>
            </a:r>
            <a:r>
              <a:rPr lang="en-US" sz="2900" dirty="0"/>
              <a:t>Everything that someone consumes</a:t>
            </a:r>
          </a:p>
          <a:p>
            <a:pPr lvl="1">
              <a:buFont typeface="Courier New" panose="02070309020205020404" pitchFamily="49" charset="0"/>
              <a:buChar char="o"/>
            </a:pPr>
            <a:r>
              <a:rPr lang="en-US" sz="2900" b="1" dirty="0"/>
              <a:t>Calorie/Calorie: </a:t>
            </a:r>
            <a:r>
              <a:rPr lang="en-US" sz="2900" dirty="0"/>
              <a:t> a measure of energy in food.</a:t>
            </a:r>
            <a:endParaRPr lang="en-US" sz="2900" b="1" dirty="0"/>
          </a:p>
          <a:p>
            <a:pPr lvl="1">
              <a:buFont typeface="Courier New" panose="02070309020205020404" pitchFamily="49" charset="0"/>
              <a:buChar char="o"/>
            </a:pPr>
            <a:r>
              <a:rPr lang="en-US" sz="2900" b="1" dirty="0"/>
              <a:t>Metabolism: </a:t>
            </a:r>
            <a:r>
              <a:rPr lang="en-US" sz="2900" dirty="0"/>
              <a:t>The number of calories burned at any given moment</a:t>
            </a:r>
          </a:p>
          <a:p>
            <a:pPr lvl="1">
              <a:buFont typeface="Courier New" panose="02070309020205020404" pitchFamily="49" charset="0"/>
              <a:buChar char="o"/>
            </a:pPr>
            <a:r>
              <a:rPr lang="en-US" sz="2900" b="1" dirty="0"/>
              <a:t>Nutrients: </a:t>
            </a:r>
            <a:r>
              <a:rPr lang="en-US" sz="2900" dirty="0"/>
              <a:t>Substances found in foods that people need to stay healthy.</a:t>
            </a:r>
          </a:p>
          <a:p>
            <a:endParaRPr lang="en-US" dirty="0"/>
          </a:p>
        </p:txBody>
      </p:sp>
      <p:pic>
        <p:nvPicPr>
          <p:cNvPr id="6" name="Picture 5"/>
          <p:cNvPicPr>
            <a:picLocks noChangeAspect="1"/>
          </p:cNvPicPr>
          <p:nvPr/>
        </p:nvPicPr>
        <p:blipFill>
          <a:blip r:embed="rId2"/>
          <a:stretch>
            <a:fillRect/>
          </a:stretch>
        </p:blipFill>
        <p:spPr>
          <a:xfrm>
            <a:off x="59889" y="381000"/>
            <a:ext cx="5121712" cy="1866968"/>
          </a:xfrm>
          <a:prstGeom prst="rect">
            <a:avLst/>
          </a:prstGeom>
        </p:spPr>
      </p:pic>
    </p:spTree>
    <p:extLst>
      <p:ext uri="{BB962C8B-B14F-4D97-AF65-F5344CB8AC3E}">
        <p14:creationId xmlns="" xmlns:p14="http://schemas.microsoft.com/office/powerpoint/2010/main" val="1238210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5401" y="424917"/>
            <a:ext cx="9601200" cy="647700"/>
          </a:xfrm>
        </p:spPr>
        <p:txBody>
          <a:bodyPr>
            <a:normAutofit fontScale="90000"/>
          </a:bodyPr>
          <a:lstStyle/>
          <a:p>
            <a:pPr algn="ctr"/>
            <a:r>
              <a:rPr lang="en-US" dirty="0" smtClean="0"/>
              <a:t>Learning Targets</a:t>
            </a:r>
            <a:endParaRPr lang="en-US" dirty="0"/>
          </a:p>
        </p:txBody>
      </p:sp>
      <p:sp>
        <p:nvSpPr>
          <p:cNvPr id="3" name="Content Placeholder 2"/>
          <p:cNvSpPr>
            <a:spLocks noGrp="1"/>
          </p:cNvSpPr>
          <p:nvPr>
            <p:ph sz="half" idx="1"/>
          </p:nvPr>
        </p:nvSpPr>
        <p:spPr>
          <a:xfrm>
            <a:off x="1295401" y="1331890"/>
            <a:ext cx="4953000" cy="5029200"/>
          </a:xfrm>
        </p:spPr>
        <p:txBody>
          <a:bodyPr>
            <a:normAutofit/>
          </a:bodyPr>
          <a:lstStyle/>
          <a:p>
            <a:pPr marL="0" indent="0">
              <a:buClr>
                <a:srgbClr val="D34817"/>
              </a:buClr>
              <a:buNone/>
            </a:pPr>
            <a:r>
              <a:rPr lang="en-US" dirty="0">
                <a:solidFill>
                  <a:prstClr val="black"/>
                </a:solidFill>
              </a:rPr>
              <a:t>1. </a:t>
            </a:r>
            <a:r>
              <a:rPr lang="en-US" dirty="0" smtClean="0">
                <a:solidFill>
                  <a:prstClr val="black"/>
                </a:solidFill>
              </a:rPr>
              <a:t>Parents will </a:t>
            </a:r>
            <a:r>
              <a:rPr lang="en-US" dirty="0">
                <a:solidFill>
                  <a:prstClr val="black"/>
                </a:solidFill>
              </a:rPr>
              <a:t>be able to define healthy eating </a:t>
            </a:r>
            <a:r>
              <a:rPr lang="en-US" dirty="0" smtClean="0">
                <a:solidFill>
                  <a:prstClr val="black"/>
                </a:solidFill>
              </a:rPr>
              <a:t>habits.</a:t>
            </a:r>
            <a:endParaRPr lang="en-US" dirty="0">
              <a:solidFill>
                <a:prstClr val="black"/>
              </a:solidFill>
            </a:endParaRPr>
          </a:p>
          <a:p>
            <a:pPr marL="0" indent="0">
              <a:buClr>
                <a:srgbClr val="D34817"/>
              </a:buClr>
              <a:buNone/>
            </a:pPr>
            <a:r>
              <a:rPr lang="en-US" dirty="0">
                <a:solidFill>
                  <a:prstClr val="black"/>
                </a:solidFill>
              </a:rPr>
              <a:t>2. </a:t>
            </a:r>
            <a:r>
              <a:rPr lang="en-US" dirty="0" smtClean="0">
                <a:solidFill>
                  <a:prstClr val="black"/>
                </a:solidFill>
              </a:rPr>
              <a:t>Parents </a:t>
            </a:r>
            <a:r>
              <a:rPr lang="en-US" dirty="0">
                <a:solidFill>
                  <a:prstClr val="black"/>
                </a:solidFill>
              </a:rPr>
              <a:t>will be able to recognize </a:t>
            </a:r>
            <a:r>
              <a:rPr lang="en-US" dirty="0" smtClean="0">
                <a:solidFill>
                  <a:prstClr val="black"/>
                </a:solidFill>
              </a:rPr>
              <a:t>healthy foods at grocery store.</a:t>
            </a:r>
            <a:endParaRPr lang="en-US" dirty="0">
              <a:solidFill>
                <a:prstClr val="black"/>
              </a:solidFill>
            </a:endParaRPr>
          </a:p>
          <a:p>
            <a:pPr marL="0" indent="0">
              <a:buClr>
                <a:srgbClr val="D34817"/>
              </a:buClr>
              <a:buNone/>
            </a:pPr>
            <a:r>
              <a:rPr lang="en-US" dirty="0">
                <a:solidFill>
                  <a:prstClr val="black"/>
                </a:solidFill>
              </a:rPr>
              <a:t>3. </a:t>
            </a:r>
            <a:r>
              <a:rPr lang="en-US" dirty="0" smtClean="0">
                <a:solidFill>
                  <a:prstClr val="black"/>
                </a:solidFill>
              </a:rPr>
              <a:t>Parents </a:t>
            </a:r>
            <a:r>
              <a:rPr lang="en-US" dirty="0">
                <a:solidFill>
                  <a:prstClr val="black"/>
                </a:solidFill>
              </a:rPr>
              <a:t>will be able to calculate the amount of calories in a food </a:t>
            </a:r>
            <a:r>
              <a:rPr lang="en-US" dirty="0" smtClean="0">
                <a:solidFill>
                  <a:prstClr val="black"/>
                </a:solidFill>
              </a:rPr>
              <a:t>items.</a:t>
            </a:r>
            <a:endParaRPr lang="en-US" dirty="0">
              <a:solidFill>
                <a:prstClr val="black"/>
              </a:solidFill>
            </a:endParaRPr>
          </a:p>
          <a:p>
            <a:pPr marL="0" indent="0">
              <a:buClr>
                <a:srgbClr val="D34817"/>
              </a:buClr>
              <a:buNone/>
            </a:pPr>
            <a:r>
              <a:rPr lang="en-US" dirty="0">
                <a:solidFill>
                  <a:prstClr val="black"/>
                </a:solidFill>
              </a:rPr>
              <a:t>4. </a:t>
            </a:r>
            <a:r>
              <a:rPr lang="en-US" dirty="0" smtClean="0">
                <a:solidFill>
                  <a:prstClr val="black"/>
                </a:solidFill>
              </a:rPr>
              <a:t>Parents </a:t>
            </a:r>
            <a:r>
              <a:rPr lang="en-US" dirty="0">
                <a:solidFill>
                  <a:prstClr val="black"/>
                </a:solidFill>
              </a:rPr>
              <a:t>will be able to discuss ways to improve eating </a:t>
            </a:r>
            <a:r>
              <a:rPr lang="en-US" dirty="0" smtClean="0">
                <a:solidFill>
                  <a:prstClr val="black"/>
                </a:solidFill>
              </a:rPr>
              <a:t>habits.</a:t>
            </a:r>
            <a:endParaRPr lang="en-US" dirty="0">
              <a:solidFill>
                <a:prstClr val="black"/>
              </a:solidFill>
            </a:endParaRPr>
          </a:p>
          <a:p>
            <a:pPr marL="0" indent="0">
              <a:buClr>
                <a:srgbClr val="D34817"/>
              </a:buClr>
              <a:buNone/>
            </a:pPr>
            <a:r>
              <a:rPr lang="en-US" dirty="0">
                <a:solidFill>
                  <a:prstClr val="black"/>
                </a:solidFill>
              </a:rPr>
              <a:t>5. </a:t>
            </a:r>
            <a:r>
              <a:rPr lang="en-US" dirty="0" smtClean="0">
                <a:solidFill>
                  <a:prstClr val="black"/>
                </a:solidFill>
              </a:rPr>
              <a:t>Parents </a:t>
            </a:r>
            <a:r>
              <a:rPr lang="en-US" dirty="0">
                <a:solidFill>
                  <a:prstClr val="black"/>
                </a:solidFill>
              </a:rPr>
              <a:t>will be able to construct a personal health </a:t>
            </a:r>
            <a:r>
              <a:rPr lang="en-US" dirty="0" smtClean="0">
                <a:solidFill>
                  <a:prstClr val="black"/>
                </a:solidFill>
              </a:rPr>
              <a:t>plan for their child.</a:t>
            </a:r>
            <a:endParaRPr lang="en-US" dirty="0">
              <a:solidFill>
                <a:prstClr val="black"/>
              </a:solidFill>
            </a:endParaRPr>
          </a:p>
          <a:p>
            <a:pPr marL="0" indent="0">
              <a:buClr>
                <a:srgbClr val="D34817"/>
              </a:buClr>
              <a:buNone/>
            </a:pPr>
            <a:r>
              <a:rPr lang="en-US" dirty="0">
                <a:solidFill>
                  <a:prstClr val="black"/>
                </a:solidFill>
              </a:rPr>
              <a:t>6. </a:t>
            </a:r>
            <a:r>
              <a:rPr lang="en-US" dirty="0" smtClean="0">
                <a:solidFill>
                  <a:prstClr val="black"/>
                </a:solidFill>
              </a:rPr>
              <a:t>Parents will </a:t>
            </a:r>
            <a:r>
              <a:rPr lang="en-US" dirty="0">
                <a:solidFill>
                  <a:prstClr val="black"/>
                </a:solidFill>
              </a:rPr>
              <a:t>be able to </a:t>
            </a:r>
            <a:r>
              <a:rPr lang="en-US" dirty="0" smtClean="0">
                <a:solidFill>
                  <a:prstClr val="black"/>
                </a:solidFill>
              </a:rPr>
              <a:t>help their child practice </a:t>
            </a:r>
            <a:r>
              <a:rPr lang="en-US" dirty="0">
                <a:solidFill>
                  <a:prstClr val="black"/>
                </a:solidFill>
              </a:rPr>
              <a:t>healthy eating </a:t>
            </a:r>
            <a:r>
              <a:rPr lang="en-US" dirty="0" smtClean="0">
                <a:solidFill>
                  <a:prstClr val="black"/>
                </a:solidFill>
              </a:rPr>
              <a:t>habits.</a:t>
            </a:r>
            <a:endParaRPr lang="en-US" dirty="0">
              <a:solidFill>
                <a:prstClr val="black"/>
              </a:solidFill>
            </a:endParaRPr>
          </a:p>
        </p:txBody>
      </p:sp>
      <p:graphicFrame>
        <p:nvGraphicFramePr>
          <p:cNvPr id="6" name="Content Placeholder 5"/>
          <p:cNvGraphicFramePr>
            <a:graphicFrameLocks noGrp="1"/>
          </p:cNvGraphicFramePr>
          <p:nvPr>
            <p:ph sz="half" idx="2"/>
            <p:extLst/>
          </p:nvPr>
        </p:nvGraphicFramePr>
        <p:xfrm>
          <a:off x="6465022" y="1158076"/>
          <a:ext cx="5713413" cy="5481177"/>
        </p:xfrm>
        <a:graphic>
          <a:graphicData uri="http://schemas.openxmlformats.org/drawingml/2006/table">
            <a:tbl>
              <a:tblPr firstRow="1" bandRow="1">
                <a:tableStyleId>{5C22544A-7EE6-4342-B048-85BDC9FD1C3A}</a:tableStyleId>
              </a:tblPr>
              <a:tblGrid>
                <a:gridCol w="1252254"/>
                <a:gridCol w="4461159"/>
              </a:tblGrid>
              <a:tr h="350693">
                <a:tc>
                  <a:txBody>
                    <a:bodyPr/>
                    <a:lstStyle/>
                    <a:p>
                      <a:pPr algn="ctr"/>
                      <a:endParaRPr lang="en-US" dirty="0"/>
                    </a:p>
                  </a:txBody>
                  <a:tcPr/>
                </a:tc>
                <a:tc>
                  <a:txBody>
                    <a:bodyPr/>
                    <a:lstStyle/>
                    <a:p>
                      <a:pPr algn="ctr"/>
                      <a:r>
                        <a:rPr lang="en-US" dirty="0" smtClean="0"/>
                        <a:t>Activity</a:t>
                      </a:r>
                      <a:endParaRPr lang="en-US" dirty="0"/>
                    </a:p>
                  </a:txBody>
                  <a:tcPr/>
                </a:tc>
              </a:tr>
              <a:tr h="556108">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txBody>
                  <a:tcPr/>
                </a:tc>
              </a:tr>
              <a:tr h="263019">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613712">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0" i="1" kern="1200" dirty="0" smtClean="0">
                          <a:solidFill>
                            <a:schemeClr val="dk1"/>
                          </a:solidFill>
                          <a:effectLst/>
                          <a:latin typeface="+mn-lt"/>
                          <a:ea typeface="+mn-ea"/>
                          <a:cs typeface="+mn-cs"/>
                        </a:rPr>
                        <a:t>Do</a:t>
                      </a:r>
                      <a:r>
                        <a:rPr lang="en-US" sz="1200" b="0" i="1" kern="1200" baseline="0" dirty="0" smtClean="0">
                          <a:solidFill>
                            <a:schemeClr val="dk1"/>
                          </a:solidFill>
                          <a:effectLst/>
                          <a:latin typeface="+mn-lt"/>
                          <a:ea typeface="+mn-ea"/>
                          <a:cs typeface="+mn-cs"/>
                        </a:rPr>
                        <a:t> you eat a lot of junk food</a:t>
                      </a:r>
                      <a:r>
                        <a:rPr lang="en-US" sz="1200" b="0" i="1" kern="1200" dirty="0" smtClean="0">
                          <a:solidFill>
                            <a:schemeClr val="dk1"/>
                          </a:solidFill>
                          <a:effectLst/>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kern="1200" dirty="0" smtClean="0">
                          <a:solidFill>
                            <a:schemeClr val="dk1"/>
                          </a:solidFill>
                          <a:effectLst/>
                          <a:latin typeface="+mn-lt"/>
                          <a:ea typeface="+mn-ea"/>
                          <a:cs typeface="+mn-cs"/>
                        </a:rPr>
                        <a:t>How often do you drink sodas?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dk1"/>
                        </a:solidFill>
                        <a:effectLst/>
                        <a:latin typeface="+mn-lt"/>
                        <a:ea typeface="+mn-ea"/>
                        <a:cs typeface="+mn-cs"/>
                      </a:endParaRPr>
                    </a:p>
                  </a:txBody>
                  <a:tcPr/>
                </a:tc>
              </a:tr>
              <a:tr h="547346">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dirty="0" smtClean="0"/>
                        <a:t>In</a:t>
                      </a:r>
                      <a:r>
                        <a:rPr lang="en-US" sz="1200" baseline="0" dirty="0" smtClean="0"/>
                        <a:t> Your Own Words </a:t>
                      </a:r>
                      <a:r>
                        <a:rPr lang="en-US" sz="1200" dirty="0" smtClean="0"/>
                        <a:t>Define</a:t>
                      </a:r>
                      <a:r>
                        <a:rPr lang="en-US" sz="1200" baseline="0" dirty="0" smtClean="0"/>
                        <a:t> Healthy Eating,</a:t>
                      </a:r>
                      <a:r>
                        <a:rPr lang="en-US" sz="1200" dirty="0" smtClean="0"/>
                        <a:t> Diet, Calorie, metabolism. and nutrients?</a:t>
                      </a:r>
                    </a:p>
                  </a:txBody>
                  <a:tcPr/>
                </a:tc>
              </a:tr>
              <a:tr h="1665789">
                <a:tc>
                  <a:txBody>
                    <a:bodyPr/>
                    <a:lstStyle/>
                    <a:p>
                      <a:pPr algn="ctr"/>
                      <a:r>
                        <a:rPr lang="en-US" sz="1200" dirty="0" smtClean="0"/>
                        <a:t>5</a:t>
                      </a:r>
                      <a:endParaRPr lang="en-US" sz="1200" dirty="0"/>
                    </a:p>
                  </a:txBody>
                  <a:tcPr/>
                </a:tc>
                <a:tc>
                  <a:txBody>
                    <a:bodyPr/>
                    <a:lstStyle/>
                    <a:p>
                      <a:pPr algn="ctr"/>
                      <a:r>
                        <a:rPr lang="en-US" sz="1200" b="1" u="sng" dirty="0" smtClean="0"/>
                        <a:t>Academic Definitions</a:t>
                      </a:r>
                    </a:p>
                    <a:p>
                      <a:pPr lvl="1"/>
                      <a:r>
                        <a:rPr lang="en-US" sz="1200" b="1" dirty="0" smtClean="0"/>
                        <a:t>Diet: </a:t>
                      </a:r>
                      <a:r>
                        <a:rPr lang="en-US" sz="1200" dirty="0" smtClean="0"/>
                        <a:t>Everything that someone consumes</a:t>
                      </a:r>
                    </a:p>
                    <a:p>
                      <a:pPr lvl="1"/>
                      <a:r>
                        <a:rPr lang="en-US" sz="1200" b="1" dirty="0" smtClean="0"/>
                        <a:t>Calorie/Calorie: </a:t>
                      </a:r>
                      <a:r>
                        <a:rPr lang="en-US" sz="1200" dirty="0" smtClean="0"/>
                        <a:t> a measure of energy in food.</a:t>
                      </a:r>
                      <a:endParaRPr lang="en-US" sz="1200" b="1" dirty="0" smtClean="0"/>
                    </a:p>
                    <a:p>
                      <a:pPr lvl="1"/>
                      <a:r>
                        <a:rPr lang="en-US" sz="1200" b="1" dirty="0" smtClean="0"/>
                        <a:t>Metabolism: </a:t>
                      </a:r>
                      <a:r>
                        <a:rPr lang="en-US" sz="1200" dirty="0" smtClean="0"/>
                        <a:t>The number of calories burned at any given moment</a:t>
                      </a:r>
                    </a:p>
                    <a:p>
                      <a:pPr lvl="1"/>
                      <a:r>
                        <a:rPr lang="en-US" sz="1200" b="1" dirty="0" smtClean="0"/>
                        <a:t>Nutrients: </a:t>
                      </a:r>
                      <a:r>
                        <a:rPr lang="en-US" sz="1200" dirty="0" smtClean="0"/>
                        <a:t>Substances found in foods that people need to stay healthy.</a:t>
                      </a:r>
                    </a:p>
                    <a:p>
                      <a:endParaRPr lang="en-US" sz="1200" dirty="0" smtClean="0"/>
                    </a:p>
                    <a:p>
                      <a:pPr algn="l"/>
                      <a:endParaRPr lang="en-US" sz="1200" b="0" u="none" dirty="0"/>
                    </a:p>
                  </a:txBody>
                  <a:tcPr/>
                </a:tc>
              </a:tr>
              <a:tr h="492878">
                <a:tc>
                  <a:txBody>
                    <a:bodyPr/>
                    <a:lstStyle/>
                    <a:p>
                      <a:pPr algn="ctr"/>
                      <a:r>
                        <a:rPr lang="en-US" sz="1200" dirty="0" smtClean="0"/>
                        <a:t>6</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b="0" i="1" kern="1200" baseline="0" dirty="0" smtClean="0">
                          <a:solidFill>
                            <a:schemeClr val="dk1"/>
                          </a:solidFill>
                          <a:effectLst/>
                          <a:latin typeface="+mn-lt"/>
                          <a:ea typeface="+mn-ea"/>
                          <a:cs typeface="+mn-cs"/>
                        </a:rPr>
                        <a:t>How much water do you drink per day?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1" kern="1200" baseline="0" dirty="0" smtClean="0">
                          <a:solidFill>
                            <a:schemeClr val="dk1"/>
                          </a:solidFill>
                          <a:effectLst/>
                          <a:latin typeface="+mn-lt"/>
                          <a:ea typeface="+mn-ea"/>
                          <a:cs typeface="+mn-cs"/>
                        </a:rPr>
                        <a:t>On a weekly basis do you cook or go out to eat?</a:t>
                      </a:r>
                      <a:endParaRPr lang="en-US" sz="1200" b="0" i="0" kern="1200" dirty="0" smtClean="0">
                        <a:solidFill>
                          <a:schemeClr val="dk1"/>
                        </a:solidFill>
                        <a:effectLst/>
                        <a:latin typeface="+mn-lt"/>
                        <a:ea typeface="+mn-ea"/>
                        <a:cs typeface="+mn-cs"/>
                      </a:endParaRPr>
                    </a:p>
                  </a:txBody>
                  <a:tcPr/>
                </a:tc>
              </a:tr>
              <a:tr h="410125">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438366">
                <a:tc>
                  <a:txBody>
                    <a:bodyPr/>
                    <a:lstStyle/>
                    <a:p>
                      <a:pPr algn="ctr"/>
                      <a:r>
                        <a:rPr lang="en-US" sz="1200" dirty="0" smtClean="0"/>
                        <a:t>8</a:t>
                      </a:r>
                      <a:endParaRPr lang="en-US" sz="1200" dirty="0"/>
                    </a:p>
                  </a:txBody>
                  <a:tcPr/>
                </a:tc>
                <a:tc>
                  <a:txBody>
                    <a:bodyPr/>
                    <a:lstStyle/>
                    <a:p>
                      <a:pPr algn="ctr"/>
                      <a:r>
                        <a:rPr lang="en-US" sz="1200" dirty="0" smtClean="0"/>
                        <a:t>Summary/ Self Reflection</a:t>
                      </a:r>
                    </a:p>
                    <a:p>
                      <a:pPr algn="ctr"/>
                      <a:r>
                        <a:rPr lang="en-US" sz="1200" dirty="0" smtClean="0"/>
                        <a:t>How do you know when something is unhealthy?</a:t>
                      </a:r>
                      <a:endParaRPr lang="en-US" sz="1200" dirty="0"/>
                    </a:p>
                  </a:txBody>
                  <a:tcPr/>
                </a:tc>
              </a:tr>
            </a:tbl>
          </a:graphicData>
        </a:graphic>
      </p:graphicFrame>
    </p:spTree>
    <p:extLst>
      <p:ext uri="{BB962C8B-B14F-4D97-AF65-F5344CB8AC3E}">
        <p14:creationId xmlns="" xmlns:p14="http://schemas.microsoft.com/office/powerpoint/2010/main" val="10944820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Habits Introduction Video</a:t>
            </a:r>
            <a:endParaRPr lang="en-US" dirty="0"/>
          </a:p>
        </p:txBody>
      </p:sp>
      <p:sp>
        <p:nvSpPr>
          <p:cNvPr id="4" name="Action Button: Back or Previous 3">
            <a:hlinkClick r:id="" action="ppaction://hlinkshowjump?jump=previousslide" highlightClick="1"/>
          </p:cNvPr>
          <p:cNvSpPr/>
          <p:nvPr/>
        </p:nvSpPr>
        <p:spPr>
          <a:xfrm>
            <a:off x="10591800" y="5715000"/>
            <a:ext cx="533400" cy="5334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2530" name="Object" r:id="rId2" imgW="1828800" imgH="1828800"/>
    </p:controls>
    <p:extLst>
      <p:ext uri="{BB962C8B-B14F-4D97-AF65-F5344CB8AC3E}">
        <p14:creationId xmlns="" xmlns:p14="http://schemas.microsoft.com/office/powerpoint/2010/main" val="421548427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dirty="0"/>
              <a:t>Scenarios &amp; Discussion </a:t>
            </a:r>
            <a:r>
              <a:rPr lang="en-US" dirty="0" smtClean="0"/>
              <a:t>Questions: Health and </a:t>
            </a:r>
            <a:r>
              <a:rPr lang="en-US" dirty="0"/>
              <a:t>H</a:t>
            </a:r>
            <a:r>
              <a:rPr lang="en-US" dirty="0" smtClean="0"/>
              <a:t>ealthy </a:t>
            </a:r>
            <a:r>
              <a:rPr lang="en-US" dirty="0"/>
              <a:t>E</a:t>
            </a:r>
            <a:r>
              <a:rPr lang="en-US" dirty="0" smtClean="0"/>
              <a:t>ating Habits</a:t>
            </a:r>
            <a:endParaRPr lang="en-US" dirty="0"/>
          </a:p>
        </p:txBody>
      </p:sp>
      <p:sp>
        <p:nvSpPr>
          <p:cNvPr id="2" name="Content Placeholder 1"/>
          <p:cNvSpPr>
            <a:spLocks noGrp="1"/>
          </p:cNvSpPr>
          <p:nvPr>
            <p:ph sz="half" idx="1"/>
          </p:nvPr>
        </p:nvSpPr>
        <p:spPr>
          <a:xfrm>
            <a:off x="914401" y="2030568"/>
            <a:ext cx="5333999" cy="4522631"/>
          </a:xfrm>
        </p:spPr>
        <p:txBody>
          <a:bodyPr>
            <a:normAutofit fontScale="77500" lnSpcReduction="20000"/>
          </a:bodyPr>
          <a:lstStyle/>
          <a:p>
            <a:pPr marL="0" indent="0">
              <a:buNone/>
            </a:pPr>
            <a:r>
              <a:rPr lang="en-US" sz="2400" b="1" dirty="0" smtClean="0"/>
              <a:t>The </a:t>
            </a:r>
            <a:r>
              <a:rPr lang="en-US" sz="2400" b="1" dirty="0"/>
              <a:t>health teacher makes students watch videos on healthy eating and fitness</a:t>
            </a:r>
            <a:r>
              <a:rPr lang="en-US" sz="2400" b="1" dirty="0" smtClean="0"/>
              <a:t>.</a:t>
            </a:r>
            <a:endParaRPr lang="en-US" sz="900" dirty="0"/>
          </a:p>
          <a:p>
            <a:pPr lvl="2"/>
            <a:r>
              <a:rPr lang="en-US" sz="2000" i="1" dirty="0"/>
              <a:t>Is this an effective way for the students to improve their dietary habits?</a:t>
            </a:r>
            <a:endParaRPr lang="en-US" sz="1600" dirty="0"/>
          </a:p>
          <a:p>
            <a:pPr lvl="2"/>
            <a:r>
              <a:rPr lang="en-US" sz="2000" i="1" dirty="0"/>
              <a:t>Why is it important to talk about healthy eating in school and at home?</a:t>
            </a:r>
          </a:p>
          <a:p>
            <a:pPr lvl="2"/>
            <a:r>
              <a:rPr lang="en-US" sz="2000" i="1" dirty="0"/>
              <a:t>As a parent should this be discussed in all classes?</a:t>
            </a:r>
            <a:endParaRPr lang="en-US" sz="2000" dirty="0"/>
          </a:p>
          <a:p>
            <a:pPr marL="0" lvl="0" indent="0">
              <a:buNone/>
            </a:pPr>
            <a:r>
              <a:rPr lang="en-US" sz="2400" b="1" dirty="0"/>
              <a:t>The cafeteria makes a conscience effort to include more vegetables in the daily meal plan.</a:t>
            </a:r>
            <a:endParaRPr lang="en-US" sz="900" dirty="0"/>
          </a:p>
          <a:p>
            <a:pPr lvl="2"/>
            <a:r>
              <a:rPr lang="en-US" sz="2000" i="1" dirty="0"/>
              <a:t>Why is it important for the school systems to support healthy eating habits?</a:t>
            </a:r>
            <a:endParaRPr lang="en-US" sz="1600" i="1" dirty="0"/>
          </a:p>
          <a:p>
            <a:pPr lvl="2"/>
            <a:r>
              <a:rPr lang="en-US" sz="2000" i="1" dirty="0"/>
              <a:t>Do you think that healthy eating can help students mentally as well?</a:t>
            </a:r>
            <a:endParaRPr lang="en-US" sz="1600" i="1" dirty="0"/>
          </a:p>
          <a:p>
            <a:pPr lvl="2"/>
            <a:r>
              <a:rPr lang="en-US" sz="2000" i="1" dirty="0"/>
              <a:t>The café is serving more green veggies that can give students more energy in class is this a benefit for both student and school?</a:t>
            </a:r>
            <a:endParaRPr lang="en-US" sz="1600" i="1" dirty="0"/>
          </a:p>
          <a:p>
            <a:pPr marL="0" indent="0">
              <a:buNone/>
            </a:pPr>
            <a:endParaRPr lang="en-US" dirty="0"/>
          </a:p>
        </p:txBody>
      </p:sp>
      <p:sp>
        <p:nvSpPr>
          <p:cNvPr id="3" name="Content Placeholder 2"/>
          <p:cNvSpPr>
            <a:spLocks noGrp="1"/>
          </p:cNvSpPr>
          <p:nvPr>
            <p:ph sz="half" idx="2"/>
          </p:nvPr>
        </p:nvSpPr>
        <p:spPr>
          <a:xfrm>
            <a:off x="6248400" y="1981200"/>
            <a:ext cx="5562601" cy="4572000"/>
          </a:xfrm>
        </p:spPr>
        <p:txBody>
          <a:bodyPr>
            <a:normAutofit fontScale="77500" lnSpcReduction="20000"/>
          </a:bodyPr>
          <a:lstStyle/>
          <a:p>
            <a:pPr marL="0" lvl="0" indent="0">
              <a:buNone/>
            </a:pPr>
            <a:r>
              <a:rPr lang="en-US" sz="2400" b="1" dirty="0"/>
              <a:t>A parent always cooks healthy food at home and rarely has junk food around the house.</a:t>
            </a:r>
            <a:endParaRPr lang="en-US" sz="1400" dirty="0"/>
          </a:p>
          <a:p>
            <a:pPr lvl="2"/>
            <a:r>
              <a:rPr lang="en-US" sz="2300" i="1" dirty="0"/>
              <a:t>At home what type of meals do you cook?</a:t>
            </a:r>
          </a:p>
          <a:p>
            <a:pPr lvl="2"/>
            <a:r>
              <a:rPr lang="en-US" sz="2300" i="1" dirty="0"/>
              <a:t>How much junk food do you eat/ buy?</a:t>
            </a:r>
          </a:p>
          <a:p>
            <a:pPr lvl="2"/>
            <a:r>
              <a:rPr lang="en-US" sz="2300" i="1" dirty="0"/>
              <a:t>How often do you substitute fried food with baked?</a:t>
            </a:r>
          </a:p>
          <a:p>
            <a:pPr lvl="2"/>
            <a:r>
              <a:rPr lang="en-US" sz="2300" i="1" dirty="0"/>
              <a:t>Do you think that buying healthy food will encourage your child to eat healthy?</a:t>
            </a:r>
          </a:p>
          <a:p>
            <a:pPr lvl="2"/>
            <a:r>
              <a:rPr lang="en-US" sz="2300" i="1" dirty="0"/>
              <a:t>Do you give your child a choice on the food that you purchase?</a:t>
            </a:r>
          </a:p>
          <a:p>
            <a:pPr lvl="2"/>
            <a:r>
              <a:rPr lang="en-US" sz="2300" i="1" dirty="0"/>
              <a:t>Eating healthy is expensive, how can parents maximize their budget and still be healthy?</a:t>
            </a:r>
            <a:endParaRPr lang="en-US" dirty="0"/>
          </a:p>
          <a:p>
            <a:endParaRPr lang="en-US" dirty="0"/>
          </a:p>
        </p:txBody>
      </p:sp>
    </p:spTree>
    <p:extLst>
      <p:ext uri="{BB962C8B-B14F-4D97-AF65-F5344CB8AC3E}">
        <p14:creationId xmlns="" xmlns:p14="http://schemas.microsoft.com/office/powerpoint/2010/main" val="32099432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19638" y="3157470"/>
            <a:ext cx="4190999" cy="2766812"/>
          </a:xfrm>
        </p:spPr>
        <p:txBody>
          <a:bodyPr/>
          <a:lstStyle/>
          <a:p>
            <a:pPr algn="ctr"/>
            <a:r>
              <a:rPr lang="en-US" dirty="0" smtClean="0"/>
              <a:t>Module #11 Advocate</a:t>
            </a:r>
            <a:endParaRPr lang="en-US" dirty="0"/>
          </a:p>
        </p:txBody>
      </p:sp>
      <p:sp>
        <p:nvSpPr>
          <p:cNvPr id="2" name="Content Placeholder 1"/>
          <p:cNvSpPr>
            <a:spLocks noGrp="1"/>
          </p:cNvSpPr>
          <p:nvPr>
            <p:ph sz="quarter" idx="4294967295"/>
          </p:nvPr>
        </p:nvSpPr>
        <p:spPr>
          <a:xfrm>
            <a:off x="5707380" y="470350"/>
            <a:ext cx="5745480" cy="5453932"/>
          </a:xfrm>
        </p:spPr>
        <p:txBody>
          <a:bodyPr>
            <a:normAutofit/>
          </a:bodyPr>
          <a:lstStyle/>
          <a:p>
            <a:pPr marL="0" indent="0">
              <a:buNone/>
            </a:pPr>
            <a:endParaRPr lang="en-US" b="1" dirty="0" smtClean="0"/>
          </a:p>
          <a:p>
            <a:r>
              <a:rPr lang="en-US" b="1" dirty="0" smtClean="0"/>
              <a:t>Overall Module </a:t>
            </a:r>
            <a:r>
              <a:rPr lang="en-US" b="1" dirty="0"/>
              <a:t>Goal:</a:t>
            </a:r>
            <a:r>
              <a:rPr lang="en-US" dirty="0"/>
              <a:t> </a:t>
            </a:r>
            <a:r>
              <a:rPr lang="en-US" b="1" dirty="0"/>
              <a:t>Module </a:t>
            </a:r>
            <a:r>
              <a:rPr lang="en-US" b="1" dirty="0" smtClean="0"/>
              <a:t>10: </a:t>
            </a:r>
            <a:r>
              <a:rPr lang="en-US" sz="2300" i="1" dirty="0" smtClean="0"/>
              <a:t>Advocate: </a:t>
            </a:r>
            <a:r>
              <a:rPr lang="en-US" sz="2300" dirty="0"/>
              <a:t>Parents will speak up for their child by attending meetings and functions at the school. </a:t>
            </a:r>
            <a:endParaRPr lang="en-US" sz="2300" dirty="0" smtClean="0"/>
          </a:p>
          <a:p>
            <a:pPr marL="0" indent="0">
              <a:buNone/>
            </a:pPr>
            <a:r>
              <a:rPr lang="en-US" dirty="0" smtClean="0"/>
              <a:t> </a:t>
            </a:r>
            <a:endParaRPr lang="en-US" b="1" dirty="0"/>
          </a:p>
          <a:p>
            <a:r>
              <a:rPr lang="en-US" b="1" dirty="0" smtClean="0"/>
              <a:t>Definition:</a:t>
            </a:r>
          </a:p>
          <a:p>
            <a:pPr lvl="1">
              <a:buFont typeface="Courier New" panose="02070309020205020404" pitchFamily="49" charset="0"/>
              <a:buChar char="o"/>
            </a:pPr>
            <a:r>
              <a:rPr lang="en-US" sz="2300" dirty="0"/>
              <a:t>A person who publicly supports or recommends a particular cause or policy.</a:t>
            </a:r>
          </a:p>
          <a:p>
            <a:pPr lvl="1">
              <a:buFont typeface="Courier New" panose="02070309020205020404" pitchFamily="49" charset="0"/>
              <a:buChar char="o"/>
            </a:pPr>
            <a:r>
              <a:rPr lang="en-US" sz="2300" dirty="0"/>
              <a:t>Publicly recommend or support.</a:t>
            </a:r>
          </a:p>
          <a:p>
            <a:pPr lvl="1">
              <a:buFont typeface="Courier New" panose="02070309020205020404" pitchFamily="49" charset="0"/>
              <a:buChar char="o"/>
            </a:pPr>
            <a:r>
              <a:rPr lang="en-US" sz="2300" dirty="0"/>
              <a:t>A person who pleads for or in behalf of another; intercessor</a:t>
            </a:r>
            <a:r>
              <a:rPr lang="en-US" sz="2800" dirty="0"/>
              <a:t>.</a:t>
            </a:r>
          </a:p>
          <a:p>
            <a:endParaRPr lang="en-US" dirty="0"/>
          </a:p>
        </p:txBody>
      </p:sp>
      <p:pic>
        <p:nvPicPr>
          <p:cNvPr id="6" name="Picture 2" descr="Image result for parents at student meetings"/>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16818" y="470350"/>
            <a:ext cx="3652265" cy="229571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2281906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220470" y="1524001"/>
            <a:ext cx="4997418" cy="4874457"/>
          </a:xfrm>
        </p:spPr>
        <p:txBody>
          <a:bodyPr>
            <a:normAutofit/>
          </a:bodyPr>
          <a:lstStyle/>
          <a:p>
            <a:pPr marL="457200" indent="-457200">
              <a:buFont typeface="+mj-lt"/>
              <a:buAutoNum type="arabicPeriod"/>
            </a:pPr>
            <a:r>
              <a:rPr lang="en-US" dirty="0" smtClean="0"/>
              <a:t>Parents will learn the importance of being an advocate.</a:t>
            </a:r>
          </a:p>
          <a:p>
            <a:pPr marL="457200" indent="-457200">
              <a:buFont typeface="+mj-lt"/>
              <a:buAutoNum type="arabicPeriod"/>
            </a:pPr>
            <a:r>
              <a:rPr lang="en-US" dirty="0" smtClean="0"/>
              <a:t>Parents will be able to discuss in ways to be a better advocate. </a:t>
            </a:r>
          </a:p>
          <a:p>
            <a:pPr marL="457200" indent="-457200">
              <a:buFont typeface="+mj-lt"/>
              <a:buAutoNum type="arabicPeriod"/>
            </a:pPr>
            <a:r>
              <a:rPr lang="en-US" dirty="0" smtClean="0"/>
              <a:t>Parents will be able to define the meaning of Advocate.</a:t>
            </a:r>
          </a:p>
          <a:p>
            <a:pPr marL="457200" indent="-457200">
              <a:buFont typeface="+mj-lt"/>
              <a:buAutoNum type="arabicPeriod"/>
            </a:pPr>
            <a:r>
              <a:rPr lang="en-US" dirty="0" smtClean="0"/>
              <a:t>Parents </a:t>
            </a:r>
            <a:r>
              <a:rPr lang="en-US" dirty="0"/>
              <a:t>will be able to identify the importance of </a:t>
            </a:r>
            <a:r>
              <a:rPr lang="en-US" dirty="0" smtClean="0"/>
              <a:t>Advocate in </a:t>
            </a:r>
            <a:r>
              <a:rPr lang="en-US" dirty="0"/>
              <a:t>each scenario.</a:t>
            </a:r>
          </a:p>
          <a:p>
            <a:pPr marL="457200" indent="-457200">
              <a:buFont typeface="+mj-lt"/>
              <a:buAutoNum type="arabicPeriod"/>
            </a:pPr>
            <a:endParaRPr lang="en-US" dirty="0"/>
          </a:p>
        </p:txBody>
      </p:sp>
      <p:sp>
        <p:nvSpPr>
          <p:cNvPr id="4" name="Title 3"/>
          <p:cNvSpPr>
            <a:spLocks noGrp="1"/>
          </p:cNvSpPr>
          <p:nvPr>
            <p:ph type="title"/>
          </p:nvPr>
        </p:nvSpPr>
        <p:spPr>
          <a:xfrm>
            <a:off x="1220470" y="228600"/>
            <a:ext cx="9601200" cy="838716"/>
          </a:xfrm>
        </p:spPr>
        <p:txBody>
          <a:bodyPr/>
          <a:lstStyle/>
          <a:p>
            <a:pPr algn="ctr"/>
            <a:r>
              <a:rPr lang="en-US" dirty="0" smtClean="0"/>
              <a:t>Learning Targets</a:t>
            </a:r>
            <a:endParaRPr lang="en-US" dirty="0"/>
          </a:p>
        </p:txBody>
      </p:sp>
      <p:graphicFrame>
        <p:nvGraphicFramePr>
          <p:cNvPr id="6" name="Content Placeholder 5"/>
          <p:cNvGraphicFramePr>
            <a:graphicFrameLocks noGrp="1"/>
          </p:cNvGraphicFramePr>
          <p:nvPr>
            <p:ph sz="half" idx="2"/>
            <p:extLst/>
          </p:nvPr>
        </p:nvGraphicFramePr>
        <p:xfrm>
          <a:off x="6568845" y="1067316"/>
          <a:ext cx="5227288" cy="5351057"/>
        </p:xfrm>
        <a:graphic>
          <a:graphicData uri="http://schemas.openxmlformats.org/drawingml/2006/table">
            <a:tbl>
              <a:tblPr firstRow="1" bandRow="1">
                <a:tableStyleId>{5C22544A-7EE6-4342-B048-85BDC9FD1C3A}</a:tableStyleId>
              </a:tblPr>
              <a:tblGrid>
                <a:gridCol w="1145706"/>
                <a:gridCol w="4081582"/>
              </a:tblGrid>
              <a:tr h="294441">
                <a:tc>
                  <a:txBody>
                    <a:bodyPr/>
                    <a:lstStyle/>
                    <a:p>
                      <a:pPr algn="ctr"/>
                      <a:endParaRPr lang="en-US" dirty="0"/>
                    </a:p>
                  </a:txBody>
                  <a:tcPr/>
                </a:tc>
                <a:tc>
                  <a:txBody>
                    <a:bodyPr/>
                    <a:lstStyle/>
                    <a:p>
                      <a:pPr algn="ctr"/>
                      <a:r>
                        <a:rPr lang="en-US" dirty="0" smtClean="0"/>
                        <a:t>Activity</a:t>
                      </a:r>
                      <a:endParaRPr lang="en-US" dirty="0"/>
                    </a:p>
                  </a:txBody>
                  <a:tcPr/>
                </a:tc>
              </a:tr>
              <a:tr h="515271">
                <a:tc>
                  <a:txBody>
                    <a:bodyPr/>
                    <a:lstStyle/>
                    <a:p>
                      <a:pPr algn="ctr"/>
                      <a:r>
                        <a:rPr lang="en-US" sz="1200" dirty="0" smtClean="0"/>
                        <a:t>1</a:t>
                      </a:r>
                      <a:endParaRPr lang="en-US" sz="1200" dirty="0"/>
                    </a:p>
                  </a:txBody>
                  <a:tcPr/>
                </a:tc>
                <a:tc>
                  <a:txBody>
                    <a:bodyPr/>
                    <a:lstStyle/>
                    <a:p>
                      <a:pPr algn="ctr"/>
                      <a:r>
                        <a:rPr lang="en-US" sz="1200" dirty="0" smtClean="0"/>
                        <a:t>Introduction/</a:t>
                      </a:r>
                      <a:r>
                        <a:rPr lang="en-US" sz="1200" baseline="0" dirty="0" smtClean="0"/>
                        <a:t>Video </a:t>
                      </a:r>
                      <a:endParaRPr lang="en-US" sz="1200" dirty="0" smtClean="0"/>
                    </a:p>
                    <a:p>
                      <a:pPr algn="ctr"/>
                      <a:r>
                        <a:rPr lang="en-US" sz="1200" smtClean="0">
                          <a:hlinkClick r:id="rId2"/>
                        </a:rPr>
                        <a:t>https://www.youtube.com/watch?v=zWPwC-HboiU</a:t>
                      </a:r>
                      <a:r>
                        <a:rPr lang="en-US" sz="1200" smtClean="0"/>
                        <a:t> </a:t>
                      </a:r>
                      <a:endParaRPr lang="en-US" sz="1200" dirty="0" smtClean="0"/>
                    </a:p>
                  </a:txBody>
                  <a:tcPr/>
                </a:tc>
              </a:tr>
              <a:tr h="264816">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559011">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 Do you attend teacher conferences?</a:t>
                      </a:r>
                      <a:endParaRPr lang="en-US" sz="1200" b="0" i="0" kern="1200" dirty="0" smtClean="0">
                        <a:solidFill>
                          <a:schemeClr val="dk1"/>
                        </a:solidFill>
                        <a:effectLst/>
                        <a:latin typeface="+mn-lt"/>
                        <a:ea typeface="+mn-ea"/>
                        <a:cs typeface="+mn-cs"/>
                      </a:endParaRPr>
                    </a:p>
                  </a:txBody>
                  <a:tcPr/>
                </a:tc>
              </a:tr>
              <a:tr h="662041">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In your own words define Advocate?</a:t>
                      </a:r>
                      <a:endParaRPr lang="en-US" sz="1200" dirty="0" smtClean="0"/>
                    </a:p>
                  </a:txBody>
                  <a:tcPr/>
                </a:tc>
              </a:tr>
              <a:tr h="1606740">
                <a:tc>
                  <a:txBody>
                    <a:bodyPr/>
                    <a:lstStyle/>
                    <a:p>
                      <a:pPr algn="ctr"/>
                      <a:r>
                        <a:rPr lang="en-US" sz="1200" dirty="0" smtClean="0"/>
                        <a:t>5</a:t>
                      </a:r>
                      <a:endParaRPr lang="en-US" sz="1200" dirty="0"/>
                    </a:p>
                  </a:txBody>
                  <a:tcPr/>
                </a:tc>
                <a:tc>
                  <a:txBody>
                    <a:bodyPr/>
                    <a:lstStyle/>
                    <a:p>
                      <a:pPr algn="ctr"/>
                      <a:r>
                        <a:rPr lang="en-US" sz="1200" u="sng" dirty="0" smtClean="0"/>
                        <a:t>Academic Definitions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A person who publicly supports or recommends a particular cause or policy.</a:t>
                      </a:r>
                    </a:p>
                    <a:p>
                      <a:pPr algn="ctr"/>
                      <a:endParaRPr lang="en-US" sz="1200" u="sng" dirty="0" smtClean="0"/>
                    </a:p>
                  </a:txBody>
                  <a:tcPr/>
                </a:tc>
              </a:tr>
              <a:tr h="580182">
                <a:tc>
                  <a:txBody>
                    <a:bodyPr/>
                    <a:lstStyle/>
                    <a:p>
                      <a:pPr algn="ctr"/>
                      <a:r>
                        <a:rPr lang="en-US" sz="1200" dirty="0" smtClean="0"/>
                        <a:t>6</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 List</a:t>
                      </a:r>
                      <a:r>
                        <a:rPr lang="en-US" sz="1200" baseline="0" dirty="0" smtClean="0"/>
                        <a:t> ways you can improve?</a:t>
                      </a:r>
                      <a:endParaRPr lang="en-US" sz="1200" b="0" i="0" kern="1200" dirty="0" smtClean="0">
                        <a:solidFill>
                          <a:schemeClr val="dk1"/>
                        </a:solidFill>
                        <a:effectLst/>
                        <a:latin typeface="+mn-lt"/>
                        <a:ea typeface="+mn-ea"/>
                        <a:cs typeface="+mn-cs"/>
                      </a:endParaRPr>
                    </a:p>
                  </a:txBody>
                  <a:tcPr/>
                </a:tc>
              </a:tr>
              <a:tr h="330532">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368051">
                <a:tc>
                  <a:txBody>
                    <a:bodyPr/>
                    <a:lstStyle/>
                    <a:p>
                      <a:pPr algn="ctr"/>
                      <a:r>
                        <a:rPr lang="en-US" sz="1200" dirty="0" smtClean="0"/>
                        <a:t>8</a:t>
                      </a:r>
                      <a:endParaRPr lang="en-US" sz="1200" dirty="0"/>
                    </a:p>
                  </a:txBody>
                  <a:tcPr/>
                </a:tc>
                <a:tc>
                  <a:txBody>
                    <a:bodyPr/>
                    <a:lstStyle/>
                    <a:p>
                      <a:pPr algn="ctr"/>
                      <a:r>
                        <a:rPr lang="en-US" sz="1200" dirty="0" smtClean="0"/>
                        <a:t>Summary/ Self Reflection</a:t>
                      </a:r>
                    </a:p>
                    <a:p>
                      <a:pPr algn="ctr"/>
                      <a:r>
                        <a:rPr lang="en-US" sz="1200" dirty="0" smtClean="0"/>
                        <a:t>How do you prepare</a:t>
                      </a:r>
                      <a:r>
                        <a:rPr lang="en-US" sz="1200" baseline="0" dirty="0" smtClean="0"/>
                        <a:t> for parent teacher conferences?</a:t>
                      </a:r>
                      <a:endParaRPr lang="en-US" sz="1200" dirty="0" smtClean="0"/>
                    </a:p>
                  </a:txBody>
                  <a:tcPr/>
                </a:tc>
              </a:tr>
            </a:tbl>
          </a:graphicData>
        </a:graphic>
      </p:graphicFrame>
    </p:spTree>
    <p:extLst>
      <p:ext uri="{BB962C8B-B14F-4D97-AF65-F5344CB8AC3E}">
        <p14:creationId xmlns="" xmlns:p14="http://schemas.microsoft.com/office/powerpoint/2010/main" val="34063737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01144" y="286554"/>
            <a:ext cx="9601200" cy="1485900"/>
          </a:xfrm>
        </p:spPr>
        <p:txBody>
          <a:bodyPr/>
          <a:lstStyle/>
          <a:p>
            <a:pPr algn="ctr"/>
            <a:r>
              <a:rPr lang="en-US" dirty="0"/>
              <a:t>Scenarios &amp; Discussion Questions</a:t>
            </a:r>
            <a:r>
              <a:rPr lang="en-US" dirty="0" smtClean="0"/>
              <a:t>: Advocate</a:t>
            </a:r>
            <a:endParaRPr lang="en-US" dirty="0"/>
          </a:p>
        </p:txBody>
      </p:sp>
      <p:sp>
        <p:nvSpPr>
          <p:cNvPr id="3" name="Content Placeholder 2"/>
          <p:cNvSpPr>
            <a:spLocks noGrp="1"/>
          </p:cNvSpPr>
          <p:nvPr>
            <p:ph idx="1"/>
          </p:nvPr>
        </p:nvSpPr>
        <p:spPr/>
        <p:txBody>
          <a:bodyPr>
            <a:normAutofit/>
          </a:bodyPr>
          <a:lstStyle/>
          <a:p>
            <a:pPr lvl="2"/>
            <a:endParaRPr lang="en-US" sz="2900" i="1" dirty="0"/>
          </a:p>
          <a:p>
            <a:pPr marL="0" indent="0">
              <a:buNone/>
            </a:pPr>
            <a:endParaRPr lang="en-US" sz="2199" dirty="0"/>
          </a:p>
        </p:txBody>
      </p:sp>
      <p:sp>
        <p:nvSpPr>
          <p:cNvPr id="5" name="Rectangle 4"/>
          <p:cNvSpPr/>
          <p:nvPr/>
        </p:nvSpPr>
        <p:spPr>
          <a:xfrm>
            <a:off x="1693571" y="1999208"/>
            <a:ext cx="10090597" cy="3877985"/>
          </a:xfrm>
          <a:prstGeom prst="rect">
            <a:avLst/>
          </a:prstGeom>
        </p:spPr>
        <p:txBody>
          <a:bodyPr wrap="square">
            <a:spAutoFit/>
          </a:bodyPr>
          <a:lstStyle/>
          <a:p>
            <a:pPr lvl="0"/>
            <a:r>
              <a:rPr lang="en-US" sz="2400" b="1" dirty="0"/>
              <a:t>A parent decides to speak up on some seemingly unjust issues in the school system that involve you not being able to take a certain class.</a:t>
            </a:r>
            <a:endParaRPr lang="en-US" sz="1050" dirty="0"/>
          </a:p>
          <a:p>
            <a:pPr marL="1200150" lvl="2" indent="-285750">
              <a:buFont typeface="Wingdings" panose="05000000000000000000" pitchFamily="2" charset="2"/>
              <a:buChar char="§"/>
            </a:pPr>
            <a:r>
              <a:rPr lang="en-US" i="1" dirty="0"/>
              <a:t>Is the parent’s decision to speak up a good way to fix the issues?</a:t>
            </a:r>
            <a:endParaRPr lang="en-US" sz="1400" dirty="0"/>
          </a:p>
          <a:p>
            <a:pPr marL="1200150" lvl="2" indent="-285750">
              <a:buFont typeface="Wingdings" panose="05000000000000000000" pitchFamily="2" charset="2"/>
              <a:buChar char="§"/>
            </a:pPr>
            <a:r>
              <a:rPr lang="en-US" i="1" dirty="0"/>
              <a:t>In what way is the parent being an advocate?</a:t>
            </a:r>
            <a:endParaRPr lang="en-US" sz="1400" dirty="0"/>
          </a:p>
          <a:p>
            <a:pPr marL="1200150" lvl="2" indent="-285750">
              <a:buFont typeface="Wingdings" panose="05000000000000000000" pitchFamily="2" charset="2"/>
              <a:buChar char="§"/>
            </a:pPr>
            <a:r>
              <a:rPr lang="en-US" i="1" dirty="0"/>
              <a:t>What ways can the school benefit from the parent speaking up about issues the school is having?</a:t>
            </a:r>
          </a:p>
          <a:p>
            <a:pPr marL="594360" lvl="2" indent="0">
              <a:buNone/>
            </a:pPr>
            <a:endParaRPr lang="en-US" sz="2400" i="1" dirty="0"/>
          </a:p>
          <a:p>
            <a:pPr lvl="0"/>
            <a:r>
              <a:rPr lang="en-US" sz="2400" i="1" dirty="0"/>
              <a:t> </a:t>
            </a:r>
            <a:r>
              <a:rPr lang="en-US" sz="2400" b="1" dirty="0"/>
              <a:t>A </a:t>
            </a:r>
            <a:r>
              <a:rPr lang="en-US" sz="2400" b="1" dirty="0" smtClean="0"/>
              <a:t>parent </a:t>
            </a:r>
            <a:r>
              <a:rPr lang="en-US" sz="2400" b="1" dirty="0"/>
              <a:t>decides to speak to their child’s teacher regarding the students issues on the student being made fun of during class. </a:t>
            </a:r>
          </a:p>
          <a:p>
            <a:pPr marL="1200150" lvl="2" indent="-285750">
              <a:buFont typeface="Wingdings" panose="05000000000000000000" pitchFamily="2" charset="2"/>
              <a:buChar char="§"/>
            </a:pPr>
            <a:r>
              <a:rPr lang="en-US" dirty="0"/>
              <a:t>In what way is the parent being an advocate?</a:t>
            </a:r>
          </a:p>
          <a:p>
            <a:pPr marL="1200150" lvl="2" indent="-285750">
              <a:buFont typeface="Wingdings" panose="05000000000000000000" pitchFamily="2" charset="2"/>
              <a:buChar char="§"/>
            </a:pPr>
            <a:r>
              <a:rPr lang="en-US" dirty="0"/>
              <a:t>What can the parent say to the teacher that will stop from their child getting harassed. </a:t>
            </a:r>
          </a:p>
          <a:p>
            <a:pPr marL="1200150" lvl="2" indent="-285750">
              <a:buFont typeface="Wingdings" panose="05000000000000000000" pitchFamily="2" charset="2"/>
              <a:buChar char="§"/>
            </a:pPr>
            <a:r>
              <a:rPr lang="en-US" dirty="0"/>
              <a:t>As the parent would you go and talk to the teacher?</a:t>
            </a:r>
          </a:p>
        </p:txBody>
      </p:sp>
    </p:spTree>
    <p:extLst>
      <p:ext uri="{BB962C8B-B14F-4D97-AF65-F5344CB8AC3E}">
        <p14:creationId xmlns="" xmlns:p14="http://schemas.microsoft.com/office/powerpoint/2010/main" val="233461031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Improve the relationship between school and home through parental involvement.</a:t>
            </a:r>
            <a:endParaRPr lang="en-US" b="1" dirty="0"/>
          </a:p>
        </p:txBody>
      </p:sp>
      <p:sp>
        <p:nvSpPr>
          <p:cNvPr id="3" name="Content Placeholder 2"/>
          <p:cNvSpPr>
            <a:spLocks noGrp="1"/>
          </p:cNvSpPr>
          <p:nvPr>
            <p:ph idx="1"/>
          </p:nvPr>
        </p:nvSpPr>
        <p:spPr/>
        <p:txBody>
          <a:bodyPr>
            <a:normAutofit lnSpcReduction="10000"/>
          </a:bodyPr>
          <a:lstStyle/>
          <a:p>
            <a:r>
              <a:rPr lang="en-US" dirty="0"/>
              <a:t>John Hattie developed a way of ranking various influences in different meta-analyses related to learning and achievement according to their effect sizes. </a:t>
            </a:r>
            <a:r>
              <a:rPr lang="en-US" dirty="0" smtClean="0"/>
              <a:t>Effect sizes greater than .4 have an above average impact on student achievement. </a:t>
            </a:r>
          </a:p>
          <a:p>
            <a:r>
              <a:rPr lang="en-US" dirty="0" smtClean="0"/>
              <a:t>Home Factors(0.52 effect size)- Home factors include </a:t>
            </a:r>
            <a:r>
              <a:rPr lang="en-US" dirty="0"/>
              <a:t>issues such as social class, help with homework, extent to which the learner’s education is thought to be important; includes measures of the </a:t>
            </a:r>
            <a:r>
              <a:rPr lang="en-US" dirty="0" smtClean="0"/>
              <a:t>intellectual </a:t>
            </a:r>
            <a:r>
              <a:rPr lang="en-US" dirty="0"/>
              <a:t>stimulation in the home. </a:t>
            </a:r>
            <a:r>
              <a:rPr lang="en-US" dirty="0" smtClean="0"/>
              <a:t>The most </a:t>
            </a:r>
            <a:r>
              <a:rPr lang="en-US" dirty="0"/>
              <a:t>highly correlated factors with achievement were maternal involvement, variety and play materials. </a:t>
            </a:r>
          </a:p>
          <a:p>
            <a:r>
              <a:rPr lang="en-US" dirty="0"/>
              <a:t>Parent Involvement </a:t>
            </a:r>
            <a:r>
              <a:rPr lang="en-US" dirty="0" smtClean="0"/>
              <a:t>(</a:t>
            </a:r>
            <a:r>
              <a:rPr lang="en-US" dirty="0"/>
              <a:t>.</a:t>
            </a:r>
            <a:r>
              <a:rPr lang="en-US" dirty="0" smtClean="0"/>
              <a:t>51 effect size)- Parent </a:t>
            </a:r>
            <a:r>
              <a:rPr lang="en-US" dirty="0"/>
              <a:t>aspirations were the most important influence on student </a:t>
            </a:r>
            <a:r>
              <a:rPr lang="en-US" dirty="0" smtClean="0"/>
              <a:t>achievement. Overall,  </a:t>
            </a:r>
            <a:r>
              <a:rPr lang="en-US" dirty="0"/>
              <a:t>the higher hopes/expectations of </a:t>
            </a:r>
            <a:r>
              <a:rPr lang="en-US" dirty="0" smtClean="0"/>
              <a:t>parents,  </a:t>
            </a:r>
            <a:r>
              <a:rPr lang="en-US" dirty="0"/>
              <a:t>the greater the students’ academic </a:t>
            </a:r>
            <a:r>
              <a:rPr lang="en-US" dirty="0" smtClean="0"/>
              <a:t>achievement.</a:t>
            </a:r>
          </a:p>
          <a:p>
            <a:endParaRPr lang="en-US" dirty="0"/>
          </a:p>
        </p:txBody>
      </p:sp>
    </p:spTree>
    <p:extLst>
      <p:ext uri="{BB962C8B-B14F-4D97-AF65-F5344CB8AC3E}">
        <p14:creationId xmlns="" xmlns:p14="http://schemas.microsoft.com/office/powerpoint/2010/main" val="370253637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1129" y="3611535"/>
            <a:ext cx="5180013" cy="2484465"/>
          </a:xfrm>
        </p:spPr>
        <p:txBody>
          <a:bodyPr>
            <a:normAutofit/>
          </a:bodyPr>
          <a:lstStyle/>
          <a:p>
            <a:pPr algn="ctr"/>
            <a:r>
              <a:rPr lang="en-US" sz="5400" dirty="0"/>
              <a:t>Module #</a:t>
            </a:r>
            <a:r>
              <a:rPr lang="en-US" sz="5400" dirty="0" smtClean="0"/>
              <a:t>12 </a:t>
            </a:r>
            <a:r>
              <a:rPr lang="en-US" sz="5400" dirty="0"/>
              <a:t>Responsibility</a:t>
            </a:r>
          </a:p>
        </p:txBody>
      </p:sp>
      <p:sp>
        <p:nvSpPr>
          <p:cNvPr id="2" name="Content Placeholder 1"/>
          <p:cNvSpPr>
            <a:spLocks noGrp="1"/>
          </p:cNvSpPr>
          <p:nvPr>
            <p:ph sz="quarter" idx="4294967295"/>
          </p:nvPr>
        </p:nvSpPr>
        <p:spPr>
          <a:xfrm>
            <a:off x="5638800" y="381000"/>
            <a:ext cx="6248400" cy="5715000"/>
          </a:xfrm>
        </p:spPr>
        <p:txBody>
          <a:bodyPr>
            <a:normAutofit/>
          </a:bodyPr>
          <a:lstStyle/>
          <a:p>
            <a:pPr marL="0" indent="0">
              <a:buNone/>
            </a:pPr>
            <a:endParaRPr lang="en-US" b="1" dirty="0"/>
          </a:p>
          <a:p>
            <a:r>
              <a:rPr lang="en-US" b="1" dirty="0" smtClean="0"/>
              <a:t>Overall Module </a:t>
            </a:r>
            <a:r>
              <a:rPr lang="en-US" b="1" dirty="0"/>
              <a:t>Goal</a:t>
            </a:r>
            <a:r>
              <a:rPr lang="en-US" b="1" dirty="0" smtClean="0"/>
              <a:t>: </a:t>
            </a:r>
            <a:r>
              <a:rPr lang="en-US" dirty="0"/>
              <a:t>Parents will understand their responsibilities and teach their children how to be accountable for their performance at school and at home.</a:t>
            </a:r>
            <a:endParaRPr lang="en-US" dirty="0" smtClean="0"/>
          </a:p>
          <a:p>
            <a:pPr marL="0" indent="0">
              <a:buNone/>
            </a:pPr>
            <a:r>
              <a:rPr lang="en-US" b="1" dirty="0" smtClean="0"/>
              <a:t>Definition:</a:t>
            </a:r>
          </a:p>
          <a:p>
            <a:pPr lvl="1">
              <a:buFont typeface="Courier New" panose="02070309020205020404" pitchFamily="49" charset="0"/>
              <a:buChar char="o"/>
            </a:pPr>
            <a:r>
              <a:rPr lang="en-US" dirty="0"/>
              <a:t>being </a:t>
            </a:r>
            <a:r>
              <a:rPr lang="en-US" dirty="0" smtClean="0"/>
              <a:t>in charge of </a:t>
            </a:r>
            <a:r>
              <a:rPr lang="en-US" dirty="0"/>
              <a:t>or to blame for something</a:t>
            </a:r>
            <a:r>
              <a:rPr lang="en-US" dirty="0" smtClean="0"/>
              <a:t>.</a:t>
            </a:r>
          </a:p>
          <a:p>
            <a:pPr lvl="1">
              <a:buFont typeface="Courier New" panose="02070309020205020404" pitchFamily="49" charset="0"/>
              <a:buChar char="o"/>
            </a:pPr>
            <a:r>
              <a:rPr lang="en-US" dirty="0"/>
              <a:t>moral, legal, or mental </a:t>
            </a:r>
            <a:r>
              <a:rPr lang="en-US" dirty="0" smtClean="0"/>
              <a:t>accountability.</a:t>
            </a:r>
          </a:p>
          <a:p>
            <a:endParaRPr lang="en-US" dirty="0"/>
          </a:p>
          <a:p>
            <a:pPr marL="0" indent="0">
              <a:buNone/>
            </a:pPr>
            <a:endParaRPr lang="en-US" dirty="0"/>
          </a:p>
          <a:p>
            <a:endParaRPr lang="en-US" dirty="0"/>
          </a:p>
        </p:txBody>
      </p:sp>
      <p:pic>
        <p:nvPicPr>
          <p:cNvPr id="8" name="Picture 7"/>
          <p:cNvPicPr>
            <a:picLocks noChangeAspect="1"/>
          </p:cNvPicPr>
          <p:nvPr/>
        </p:nvPicPr>
        <p:blipFill>
          <a:blip r:embed="rId2"/>
          <a:stretch>
            <a:fillRect/>
          </a:stretch>
        </p:blipFill>
        <p:spPr>
          <a:xfrm>
            <a:off x="578574" y="680244"/>
            <a:ext cx="4019060" cy="2681287"/>
          </a:xfrm>
          <a:prstGeom prst="rect">
            <a:avLst/>
          </a:prstGeom>
        </p:spPr>
      </p:pic>
    </p:spTree>
    <p:extLst>
      <p:ext uri="{BB962C8B-B14F-4D97-AF65-F5344CB8AC3E}">
        <p14:creationId xmlns="" xmlns:p14="http://schemas.microsoft.com/office/powerpoint/2010/main" val="32413545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38201" y="1524000"/>
            <a:ext cx="4648201" cy="4895082"/>
          </a:xfrm>
        </p:spPr>
        <p:txBody>
          <a:bodyPr>
            <a:noAutofit/>
          </a:bodyPr>
          <a:lstStyle/>
          <a:p>
            <a:pPr marL="0" indent="0">
              <a:buNone/>
            </a:pPr>
            <a:r>
              <a:rPr lang="en-US" sz="1800" dirty="0"/>
              <a:t>1. </a:t>
            </a:r>
            <a:r>
              <a:rPr lang="en-US" sz="1800" dirty="0" smtClean="0"/>
              <a:t>Parents will </a:t>
            </a:r>
            <a:r>
              <a:rPr lang="en-US" sz="1800" dirty="0"/>
              <a:t>be able to define the full meaning of responsibility.</a:t>
            </a:r>
          </a:p>
          <a:p>
            <a:pPr marL="0" indent="0">
              <a:buNone/>
            </a:pPr>
            <a:r>
              <a:rPr lang="en-US" sz="1800" dirty="0"/>
              <a:t>2. </a:t>
            </a:r>
            <a:r>
              <a:rPr lang="en-US" sz="1800" dirty="0" smtClean="0"/>
              <a:t>Parents will </a:t>
            </a:r>
            <a:r>
              <a:rPr lang="en-US" sz="1800" dirty="0"/>
              <a:t>be able to identify the importance of responsibility pertaining to daily task and </a:t>
            </a:r>
            <a:r>
              <a:rPr lang="en-US" sz="1800" dirty="0" smtClean="0"/>
              <a:t>obligations.</a:t>
            </a:r>
            <a:endParaRPr lang="en-US" sz="1800" dirty="0"/>
          </a:p>
          <a:p>
            <a:pPr marL="0" indent="0">
              <a:buNone/>
            </a:pPr>
            <a:r>
              <a:rPr lang="en-US" sz="1800" dirty="0"/>
              <a:t>3. </a:t>
            </a:r>
            <a:r>
              <a:rPr lang="en-US" sz="1800" dirty="0" smtClean="0"/>
              <a:t>Parents will </a:t>
            </a:r>
            <a:r>
              <a:rPr lang="en-US" sz="1800" dirty="0"/>
              <a:t>be able to cite examples of responsibilities from  the scenarios </a:t>
            </a:r>
            <a:r>
              <a:rPr lang="en-US" sz="1800" dirty="0" smtClean="0"/>
              <a:t>provided.</a:t>
            </a:r>
            <a:endParaRPr lang="en-US" sz="1800" dirty="0"/>
          </a:p>
          <a:p>
            <a:pPr marL="0" indent="0">
              <a:buNone/>
            </a:pPr>
            <a:r>
              <a:rPr lang="en-US" sz="1800" dirty="0"/>
              <a:t>4. </a:t>
            </a:r>
            <a:r>
              <a:rPr lang="en-US" sz="1800" dirty="0" smtClean="0"/>
              <a:t>Parents will </a:t>
            </a:r>
            <a:r>
              <a:rPr lang="en-US" sz="1800" dirty="0"/>
              <a:t>be able to discuss various ways to become more </a:t>
            </a:r>
            <a:r>
              <a:rPr lang="en-US" sz="1800" dirty="0" smtClean="0"/>
              <a:t>responsible.</a:t>
            </a:r>
            <a:endParaRPr lang="en-US" sz="1800" dirty="0"/>
          </a:p>
          <a:p>
            <a:pPr marL="0" indent="0">
              <a:buNone/>
            </a:pPr>
            <a:r>
              <a:rPr lang="en-US" sz="1800" dirty="0"/>
              <a:t>5. </a:t>
            </a:r>
            <a:r>
              <a:rPr lang="en-US" sz="1800" dirty="0" smtClean="0"/>
              <a:t>Parents </a:t>
            </a:r>
            <a:r>
              <a:rPr lang="en-US" sz="1800" dirty="0"/>
              <a:t>will apply responsibility tactics to their daily lives.</a:t>
            </a:r>
          </a:p>
          <a:p>
            <a:endParaRPr lang="en-US" sz="1600" dirty="0"/>
          </a:p>
        </p:txBody>
      </p:sp>
      <p:sp>
        <p:nvSpPr>
          <p:cNvPr id="4" name="Title 3"/>
          <p:cNvSpPr>
            <a:spLocks noGrp="1"/>
          </p:cNvSpPr>
          <p:nvPr>
            <p:ph type="title"/>
          </p:nvPr>
        </p:nvSpPr>
        <p:spPr>
          <a:xfrm>
            <a:off x="1143002" y="685800"/>
            <a:ext cx="9601200" cy="685800"/>
          </a:xfrm>
        </p:spPr>
        <p:txBody>
          <a:bodyPr>
            <a:normAutofit fontScale="90000"/>
          </a:bodyPr>
          <a:lstStyle/>
          <a:p>
            <a:pPr algn="ctr"/>
            <a:r>
              <a:rPr lang="en-US" dirty="0" smtClean="0"/>
              <a:t>Learning Targets</a:t>
            </a:r>
            <a:endParaRPr lang="en-US" dirty="0"/>
          </a:p>
        </p:txBody>
      </p:sp>
      <p:graphicFrame>
        <p:nvGraphicFramePr>
          <p:cNvPr id="6" name="Content Placeholder 5"/>
          <p:cNvGraphicFramePr>
            <a:graphicFrameLocks noGrp="1"/>
          </p:cNvGraphicFramePr>
          <p:nvPr>
            <p:ph sz="half" idx="2"/>
            <p:extLst/>
          </p:nvPr>
        </p:nvGraphicFramePr>
        <p:xfrm>
          <a:off x="6019802" y="1371601"/>
          <a:ext cx="5648458" cy="4901269"/>
        </p:xfrm>
        <a:graphic>
          <a:graphicData uri="http://schemas.openxmlformats.org/drawingml/2006/table">
            <a:tbl>
              <a:tblPr firstRow="1" bandRow="1">
                <a:tableStyleId>{5C22544A-7EE6-4342-B048-85BDC9FD1C3A}</a:tableStyleId>
              </a:tblPr>
              <a:tblGrid>
                <a:gridCol w="796743"/>
                <a:gridCol w="4851715"/>
              </a:tblGrid>
              <a:tr h="296377">
                <a:tc>
                  <a:txBody>
                    <a:bodyPr/>
                    <a:lstStyle/>
                    <a:p>
                      <a:pPr algn="ctr"/>
                      <a:endParaRPr lang="en-US" dirty="0"/>
                    </a:p>
                  </a:txBody>
                  <a:tcPr/>
                </a:tc>
                <a:tc>
                  <a:txBody>
                    <a:bodyPr/>
                    <a:lstStyle/>
                    <a:p>
                      <a:pPr algn="ctr"/>
                      <a:r>
                        <a:rPr lang="en-US" dirty="0" smtClean="0"/>
                        <a:t>Activity</a:t>
                      </a:r>
                      <a:endParaRPr lang="en-US" dirty="0"/>
                    </a:p>
                  </a:txBody>
                  <a:tcPr/>
                </a:tc>
              </a:tr>
              <a:tr h="361895">
                <a:tc>
                  <a:txBody>
                    <a:bodyPr/>
                    <a:lstStyle/>
                    <a:p>
                      <a:pPr algn="ctr"/>
                      <a:r>
                        <a:rPr lang="en-US" sz="1400" dirty="0" smtClean="0"/>
                        <a:t>1</a:t>
                      </a:r>
                      <a:endParaRPr lang="en-US" sz="1400" dirty="0"/>
                    </a:p>
                  </a:txBody>
                  <a:tcPr/>
                </a:tc>
                <a:tc>
                  <a:txBody>
                    <a:bodyPr/>
                    <a:lstStyle/>
                    <a:p>
                      <a:pPr algn="ctr"/>
                      <a:r>
                        <a:rPr lang="en-US" sz="1400" dirty="0" smtClean="0">
                          <a:hlinkClick r:id="rId2" action="ppaction://hlinksldjump"/>
                        </a:rPr>
                        <a:t>Introduction/Video</a:t>
                      </a:r>
                      <a:endParaRPr lang="en-US" sz="1400" dirty="0" smtClean="0"/>
                    </a:p>
                  </a:txBody>
                  <a:tcPr/>
                </a:tc>
              </a:tr>
              <a:tr h="270183">
                <a:tc>
                  <a:txBody>
                    <a:bodyPr/>
                    <a:lstStyle/>
                    <a:p>
                      <a:pPr algn="ctr"/>
                      <a:r>
                        <a:rPr lang="en-US" sz="1400" dirty="0" smtClean="0"/>
                        <a:t>2</a:t>
                      </a:r>
                      <a:endParaRPr lang="en-US" sz="1400" dirty="0"/>
                    </a:p>
                  </a:txBody>
                  <a:tcPr/>
                </a:tc>
                <a:tc>
                  <a:txBody>
                    <a:bodyPr/>
                    <a:lstStyle/>
                    <a:p>
                      <a:pPr algn="ctr"/>
                      <a:r>
                        <a:rPr lang="en-US" sz="1400" dirty="0" smtClean="0"/>
                        <a:t>Purpose of Module</a:t>
                      </a:r>
                    </a:p>
                  </a:txBody>
                  <a:tcPr/>
                </a:tc>
              </a:tr>
              <a:tr h="472819">
                <a:tc>
                  <a:txBody>
                    <a:bodyPr/>
                    <a:lstStyle/>
                    <a:p>
                      <a:pPr algn="ctr"/>
                      <a:r>
                        <a:rPr lang="en-US" sz="1400" dirty="0" smtClean="0"/>
                        <a:t>3</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Q:</a:t>
                      </a:r>
                      <a:r>
                        <a:rPr lang="en-US" sz="1400" b="0" i="0" kern="1200" baseline="0" dirty="0" smtClean="0">
                          <a:solidFill>
                            <a:schemeClr val="dk1"/>
                          </a:solidFill>
                          <a:effectLst/>
                          <a:latin typeface="+mn-lt"/>
                          <a:ea typeface="+mn-ea"/>
                          <a:cs typeface="+mn-cs"/>
                        </a:rPr>
                        <a:t> Is it your responsibility to keep your kids responsible?</a:t>
                      </a:r>
                      <a:endParaRPr lang="en-US" sz="1400" b="0" i="0" kern="1200" dirty="0" smtClean="0">
                        <a:solidFill>
                          <a:schemeClr val="dk1"/>
                        </a:solidFill>
                        <a:effectLst/>
                        <a:latin typeface="+mn-lt"/>
                        <a:ea typeface="+mn-ea"/>
                        <a:cs typeface="+mn-cs"/>
                      </a:endParaRPr>
                    </a:p>
                  </a:txBody>
                  <a:tcPr/>
                </a:tc>
              </a:tr>
              <a:tr h="896635">
                <a:tc>
                  <a:txBody>
                    <a:bodyPr/>
                    <a:lstStyle/>
                    <a:p>
                      <a:pPr algn="ctr"/>
                      <a:r>
                        <a:rPr lang="en-US" sz="1400" dirty="0" smtClean="0"/>
                        <a:t>4</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smtClean="0"/>
                        <a:t>Q:</a:t>
                      </a:r>
                      <a:r>
                        <a:rPr lang="en-US" sz="1400" baseline="0" dirty="0" smtClean="0"/>
                        <a:t> </a:t>
                      </a:r>
                      <a:r>
                        <a:rPr lang="en-US" sz="1400" dirty="0" smtClean="0"/>
                        <a:t>In</a:t>
                      </a:r>
                      <a:r>
                        <a:rPr lang="en-US" sz="1400" baseline="0" dirty="0" smtClean="0"/>
                        <a:t> Your Own Words </a:t>
                      </a:r>
                      <a:r>
                        <a:rPr lang="en-US" sz="1400" dirty="0" smtClean="0"/>
                        <a:t>Define</a:t>
                      </a:r>
                      <a:r>
                        <a:rPr lang="en-US" sz="1400" baseline="0" dirty="0" smtClean="0"/>
                        <a:t> Responsibility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Q: What responsibilities do you have at home?</a:t>
                      </a:r>
                    </a:p>
                  </a:txBody>
                  <a:tcPr/>
                </a:tc>
              </a:tr>
              <a:tr h="675456">
                <a:tc>
                  <a:txBody>
                    <a:bodyPr/>
                    <a:lstStyle/>
                    <a:p>
                      <a:pPr algn="ctr"/>
                      <a:r>
                        <a:rPr lang="en-US" sz="1400" dirty="0" smtClean="0"/>
                        <a:t>5</a:t>
                      </a:r>
                      <a:endParaRPr lang="en-US" sz="1400" dirty="0"/>
                    </a:p>
                  </a:txBody>
                  <a:tcPr/>
                </a:tc>
                <a:tc>
                  <a:txBody>
                    <a:bodyPr/>
                    <a:lstStyle/>
                    <a:p>
                      <a:pPr algn="ctr"/>
                      <a:r>
                        <a:rPr lang="en-US" sz="1400" b="1" u="sng" dirty="0" smtClean="0"/>
                        <a:t>Academic Definition</a:t>
                      </a:r>
                    </a:p>
                    <a:p>
                      <a:r>
                        <a:rPr lang="en-US" sz="1400" b="1" dirty="0" smtClean="0"/>
                        <a:t>Responsibility- </a:t>
                      </a:r>
                      <a:r>
                        <a:rPr lang="en-US" sz="1400" dirty="0" smtClean="0"/>
                        <a:t>being in charge of or to blame for something.</a:t>
                      </a:r>
                    </a:p>
                    <a:p>
                      <a:r>
                        <a:rPr lang="en-US" sz="1400" dirty="0" smtClean="0"/>
                        <a:t>moral, legal, or mental accountability</a:t>
                      </a:r>
                    </a:p>
                    <a:p>
                      <a:endParaRPr lang="en-US" sz="1400" dirty="0" smtClean="0"/>
                    </a:p>
                  </a:txBody>
                  <a:tcPr/>
                </a:tc>
              </a:tr>
              <a:tr h="472819">
                <a:tc>
                  <a:txBody>
                    <a:bodyPr/>
                    <a:lstStyle/>
                    <a:p>
                      <a:pPr algn="ctr"/>
                      <a:r>
                        <a:rPr lang="en-US" sz="1400" dirty="0" smtClean="0"/>
                        <a:t>6</a:t>
                      </a:r>
                      <a:endParaRPr 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t>Q:</a:t>
                      </a:r>
                      <a:r>
                        <a:rPr lang="en-US" sz="1400" baseline="0" dirty="0" smtClean="0"/>
                        <a:t> </a:t>
                      </a:r>
                      <a:r>
                        <a:rPr lang="en-US" sz="1400" b="0" i="1" kern="1200" baseline="0" dirty="0" smtClean="0">
                          <a:solidFill>
                            <a:schemeClr val="dk1"/>
                          </a:solidFill>
                          <a:effectLst/>
                          <a:latin typeface="+mn-lt"/>
                          <a:ea typeface="+mn-ea"/>
                          <a:cs typeface="+mn-cs"/>
                        </a:rPr>
                        <a:t> </a:t>
                      </a:r>
                      <a:r>
                        <a:rPr lang="en-US" sz="1400" b="0" i="0" kern="1200" dirty="0" smtClean="0">
                          <a:solidFill>
                            <a:schemeClr val="dk1"/>
                          </a:solidFill>
                          <a:effectLst/>
                          <a:latin typeface="+mn-lt"/>
                          <a:ea typeface="+mn-ea"/>
                          <a:cs typeface="+mn-cs"/>
                        </a:rPr>
                        <a:t>What does being responsible have to do with your character?</a:t>
                      </a:r>
                    </a:p>
                  </a:txBody>
                  <a:tcPr/>
                </a:tc>
              </a:tr>
              <a:tr h="270183">
                <a:tc>
                  <a:txBody>
                    <a:bodyPr/>
                    <a:lstStyle/>
                    <a:p>
                      <a:pPr algn="ctr"/>
                      <a:r>
                        <a:rPr lang="en-US" sz="1400" dirty="0" smtClean="0"/>
                        <a:t>7</a:t>
                      </a:r>
                      <a:endParaRPr lang="en-US" sz="1400" dirty="0"/>
                    </a:p>
                  </a:txBody>
                  <a:tcPr/>
                </a:tc>
                <a:tc>
                  <a:txBody>
                    <a:bodyPr/>
                    <a:lstStyle/>
                    <a:p>
                      <a:pPr algn="ctr"/>
                      <a:r>
                        <a:rPr lang="en-US" sz="1400" dirty="0" smtClean="0"/>
                        <a:t>Scenarios/</a:t>
                      </a:r>
                      <a:r>
                        <a:rPr lang="en-US" sz="1400" baseline="0" dirty="0" smtClean="0"/>
                        <a:t>Role Plays </a:t>
                      </a:r>
                      <a:endParaRPr lang="en-US" sz="1400" dirty="0"/>
                    </a:p>
                  </a:txBody>
                  <a:tcPr/>
                </a:tc>
              </a:tr>
              <a:tr h="675456">
                <a:tc>
                  <a:txBody>
                    <a:bodyPr/>
                    <a:lstStyle/>
                    <a:p>
                      <a:pPr algn="ctr"/>
                      <a:r>
                        <a:rPr lang="en-US" sz="1400" dirty="0" smtClean="0"/>
                        <a:t>8</a:t>
                      </a:r>
                      <a:endParaRPr lang="en-US" sz="1400" dirty="0"/>
                    </a:p>
                  </a:txBody>
                  <a:tcPr/>
                </a:tc>
                <a:tc>
                  <a:txBody>
                    <a:bodyPr/>
                    <a:lstStyle/>
                    <a:p>
                      <a:pPr algn="ctr"/>
                      <a:r>
                        <a:rPr lang="en-US" sz="1400" dirty="0" smtClean="0"/>
                        <a:t>Summary/ Self Reflection</a:t>
                      </a:r>
                    </a:p>
                    <a:p>
                      <a:pPr algn="l"/>
                      <a:r>
                        <a:rPr lang="en-US" sz="1400" dirty="0" smtClean="0"/>
                        <a:t>What responsibility do you have as a parent to</a:t>
                      </a:r>
                      <a:r>
                        <a:rPr lang="en-US" sz="1400" baseline="0" dirty="0" smtClean="0"/>
                        <a:t> make sure your child </a:t>
                      </a:r>
                      <a:r>
                        <a:rPr lang="en-US" sz="1400" dirty="0" smtClean="0"/>
                        <a:t>makes good</a:t>
                      </a:r>
                      <a:r>
                        <a:rPr lang="en-US" sz="1400" baseline="0" dirty="0" smtClean="0"/>
                        <a:t> grades?</a:t>
                      </a:r>
                      <a:endParaRPr lang="en-US" sz="1400" dirty="0"/>
                    </a:p>
                  </a:txBody>
                  <a:tcPr/>
                </a:tc>
              </a:tr>
            </a:tbl>
          </a:graphicData>
        </a:graphic>
      </p:graphicFrame>
    </p:spTree>
    <p:extLst>
      <p:ext uri="{BB962C8B-B14F-4D97-AF65-F5344CB8AC3E}">
        <p14:creationId xmlns="" xmlns:p14="http://schemas.microsoft.com/office/powerpoint/2010/main" val="36084534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Responsibility Introduction Video</a:t>
            </a:r>
            <a:endParaRPr lang="en-US" dirty="0"/>
          </a:p>
        </p:txBody>
      </p:sp>
      <p:sp>
        <p:nvSpPr>
          <p:cNvPr id="4" name="Action Button: Back or Previous 3">
            <a:hlinkClick r:id="" action="ppaction://hlinkshowjump?jump=previousslide" highlightClick="1"/>
          </p:cNvPr>
          <p:cNvSpPr/>
          <p:nvPr/>
        </p:nvSpPr>
        <p:spPr>
          <a:xfrm>
            <a:off x="10287000" y="5638800"/>
            <a:ext cx="685800" cy="6096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3554" name="Object" r:id="rId2" imgW="1828800" imgH="1828800"/>
    </p:controls>
    <p:extLst>
      <p:ext uri="{BB962C8B-B14F-4D97-AF65-F5344CB8AC3E}">
        <p14:creationId xmlns="" xmlns:p14="http://schemas.microsoft.com/office/powerpoint/2010/main" val="20435645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833996" y="1538732"/>
            <a:ext cx="5358004" cy="5131967"/>
          </a:xfrm>
        </p:spPr>
        <p:txBody>
          <a:bodyPr>
            <a:normAutofit fontScale="32500" lnSpcReduction="20000"/>
          </a:bodyPr>
          <a:lstStyle/>
          <a:p>
            <a:pPr marL="274238" lvl="1" indent="0">
              <a:buNone/>
            </a:pPr>
            <a:r>
              <a:rPr lang="en-US" sz="7200" b="1" dirty="0" smtClean="0"/>
              <a:t>Jenna </a:t>
            </a:r>
            <a:r>
              <a:rPr lang="en-US" sz="7200" b="1" dirty="0"/>
              <a:t>is in charge for bringing chips for the class party. She has to decide whether to spend the money on the chips or buy a soda for herself</a:t>
            </a:r>
            <a:r>
              <a:rPr lang="en-US" sz="7200" b="1" dirty="0" smtClean="0"/>
              <a:t>.</a:t>
            </a:r>
            <a:endParaRPr lang="en-US" sz="7200" dirty="0"/>
          </a:p>
          <a:p>
            <a:pPr lvl="1">
              <a:buFont typeface="Wingdings" panose="05000000000000000000" pitchFamily="2" charset="2"/>
              <a:buChar char="§"/>
            </a:pPr>
            <a:r>
              <a:rPr lang="en-US" sz="6400" dirty="0" smtClean="0"/>
              <a:t>As a parent do you talk to your child about responsibilities? </a:t>
            </a:r>
            <a:endParaRPr lang="en-US" sz="6400" dirty="0"/>
          </a:p>
          <a:p>
            <a:pPr lvl="1">
              <a:buFont typeface="Wingdings" panose="05000000000000000000" pitchFamily="2" charset="2"/>
              <a:buChar char="§"/>
            </a:pPr>
            <a:r>
              <a:rPr lang="en-US" sz="6400" dirty="0" smtClean="0"/>
              <a:t>As aa parent explain </a:t>
            </a:r>
            <a:r>
              <a:rPr lang="en-US" sz="6400" dirty="0"/>
              <a:t>what is meant by “ to whom much is given much is required”</a:t>
            </a:r>
          </a:p>
          <a:p>
            <a:pPr lvl="1">
              <a:buFont typeface="Wingdings" panose="05000000000000000000" pitchFamily="2" charset="2"/>
              <a:buChar char="§"/>
            </a:pPr>
            <a:r>
              <a:rPr lang="en-US" sz="6400" dirty="0" smtClean="0"/>
              <a:t>As a parent when </a:t>
            </a:r>
            <a:r>
              <a:rPr lang="en-US" sz="6400" dirty="0"/>
              <a:t>you are in charge do your decisions matter more? or less?</a:t>
            </a:r>
          </a:p>
          <a:p>
            <a:pPr lvl="1">
              <a:buFont typeface="Wingdings" panose="05000000000000000000" pitchFamily="2" charset="2"/>
              <a:buChar char="§"/>
            </a:pPr>
            <a:r>
              <a:rPr lang="en-US" sz="6400" dirty="0" smtClean="0"/>
              <a:t>Should </a:t>
            </a:r>
            <a:r>
              <a:rPr lang="en-US" sz="6400" dirty="0"/>
              <a:t>leaders have more responsibility than others?</a:t>
            </a:r>
          </a:p>
          <a:p>
            <a:pPr lvl="1">
              <a:buFont typeface="Wingdings" panose="05000000000000000000" pitchFamily="2" charset="2"/>
              <a:buChar char="§"/>
            </a:pPr>
            <a:r>
              <a:rPr lang="en-US" sz="6400" dirty="0"/>
              <a:t>Should leaders lead by example</a:t>
            </a:r>
            <a:r>
              <a:rPr lang="en-US" sz="6400" dirty="0" smtClean="0"/>
              <a:t>?</a:t>
            </a:r>
          </a:p>
          <a:p>
            <a:pPr marL="530352" lvl="1" indent="0">
              <a:buNone/>
            </a:pPr>
            <a:endParaRPr lang="en-US" sz="6400" dirty="0"/>
          </a:p>
          <a:p>
            <a:endParaRPr lang="en-US" dirty="0"/>
          </a:p>
        </p:txBody>
      </p:sp>
      <p:sp>
        <p:nvSpPr>
          <p:cNvPr id="3" name="Content Placeholder 2"/>
          <p:cNvSpPr>
            <a:spLocks noGrp="1"/>
          </p:cNvSpPr>
          <p:nvPr>
            <p:ph sz="quarter" idx="1"/>
          </p:nvPr>
        </p:nvSpPr>
        <p:spPr>
          <a:xfrm>
            <a:off x="1103029" y="1538733"/>
            <a:ext cx="5853972" cy="5131967"/>
          </a:xfrm>
        </p:spPr>
        <p:txBody>
          <a:bodyPr>
            <a:normAutofit fontScale="32500" lnSpcReduction="20000"/>
          </a:bodyPr>
          <a:lstStyle/>
          <a:p>
            <a:pPr marL="0" indent="0">
              <a:buNone/>
            </a:pPr>
            <a:r>
              <a:rPr lang="en-US" sz="7200" b="1" dirty="0"/>
              <a:t>Rhonda was asked by her uncle if she wanted to go to Disneyland. Rhonda has a lot of homework and she knows if she goes she will not be able to complete it all. She decides to stay home.</a:t>
            </a:r>
          </a:p>
          <a:p>
            <a:pPr lvl="2"/>
            <a:r>
              <a:rPr lang="en-US" sz="6400" i="1" dirty="0" smtClean="0"/>
              <a:t>As a parent why </a:t>
            </a:r>
            <a:r>
              <a:rPr lang="en-US" sz="6400" i="1" dirty="0"/>
              <a:t>do you think Rhonda decided to stay home and do her work instead of going to Disneyland?</a:t>
            </a:r>
          </a:p>
          <a:p>
            <a:pPr lvl="2"/>
            <a:r>
              <a:rPr lang="en-US" sz="6400" i="1" dirty="0" smtClean="0"/>
              <a:t>As aa parent do you  reward your child for </a:t>
            </a:r>
            <a:r>
              <a:rPr lang="en-US" sz="6400" i="1" dirty="0"/>
              <a:t>being a responsible person?</a:t>
            </a:r>
          </a:p>
          <a:p>
            <a:pPr lvl="2"/>
            <a:r>
              <a:rPr lang="en-US" sz="6400" i="1" dirty="0" smtClean="0"/>
              <a:t>As a parent in </a:t>
            </a:r>
            <a:r>
              <a:rPr lang="en-US" sz="6400" i="1" dirty="0"/>
              <a:t>what ways can being responsible or irresponsible affect </a:t>
            </a:r>
            <a:r>
              <a:rPr lang="en-US" sz="6400" i="1" dirty="0" smtClean="0"/>
              <a:t>your child’s self-esteem?</a:t>
            </a:r>
            <a:endParaRPr lang="en-US" sz="7200" i="1" dirty="0"/>
          </a:p>
          <a:p>
            <a:pPr marL="0" indent="0">
              <a:buNone/>
            </a:pPr>
            <a:endParaRPr lang="en-US" dirty="0"/>
          </a:p>
        </p:txBody>
      </p:sp>
      <p:sp>
        <p:nvSpPr>
          <p:cNvPr id="4" name="Title 3"/>
          <p:cNvSpPr>
            <a:spLocks noGrp="1"/>
          </p:cNvSpPr>
          <p:nvPr>
            <p:ph type="title"/>
          </p:nvPr>
        </p:nvSpPr>
        <p:spPr>
          <a:xfrm>
            <a:off x="1487511" y="207380"/>
            <a:ext cx="9601200" cy="1485900"/>
          </a:xfrm>
        </p:spPr>
        <p:txBody>
          <a:bodyPr>
            <a:normAutofit/>
          </a:bodyPr>
          <a:lstStyle/>
          <a:p>
            <a:pPr algn="ctr"/>
            <a:r>
              <a:rPr lang="en-US" dirty="0"/>
              <a:t>Scenarios &amp; Discussion </a:t>
            </a:r>
            <a:r>
              <a:rPr lang="en-US" dirty="0" smtClean="0"/>
              <a:t>Questions: Responsibilities </a:t>
            </a:r>
            <a:endParaRPr lang="en-US" dirty="0"/>
          </a:p>
        </p:txBody>
      </p:sp>
    </p:spTree>
    <p:extLst>
      <p:ext uri="{BB962C8B-B14F-4D97-AF65-F5344CB8AC3E}">
        <p14:creationId xmlns="" xmlns:p14="http://schemas.microsoft.com/office/powerpoint/2010/main" val="3141933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20711" y="3017044"/>
            <a:ext cx="4190999" cy="3148885"/>
          </a:xfrm>
        </p:spPr>
        <p:txBody>
          <a:bodyPr/>
          <a:lstStyle/>
          <a:p>
            <a:pPr algn="ctr"/>
            <a:r>
              <a:rPr lang="en-US" dirty="0" smtClean="0"/>
              <a:t>Module #13 S.M.A.R.T Goals</a:t>
            </a:r>
            <a:endParaRPr lang="en-US" dirty="0"/>
          </a:p>
        </p:txBody>
      </p:sp>
      <p:sp>
        <p:nvSpPr>
          <p:cNvPr id="2" name="Content Placeholder 1"/>
          <p:cNvSpPr>
            <a:spLocks noGrp="1"/>
          </p:cNvSpPr>
          <p:nvPr>
            <p:ph sz="quarter" idx="4294967295"/>
          </p:nvPr>
        </p:nvSpPr>
        <p:spPr>
          <a:xfrm>
            <a:off x="5714999" y="457200"/>
            <a:ext cx="6043411" cy="5119688"/>
          </a:xfrm>
        </p:spPr>
        <p:txBody>
          <a:bodyPr>
            <a:normAutofit fontScale="62500" lnSpcReduction="20000"/>
          </a:bodyPr>
          <a:lstStyle/>
          <a:p>
            <a:pPr marL="0" indent="0">
              <a:buNone/>
            </a:pPr>
            <a:endParaRPr lang="en-US" sz="3800" b="1" dirty="0"/>
          </a:p>
          <a:p>
            <a:r>
              <a:rPr lang="en-US" sz="3800" b="1" dirty="0"/>
              <a:t>Overall Module Goal:</a:t>
            </a:r>
            <a:r>
              <a:rPr lang="en-US" sz="3800" dirty="0"/>
              <a:t> S.M.A.R.T.: </a:t>
            </a:r>
            <a:r>
              <a:rPr lang="en-US" sz="4000" dirty="0"/>
              <a:t>Parents will set academic and home goals with their child that are Specific, Measurable, Attainable, Realistic, and Timely</a:t>
            </a:r>
            <a:r>
              <a:rPr lang="en-US" sz="4000" dirty="0" smtClean="0"/>
              <a:t>.</a:t>
            </a:r>
            <a:endParaRPr lang="en-US" sz="3800" dirty="0" smtClean="0"/>
          </a:p>
          <a:p>
            <a:r>
              <a:rPr lang="en-US" sz="3800" b="1" dirty="0" smtClean="0"/>
              <a:t>Definition</a:t>
            </a:r>
            <a:r>
              <a:rPr lang="en-US" sz="3800" b="1" dirty="0"/>
              <a:t>:</a:t>
            </a:r>
            <a:endParaRPr lang="en-US" sz="3800" dirty="0"/>
          </a:p>
          <a:p>
            <a:pPr lvl="1">
              <a:buFont typeface="Courier New" panose="02070309020205020404" pitchFamily="49" charset="0"/>
              <a:buChar char="o"/>
            </a:pPr>
            <a:r>
              <a:rPr lang="en-US" sz="3200" b="1" dirty="0"/>
              <a:t>Specific-</a:t>
            </a:r>
            <a:r>
              <a:rPr lang="en-US" sz="3200" dirty="0"/>
              <a:t>Well defined. Clear to anyone that has a basic knowledge of the goal.</a:t>
            </a:r>
          </a:p>
          <a:p>
            <a:pPr lvl="1">
              <a:buFont typeface="Courier New" panose="02070309020205020404" pitchFamily="49" charset="0"/>
              <a:buChar char="o"/>
            </a:pPr>
            <a:r>
              <a:rPr lang="en-US" sz="3200" b="1" dirty="0"/>
              <a:t>Measurable-</a:t>
            </a:r>
            <a:r>
              <a:rPr lang="en-US" sz="3200" dirty="0"/>
              <a:t>Know if the goal is obtainable and how far away completion is. </a:t>
            </a:r>
          </a:p>
          <a:p>
            <a:pPr lvl="1">
              <a:buFont typeface="Courier New" panose="02070309020205020404" pitchFamily="49" charset="0"/>
              <a:buChar char="o"/>
            </a:pPr>
            <a:r>
              <a:rPr lang="en-US" sz="3200" b="1" dirty="0"/>
              <a:t>Agreed Upon-</a:t>
            </a:r>
            <a:r>
              <a:rPr lang="en-US" sz="3200" dirty="0"/>
              <a:t>Goals in agreement with your mentor</a:t>
            </a:r>
          </a:p>
          <a:p>
            <a:pPr lvl="1">
              <a:buFont typeface="Courier New" panose="02070309020205020404" pitchFamily="49" charset="0"/>
              <a:buChar char="o"/>
            </a:pPr>
            <a:r>
              <a:rPr lang="en-US" sz="3200" b="1" dirty="0"/>
              <a:t>Realistic-</a:t>
            </a:r>
            <a:r>
              <a:rPr lang="en-US" sz="3200" dirty="0"/>
              <a:t> Something that can be accomplished</a:t>
            </a:r>
          </a:p>
          <a:p>
            <a:pPr lvl="1">
              <a:buFont typeface="Courier New" panose="02070309020205020404" pitchFamily="49" charset="0"/>
              <a:buChar char="o"/>
            </a:pPr>
            <a:r>
              <a:rPr lang="en-US" sz="3200" b="1" dirty="0"/>
              <a:t>Time-Based-</a:t>
            </a:r>
            <a:r>
              <a:rPr lang="en-US" sz="3200" dirty="0"/>
              <a:t> Making sure that there is enough time to complete your goal</a:t>
            </a:r>
          </a:p>
          <a:p>
            <a:endParaRPr lang="en-US" dirty="0"/>
          </a:p>
        </p:txBody>
      </p:sp>
      <p:pic>
        <p:nvPicPr>
          <p:cNvPr id="9" name="Picture 8"/>
          <p:cNvPicPr>
            <a:picLocks noChangeAspect="1"/>
          </p:cNvPicPr>
          <p:nvPr/>
        </p:nvPicPr>
        <p:blipFill>
          <a:blip r:embed="rId2"/>
          <a:stretch>
            <a:fillRect/>
          </a:stretch>
        </p:blipFill>
        <p:spPr>
          <a:xfrm>
            <a:off x="563585" y="115105"/>
            <a:ext cx="4048125" cy="2686050"/>
          </a:xfrm>
          <a:prstGeom prst="rect">
            <a:avLst/>
          </a:prstGeom>
        </p:spPr>
      </p:pic>
    </p:spTree>
    <p:extLst>
      <p:ext uri="{BB962C8B-B14F-4D97-AF65-F5344CB8AC3E}">
        <p14:creationId xmlns="" xmlns:p14="http://schemas.microsoft.com/office/powerpoint/2010/main" val="18651015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798490" y="1446338"/>
            <a:ext cx="5419398" cy="4943237"/>
          </a:xfrm>
        </p:spPr>
        <p:txBody>
          <a:bodyPr>
            <a:normAutofit/>
          </a:bodyPr>
          <a:lstStyle/>
          <a:p>
            <a:pPr marL="457200" indent="-457200">
              <a:buFont typeface="+mj-lt"/>
              <a:buAutoNum type="arabicPeriod"/>
            </a:pPr>
            <a:r>
              <a:rPr lang="en-US" dirty="0" smtClean="0"/>
              <a:t> Parents </a:t>
            </a:r>
            <a:r>
              <a:rPr lang="en-US" dirty="0"/>
              <a:t>will be able to define the meaning of S.M.A.R.T goals.</a:t>
            </a:r>
          </a:p>
          <a:p>
            <a:pPr marL="457200" indent="-457200">
              <a:buFont typeface="+mj-lt"/>
              <a:buAutoNum type="arabicPeriod"/>
            </a:pPr>
            <a:r>
              <a:rPr lang="en-US" dirty="0" smtClean="0"/>
              <a:t> Parents will </a:t>
            </a:r>
            <a:r>
              <a:rPr lang="en-US" dirty="0"/>
              <a:t>be able to identify the importance of setting S.M.A.R.T goals.</a:t>
            </a:r>
          </a:p>
          <a:p>
            <a:pPr marL="457200" indent="-457200">
              <a:buFont typeface="+mj-lt"/>
              <a:buAutoNum type="arabicPeriod"/>
            </a:pPr>
            <a:r>
              <a:rPr lang="en-US" dirty="0" smtClean="0"/>
              <a:t> Parents </a:t>
            </a:r>
            <a:r>
              <a:rPr lang="en-US" dirty="0"/>
              <a:t>will be able to discuss examples of S.M.A.R.T </a:t>
            </a:r>
            <a:r>
              <a:rPr lang="en-US" dirty="0" smtClean="0"/>
              <a:t>goals with their child.</a:t>
            </a:r>
          </a:p>
          <a:p>
            <a:pPr marL="457200" indent="-457200">
              <a:buFont typeface="+mj-lt"/>
              <a:buAutoNum type="arabicPeriod"/>
            </a:pPr>
            <a:r>
              <a:rPr lang="en-US" dirty="0" smtClean="0"/>
              <a:t>Parents will practice these goals at home and be transferred to the school setting.</a:t>
            </a:r>
          </a:p>
          <a:p>
            <a:pPr marL="457200" indent="-457200">
              <a:buFont typeface="+mj-lt"/>
              <a:buAutoNum type="arabicPeriod"/>
            </a:pPr>
            <a:r>
              <a:rPr lang="en-US" dirty="0" smtClean="0"/>
              <a:t>Parents will help their child </a:t>
            </a:r>
            <a:r>
              <a:rPr lang="en-US" dirty="0"/>
              <a:t>apply the acronym S.M.A.R.T when setting future </a:t>
            </a:r>
            <a:r>
              <a:rPr lang="en-US" dirty="0" smtClean="0"/>
              <a:t>goals.</a:t>
            </a:r>
          </a:p>
          <a:p>
            <a:pPr marL="0" indent="0">
              <a:buNone/>
            </a:pPr>
            <a:endParaRPr lang="en-US" dirty="0"/>
          </a:p>
          <a:p>
            <a:endParaRPr lang="en-US" dirty="0"/>
          </a:p>
        </p:txBody>
      </p:sp>
      <p:sp>
        <p:nvSpPr>
          <p:cNvPr id="4" name="Title 3"/>
          <p:cNvSpPr>
            <a:spLocks noGrp="1"/>
          </p:cNvSpPr>
          <p:nvPr>
            <p:ph type="title"/>
          </p:nvPr>
        </p:nvSpPr>
        <p:spPr>
          <a:xfrm>
            <a:off x="1417288" y="381000"/>
            <a:ext cx="9601200" cy="808038"/>
          </a:xfrm>
        </p:spPr>
        <p:txBody>
          <a:bodyPr/>
          <a:lstStyle/>
          <a:p>
            <a:pPr algn="ctr"/>
            <a:r>
              <a:rPr lang="en-US" dirty="0" smtClean="0"/>
              <a:t>Learning Targets</a:t>
            </a:r>
            <a:endParaRPr lang="en-US" dirty="0"/>
          </a:p>
        </p:txBody>
      </p:sp>
      <p:graphicFrame>
        <p:nvGraphicFramePr>
          <p:cNvPr id="6" name="Table 5"/>
          <p:cNvGraphicFramePr>
            <a:graphicFrameLocks noGrp="1"/>
          </p:cNvGraphicFramePr>
          <p:nvPr>
            <p:extLst/>
          </p:nvPr>
        </p:nvGraphicFramePr>
        <p:xfrm>
          <a:off x="6217888" y="1169223"/>
          <a:ext cx="5713412" cy="5497468"/>
        </p:xfrm>
        <a:graphic>
          <a:graphicData uri="http://schemas.openxmlformats.org/drawingml/2006/table">
            <a:tbl>
              <a:tblPr firstRow="1" bandRow="1">
                <a:tableStyleId>{5C22544A-7EE6-4342-B048-85BDC9FD1C3A}</a:tableStyleId>
              </a:tblPr>
              <a:tblGrid>
                <a:gridCol w="846714"/>
                <a:gridCol w="4866698"/>
              </a:tblGrid>
              <a:tr h="354656">
                <a:tc>
                  <a:txBody>
                    <a:bodyPr/>
                    <a:lstStyle/>
                    <a:p>
                      <a:pPr algn="ctr"/>
                      <a:endParaRPr lang="en-US" dirty="0"/>
                    </a:p>
                  </a:txBody>
                  <a:tcPr/>
                </a:tc>
                <a:tc>
                  <a:txBody>
                    <a:bodyPr/>
                    <a:lstStyle/>
                    <a:p>
                      <a:pPr algn="ctr"/>
                      <a:r>
                        <a:rPr lang="en-US" dirty="0" smtClean="0"/>
                        <a:t>Activity</a:t>
                      </a:r>
                      <a:endParaRPr lang="en-US" dirty="0"/>
                    </a:p>
                  </a:txBody>
                  <a:tcPr/>
                </a:tc>
              </a:tr>
              <a:tr h="324025">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p>
                      <a:pPr algn="ctr"/>
                      <a:endParaRPr lang="en-US" sz="1200" dirty="0" smtClean="0"/>
                    </a:p>
                  </a:txBody>
                  <a:tcPr/>
                </a:tc>
              </a:tr>
              <a:tr h="265992">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443320">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0" i="0" kern="1200" baseline="0" dirty="0" smtClean="0">
                          <a:solidFill>
                            <a:schemeClr val="dk1"/>
                          </a:solidFill>
                          <a:effectLst/>
                          <a:latin typeface="+mn-lt"/>
                          <a:ea typeface="+mn-ea"/>
                          <a:cs typeface="+mn-cs"/>
                        </a:rPr>
                        <a:t> </a:t>
                      </a:r>
                      <a:r>
                        <a:rPr lang="en-US" sz="1200" b="0" i="0" kern="1200" dirty="0" smtClean="0">
                          <a:solidFill>
                            <a:schemeClr val="dk1"/>
                          </a:solidFill>
                          <a:effectLst/>
                          <a:latin typeface="+mn-lt"/>
                          <a:ea typeface="+mn-ea"/>
                          <a:cs typeface="+mn-cs"/>
                        </a:rPr>
                        <a:t>What gets</a:t>
                      </a:r>
                      <a:r>
                        <a:rPr lang="en-US" sz="1200" b="0" i="0" kern="1200" baseline="0" dirty="0" smtClean="0">
                          <a:solidFill>
                            <a:schemeClr val="dk1"/>
                          </a:solidFill>
                          <a:effectLst/>
                          <a:latin typeface="+mn-lt"/>
                          <a:ea typeface="+mn-ea"/>
                          <a:cs typeface="+mn-cs"/>
                        </a:rPr>
                        <a:t> in the way of you completing your goals?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dk1"/>
                          </a:solidFill>
                          <a:effectLst/>
                          <a:latin typeface="+mn-lt"/>
                          <a:ea typeface="+mn-ea"/>
                          <a:cs typeface="+mn-cs"/>
                        </a:rPr>
                        <a:t>How often do you help your child set goals?</a:t>
                      </a:r>
                      <a:endParaRPr lang="en-US" sz="1200" b="0" i="0" kern="1200" dirty="0" smtClean="0">
                        <a:solidFill>
                          <a:schemeClr val="dk1"/>
                        </a:solidFill>
                        <a:effectLst/>
                        <a:latin typeface="+mn-lt"/>
                        <a:ea typeface="+mn-ea"/>
                        <a:cs typeface="+mn-cs"/>
                      </a:endParaRPr>
                    </a:p>
                  </a:txBody>
                  <a:tcPr/>
                </a:tc>
              </a:tr>
              <a:tr h="443320">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dirty="0" smtClean="0"/>
                        <a:t>In</a:t>
                      </a:r>
                      <a:r>
                        <a:rPr lang="en-US" sz="1200" baseline="0" dirty="0" smtClean="0"/>
                        <a:t> Your Own Words </a:t>
                      </a:r>
                      <a:r>
                        <a:rPr lang="en-US" sz="1200" dirty="0" smtClean="0"/>
                        <a:t>Define</a:t>
                      </a:r>
                      <a:r>
                        <a:rPr lang="en-US" sz="1200" baseline="0" dirty="0" smtClean="0"/>
                        <a:t> S.M.A.R.T Goals</a:t>
                      </a:r>
                      <a:endParaRPr lang="en-US" sz="1200" dirty="0" smtClean="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aseline="0" dirty="0" smtClean="0"/>
                        <a:t> </a:t>
                      </a:r>
                      <a:endParaRPr lang="en-US" sz="1200" dirty="0" smtClean="0"/>
                    </a:p>
                  </a:txBody>
                  <a:tcPr/>
                </a:tc>
              </a:tr>
              <a:tr h="1820550">
                <a:tc>
                  <a:txBody>
                    <a:bodyPr/>
                    <a:lstStyle/>
                    <a:p>
                      <a:pPr algn="ctr"/>
                      <a:r>
                        <a:rPr lang="en-US" sz="1200" dirty="0" smtClean="0"/>
                        <a:t>5</a:t>
                      </a:r>
                      <a:endParaRPr lang="en-US" sz="1200" dirty="0"/>
                    </a:p>
                  </a:txBody>
                  <a:tcPr/>
                </a:tc>
                <a:tc>
                  <a:txBody>
                    <a:bodyPr/>
                    <a:lstStyle/>
                    <a:p>
                      <a:pPr algn="ctr"/>
                      <a:r>
                        <a:rPr lang="en-US" sz="1200" u="sng" dirty="0" smtClean="0"/>
                        <a:t>Academic Definition</a:t>
                      </a:r>
                    </a:p>
                    <a:p>
                      <a:pPr lvl="1"/>
                      <a:r>
                        <a:rPr lang="en-US" sz="1200" b="1" dirty="0" smtClean="0"/>
                        <a:t>Specific-</a:t>
                      </a:r>
                      <a:r>
                        <a:rPr lang="en-US" sz="1200" i="1" dirty="0" smtClean="0"/>
                        <a:t>Well defined. Clear to anyone that has a basic knowledge of the goal.</a:t>
                      </a:r>
                      <a:endParaRPr lang="en-US" sz="1200" dirty="0" smtClean="0"/>
                    </a:p>
                    <a:p>
                      <a:pPr lvl="1"/>
                      <a:r>
                        <a:rPr lang="en-US" sz="1200" b="1" dirty="0" smtClean="0"/>
                        <a:t>Measurable-</a:t>
                      </a:r>
                      <a:r>
                        <a:rPr lang="en-US" sz="1200" i="1" dirty="0" smtClean="0"/>
                        <a:t>Know if the goal is obtainable and how far away completion is. </a:t>
                      </a:r>
                    </a:p>
                    <a:p>
                      <a:pPr lvl="1"/>
                      <a:r>
                        <a:rPr lang="en-US" sz="1200" b="1" dirty="0" smtClean="0"/>
                        <a:t>Agreed Upon-</a:t>
                      </a:r>
                      <a:r>
                        <a:rPr lang="en-US" sz="1200" i="1" dirty="0" smtClean="0"/>
                        <a:t>Goals in agreement with your mentor</a:t>
                      </a:r>
                      <a:endParaRPr lang="en-US" sz="1200" dirty="0" smtClean="0"/>
                    </a:p>
                    <a:p>
                      <a:pPr lvl="1"/>
                      <a:r>
                        <a:rPr lang="en-US" sz="1200" b="1" dirty="0" smtClean="0"/>
                        <a:t>Realistic-</a:t>
                      </a:r>
                      <a:r>
                        <a:rPr lang="en-US" sz="1200" i="1" dirty="0" smtClean="0"/>
                        <a:t> Something that can be accomplished</a:t>
                      </a:r>
                      <a:endParaRPr lang="en-US" sz="1200" dirty="0" smtClean="0"/>
                    </a:p>
                    <a:p>
                      <a:pPr lvl="1"/>
                      <a:r>
                        <a:rPr lang="en-US" sz="1200" b="1" dirty="0" smtClean="0"/>
                        <a:t>Time-Based-</a:t>
                      </a:r>
                      <a:r>
                        <a:rPr lang="en-US" sz="1200" i="1" dirty="0" smtClean="0"/>
                        <a:t> Making sure that there is enough time to complete your goal</a:t>
                      </a:r>
                      <a:endParaRPr lang="en-US" sz="1200" dirty="0" smtClean="0"/>
                    </a:p>
                    <a:p>
                      <a:pPr algn="l"/>
                      <a:endParaRPr lang="en-US" sz="1200" u="none" dirty="0" smtClean="0"/>
                    </a:p>
                    <a:p>
                      <a:pPr algn="l"/>
                      <a:endParaRPr lang="en-US" sz="1200" u="none" dirty="0"/>
                    </a:p>
                  </a:txBody>
                  <a:tcPr/>
                </a:tc>
              </a:tr>
              <a:tr h="443320">
                <a:tc>
                  <a:txBody>
                    <a:bodyPr/>
                    <a:lstStyle/>
                    <a:p>
                      <a:pPr algn="ctr"/>
                      <a:r>
                        <a:rPr lang="en-US" sz="1200" dirty="0" smtClean="0"/>
                        <a:t>6</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b="0" i="1" kern="1200" baseline="0" dirty="0" smtClean="0">
                          <a:solidFill>
                            <a:schemeClr val="dk1"/>
                          </a:solidFill>
                          <a:effectLst/>
                          <a:latin typeface="+mn-lt"/>
                          <a:ea typeface="+mn-ea"/>
                          <a:cs typeface="+mn-cs"/>
                        </a:rPr>
                        <a:t> </a:t>
                      </a:r>
                      <a:r>
                        <a:rPr lang="en-US" sz="1200" b="0" i="0" kern="1200" baseline="0" dirty="0" smtClean="0">
                          <a:solidFill>
                            <a:schemeClr val="dk1"/>
                          </a:solidFill>
                          <a:effectLst/>
                          <a:latin typeface="+mn-lt"/>
                          <a:ea typeface="+mn-ea"/>
                          <a:cs typeface="+mn-cs"/>
                        </a:rPr>
                        <a:t>Does your child share their goals with friends, teachers or parents?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dk1"/>
                          </a:solidFill>
                          <a:effectLst/>
                          <a:latin typeface="+mn-lt"/>
                          <a:ea typeface="+mn-ea"/>
                          <a:cs typeface="+mn-cs"/>
                        </a:rPr>
                        <a:t>Is there a difference between goals and dreams?</a:t>
                      </a:r>
                      <a:endParaRPr lang="en-US" sz="1200" b="0" i="0" kern="1200" dirty="0" smtClean="0">
                        <a:solidFill>
                          <a:schemeClr val="dk1"/>
                        </a:solidFill>
                        <a:effectLst/>
                        <a:latin typeface="+mn-lt"/>
                        <a:ea typeface="+mn-ea"/>
                        <a:cs typeface="+mn-cs"/>
                      </a:endParaRPr>
                    </a:p>
                  </a:txBody>
                  <a:tcPr/>
                </a:tc>
              </a:tr>
              <a:tr h="285388">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620648">
                <a:tc>
                  <a:txBody>
                    <a:bodyPr/>
                    <a:lstStyle/>
                    <a:p>
                      <a:pPr algn="ctr"/>
                      <a:r>
                        <a:rPr lang="en-US" sz="1200" dirty="0" smtClean="0"/>
                        <a:t>8</a:t>
                      </a:r>
                      <a:endParaRPr lang="en-US" sz="1200" dirty="0"/>
                    </a:p>
                  </a:txBody>
                  <a:tcPr/>
                </a:tc>
                <a:tc>
                  <a:txBody>
                    <a:bodyPr/>
                    <a:lstStyle/>
                    <a:p>
                      <a:pPr algn="ctr"/>
                      <a:r>
                        <a:rPr lang="en-US" sz="1200" dirty="0" smtClean="0"/>
                        <a:t>Summary/ Self Reflection</a:t>
                      </a:r>
                    </a:p>
                    <a:p>
                      <a:pPr algn="l"/>
                      <a:r>
                        <a:rPr lang="en-US" sz="1200" dirty="0" smtClean="0"/>
                        <a:t>Think of three goals that you</a:t>
                      </a:r>
                      <a:r>
                        <a:rPr lang="en-US" sz="1200" baseline="0" dirty="0" smtClean="0"/>
                        <a:t> would like to achieve this year.</a:t>
                      </a:r>
                    </a:p>
                    <a:p>
                      <a:pPr algn="l"/>
                      <a:r>
                        <a:rPr lang="en-US" sz="1200" baseline="0" dirty="0" smtClean="0"/>
                        <a:t>Academic, Personal and Family goals.</a:t>
                      </a:r>
                      <a:endParaRPr lang="en-US" sz="1200" dirty="0"/>
                    </a:p>
                  </a:txBody>
                  <a:tcPr/>
                </a:tc>
              </a:tr>
            </a:tbl>
          </a:graphicData>
        </a:graphic>
      </p:graphicFrame>
    </p:spTree>
    <p:extLst>
      <p:ext uri="{BB962C8B-B14F-4D97-AF65-F5344CB8AC3E}">
        <p14:creationId xmlns="" xmlns:p14="http://schemas.microsoft.com/office/powerpoint/2010/main" val="768408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Goals Introduction Video</a:t>
            </a:r>
            <a:endParaRPr lang="en-US" dirty="0"/>
          </a:p>
        </p:txBody>
      </p:sp>
      <p:sp>
        <p:nvSpPr>
          <p:cNvPr id="4" name="Action Button: Back or Previous 3">
            <a:hlinkClick r:id="" action="ppaction://hlinkshowjump?jump=previousslide" highlightClick="1"/>
          </p:cNvPr>
          <p:cNvSpPr/>
          <p:nvPr/>
        </p:nvSpPr>
        <p:spPr>
          <a:xfrm>
            <a:off x="10363201" y="5791200"/>
            <a:ext cx="533401" cy="5334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4578" name="Object" r:id="rId2" imgW="1828800" imgH="1828800"/>
    </p:controls>
    <p:extLst>
      <p:ext uri="{BB962C8B-B14F-4D97-AF65-F5344CB8AC3E}">
        <p14:creationId xmlns="" xmlns:p14="http://schemas.microsoft.com/office/powerpoint/2010/main" val="39517025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629401" y="1752600"/>
            <a:ext cx="5487475" cy="5299350"/>
          </a:xfrm>
        </p:spPr>
        <p:txBody>
          <a:bodyPr>
            <a:normAutofit fontScale="92500" lnSpcReduction="10000"/>
          </a:bodyPr>
          <a:lstStyle/>
          <a:p>
            <a:pPr marL="0" indent="0">
              <a:buNone/>
            </a:pPr>
            <a:r>
              <a:rPr lang="en-US" sz="1900" b="1" dirty="0"/>
              <a:t>A student decides to try to finish </a:t>
            </a:r>
            <a:r>
              <a:rPr lang="en-US" sz="1900" b="1" dirty="0" smtClean="0"/>
              <a:t>math homework in the last few hours before the assignment is due.</a:t>
            </a:r>
            <a:endParaRPr lang="en-US" sz="1900" dirty="0"/>
          </a:p>
          <a:p>
            <a:pPr lvl="2"/>
            <a:r>
              <a:rPr lang="en-US" i="1" dirty="0"/>
              <a:t>Is this a S.M.A.R.T goal? Why or why not?</a:t>
            </a:r>
            <a:endParaRPr lang="en-US" dirty="0"/>
          </a:p>
          <a:p>
            <a:pPr lvl="2"/>
            <a:r>
              <a:rPr lang="en-US" i="1" dirty="0" smtClean="0"/>
              <a:t>As a parent how often do you help your child make S.M.A.R.T goals?</a:t>
            </a:r>
            <a:endParaRPr lang="en-US" i="1" dirty="0"/>
          </a:p>
          <a:p>
            <a:pPr lvl="2"/>
            <a:r>
              <a:rPr lang="en-US" i="1" dirty="0"/>
              <a:t>As a </a:t>
            </a:r>
            <a:r>
              <a:rPr lang="en-US" i="1" dirty="0" smtClean="0"/>
              <a:t>parent do </a:t>
            </a:r>
            <a:r>
              <a:rPr lang="en-US" i="1" dirty="0"/>
              <a:t>you put off doing important tasks in the last minute?</a:t>
            </a:r>
          </a:p>
          <a:p>
            <a:pPr lvl="2"/>
            <a:r>
              <a:rPr lang="en-US" i="1" dirty="0"/>
              <a:t>Can you share a time where you waited to long to complete a task and it caused some problems “mental, physical, stress, frustration, and anger”</a:t>
            </a:r>
          </a:p>
          <a:p>
            <a:pPr lvl="2"/>
            <a:r>
              <a:rPr lang="en-US" i="1" dirty="0"/>
              <a:t>List some goals that you make for yourself that will help you make S.M.A.R.T goals.</a:t>
            </a:r>
          </a:p>
          <a:p>
            <a:pPr lvl="2"/>
            <a:r>
              <a:rPr lang="en-US" i="1" dirty="0"/>
              <a:t>Why is it important for the </a:t>
            </a:r>
            <a:r>
              <a:rPr lang="en-US" i="1" dirty="0" smtClean="0"/>
              <a:t>to help their child to </a:t>
            </a:r>
            <a:r>
              <a:rPr lang="en-US" i="1" dirty="0"/>
              <a:t>make goals?</a:t>
            </a:r>
            <a:endParaRPr lang="en-US" dirty="0"/>
          </a:p>
          <a:p>
            <a:pPr marL="0" indent="0">
              <a:buNone/>
            </a:pPr>
            <a:endParaRPr lang="en-US" dirty="0"/>
          </a:p>
        </p:txBody>
      </p:sp>
      <p:sp>
        <p:nvSpPr>
          <p:cNvPr id="3" name="Content Placeholder 2"/>
          <p:cNvSpPr>
            <a:spLocks noGrp="1"/>
          </p:cNvSpPr>
          <p:nvPr>
            <p:ph sz="quarter" idx="1"/>
          </p:nvPr>
        </p:nvSpPr>
        <p:spPr>
          <a:xfrm>
            <a:off x="820915" y="1752599"/>
            <a:ext cx="5739907" cy="5299351"/>
          </a:xfrm>
        </p:spPr>
        <p:txBody>
          <a:bodyPr>
            <a:normAutofit fontScale="92500" lnSpcReduction="10000"/>
          </a:bodyPr>
          <a:lstStyle/>
          <a:p>
            <a:pPr marL="0" indent="0">
              <a:buNone/>
            </a:pPr>
            <a:r>
              <a:rPr lang="en-US" sz="2400" b="1" dirty="0" smtClean="0"/>
              <a:t>A </a:t>
            </a:r>
            <a:r>
              <a:rPr lang="en-US" sz="2400" b="1" dirty="0"/>
              <a:t>student makes a C  on their math worksheet, she strives to get a B the next math worksheet</a:t>
            </a:r>
            <a:r>
              <a:rPr lang="en-US" sz="2400" b="1" dirty="0" smtClean="0"/>
              <a:t>.</a:t>
            </a:r>
            <a:endParaRPr lang="en-US" sz="2100" dirty="0"/>
          </a:p>
          <a:p>
            <a:pPr lvl="2"/>
            <a:r>
              <a:rPr lang="en-US" i="1" dirty="0"/>
              <a:t>Lets discuss S.M.A.R.T goals?</a:t>
            </a:r>
          </a:p>
          <a:p>
            <a:pPr lvl="2"/>
            <a:r>
              <a:rPr lang="en-US" i="1" dirty="0"/>
              <a:t>Is this considered to be an S.M.A.R.T goal?</a:t>
            </a:r>
            <a:endParaRPr lang="en-US" sz="1400" dirty="0"/>
          </a:p>
          <a:p>
            <a:pPr lvl="2"/>
            <a:r>
              <a:rPr lang="en-US" i="1" dirty="0"/>
              <a:t>What letters in the acronym S.M.A.R.T does this goal meet?</a:t>
            </a:r>
            <a:endParaRPr lang="en-US" sz="1400" dirty="0"/>
          </a:p>
          <a:p>
            <a:pPr lvl="2"/>
            <a:r>
              <a:rPr lang="en-US" i="1" dirty="0"/>
              <a:t>Is this a timely goal?</a:t>
            </a:r>
          </a:p>
          <a:p>
            <a:pPr lvl="2"/>
            <a:r>
              <a:rPr lang="en-US" sz="1799" i="1" dirty="0"/>
              <a:t>Why is goal setting important?</a:t>
            </a:r>
          </a:p>
          <a:p>
            <a:pPr lvl="2"/>
            <a:r>
              <a:rPr lang="en-US" sz="1799" i="1" dirty="0"/>
              <a:t>Do your parents help you set goals?</a:t>
            </a:r>
            <a:endParaRPr lang="en-US" sz="1799" dirty="0"/>
          </a:p>
          <a:p>
            <a:pPr marL="0" indent="0">
              <a:buNone/>
            </a:pPr>
            <a:r>
              <a:rPr lang="en-US" sz="1900" b="1" dirty="0"/>
              <a:t>You are supposed to be studying for your math test, but you are putting it off by playing </a:t>
            </a:r>
            <a:r>
              <a:rPr lang="en-US" sz="1900" b="1" dirty="0" smtClean="0"/>
              <a:t>outside. </a:t>
            </a:r>
            <a:r>
              <a:rPr lang="en-US" sz="1900" b="1" dirty="0"/>
              <a:t>You then say I will just study it in the morning.</a:t>
            </a:r>
            <a:endParaRPr lang="en-US" sz="1900" dirty="0"/>
          </a:p>
          <a:p>
            <a:pPr lvl="2"/>
            <a:r>
              <a:rPr lang="en-US" sz="1600" i="1" dirty="0"/>
              <a:t>Is this a S.M.A.R.T goal? Why or Why not?</a:t>
            </a:r>
            <a:endParaRPr lang="en-US" sz="1600" dirty="0"/>
          </a:p>
          <a:p>
            <a:pPr lvl="2"/>
            <a:r>
              <a:rPr lang="en-US" sz="1600" i="1" dirty="0"/>
              <a:t>Why is it important to make goals specific?</a:t>
            </a:r>
          </a:p>
          <a:p>
            <a:pPr lvl="2"/>
            <a:r>
              <a:rPr lang="en-US" sz="1600" i="1" dirty="0"/>
              <a:t>Priority, What does this word mean?</a:t>
            </a:r>
          </a:p>
          <a:p>
            <a:pPr lvl="2"/>
            <a:r>
              <a:rPr lang="en-US" sz="1600" i="1" dirty="0"/>
              <a:t>What can you do to be able to balance playing your game and studying for your test?</a:t>
            </a:r>
            <a:endParaRPr lang="en-US" sz="1600" dirty="0"/>
          </a:p>
          <a:p>
            <a:endParaRPr lang="en-US" dirty="0"/>
          </a:p>
        </p:txBody>
      </p:sp>
      <p:sp>
        <p:nvSpPr>
          <p:cNvPr id="4" name="Title 3"/>
          <p:cNvSpPr>
            <a:spLocks noGrp="1"/>
          </p:cNvSpPr>
          <p:nvPr>
            <p:ph type="title"/>
          </p:nvPr>
        </p:nvSpPr>
        <p:spPr>
          <a:xfrm>
            <a:off x="1828801" y="266700"/>
            <a:ext cx="9601200" cy="1485900"/>
          </a:xfrm>
        </p:spPr>
        <p:txBody>
          <a:bodyPr>
            <a:normAutofit/>
          </a:bodyPr>
          <a:lstStyle/>
          <a:p>
            <a:pPr algn="ctr"/>
            <a:r>
              <a:rPr lang="en-US" dirty="0"/>
              <a:t>Scenarios &amp; Discussion Questions</a:t>
            </a:r>
            <a:r>
              <a:rPr lang="en-US" dirty="0" smtClean="0"/>
              <a:t>: S.M.A.R.T Goals</a:t>
            </a:r>
            <a:endParaRPr lang="en-US" dirty="0"/>
          </a:p>
        </p:txBody>
      </p:sp>
    </p:spTree>
    <p:extLst>
      <p:ext uri="{BB962C8B-B14F-4D97-AF65-F5344CB8AC3E}">
        <p14:creationId xmlns="" xmlns:p14="http://schemas.microsoft.com/office/powerpoint/2010/main" val="14364895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19638" y="3157470"/>
            <a:ext cx="4190999" cy="2766812"/>
          </a:xfrm>
        </p:spPr>
        <p:txBody>
          <a:bodyPr/>
          <a:lstStyle/>
          <a:p>
            <a:pPr algn="ctr"/>
            <a:r>
              <a:rPr lang="en-US" dirty="0" smtClean="0"/>
              <a:t>Module #14 Role Model</a:t>
            </a:r>
            <a:endParaRPr lang="en-US" dirty="0"/>
          </a:p>
        </p:txBody>
      </p:sp>
      <p:sp>
        <p:nvSpPr>
          <p:cNvPr id="2" name="Content Placeholder 1"/>
          <p:cNvSpPr>
            <a:spLocks noGrp="1"/>
          </p:cNvSpPr>
          <p:nvPr>
            <p:ph sz="quarter" idx="4294967295"/>
          </p:nvPr>
        </p:nvSpPr>
        <p:spPr>
          <a:xfrm>
            <a:off x="5867400" y="304801"/>
            <a:ext cx="6084194" cy="5619481"/>
          </a:xfrm>
        </p:spPr>
        <p:txBody>
          <a:bodyPr>
            <a:normAutofit fontScale="92500" lnSpcReduction="20000"/>
          </a:bodyPr>
          <a:lstStyle/>
          <a:p>
            <a:pPr marL="0" indent="0">
              <a:buNone/>
            </a:pPr>
            <a:endParaRPr lang="en-US" b="1" dirty="0" smtClean="0"/>
          </a:p>
          <a:p>
            <a:r>
              <a:rPr lang="en-US" sz="2600" b="1" dirty="0" smtClean="0"/>
              <a:t>Overall Module </a:t>
            </a:r>
            <a:r>
              <a:rPr lang="en-US" sz="2600" b="1" dirty="0"/>
              <a:t>Goal:</a:t>
            </a:r>
            <a:r>
              <a:rPr lang="en-US" sz="2600" dirty="0"/>
              <a:t> </a:t>
            </a:r>
            <a:r>
              <a:rPr lang="en-US" sz="2600" b="1" dirty="0"/>
              <a:t>Module 13: </a:t>
            </a:r>
            <a:r>
              <a:rPr lang="en-US" sz="2600" i="1" dirty="0"/>
              <a:t>Role Model</a:t>
            </a:r>
            <a:r>
              <a:rPr lang="en-US" sz="2600" i="1" dirty="0" smtClean="0"/>
              <a:t>: </a:t>
            </a:r>
            <a:r>
              <a:rPr lang="en-US" sz="2600" dirty="0"/>
              <a:t>Modeling positive relationships among parent, teacher and student allows for a great rapport and allows the parent to influence their child’s behaviors; parents will understand they are major influencers in their child’s daily decisions as well as their behaviors in and out of school.</a:t>
            </a:r>
          </a:p>
          <a:p>
            <a:endParaRPr lang="en-US" dirty="0"/>
          </a:p>
          <a:p>
            <a:pPr marL="0" indent="0">
              <a:buNone/>
            </a:pPr>
            <a:r>
              <a:rPr lang="en-US" dirty="0" smtClean="0"/>
              <a:t> </a:t>
            </a:r>
            <a:endParaRPr lang="en-US" b="1" dirty="0"/>
          </a:p>
          <a:p>
            <a:r>
              <a:rPr lang="en-US" b="1" dirty="0" smtClean="0"/>
              <a:t>Definition</a:t>
            </a:r>
            <a:r>
              <a:rPr lang="en-US" b="1" dirty="0"/>
              <a:t>:</a:t>
            </a:r>
            <a:endParaRPr lang="en-US" dirty="0"/>
          </a:p>
          <a:p>
            <a:pPr lvl="2">
              <a:buFont typeface="Courier New" panose="02070309020205020404" pitchFamily="49" charset="0"/>
              <a:buChar char="o"/>
            </a:pPr>
            <a:r>
              <a:rPr lang="en-US" sz="1900" dirty="0"/>
              <a:t>A person looked to by others as an example to be imitated.</a:t>
            </a:r>
          </a:p>
          <a:p>
            <a:pPr lvl="2">
              <a:buFont typeface="Courier New" panose="02070309020205020404" pitchFamily="49" charset="0"/>
              <a:buChar char="o"/>
            </a:pPr>
            <a:r>
              <a:rPr lang="en-US" sz="1900" dirty="0"/>
              <a:t>Someone who another person admires and tries to be </a:t>
            </a:r>
            <a:r>
              <a:rPr lang="en-US" sz="1900" dirty="0" smtClean="0"/>
              <a:t>like.</a:t>
            </a:r>
          </a:p>
          <a:p>
            <a:pPr lvl="2">
              <a:buFont typeface="Courier New" panose="02070309020205020404" pitchFamily="49" charset="0"/>
              <a:buChar char="o"/>
            </a:pPr>
            <a:r>
              <a:rPr lang="en-US" sz="1900" dirty="0" smtClean="0"/>
              <a:t>A influential person.</a:t>
            </a:r>
            <a:endParaRPr lang="en-US" sz="1900" dirty="0"/>
          </a:p>
        </p:txBody>
      </p:sp>
      <p:pic>
        <p:nvPicPr>
          <p:cNvPr id="5" name="Picture 2" descr="Image result for students helping honduras"/>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9855" y="514639"/>
            <a:ext cx="3283334" cy="22595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0349979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220470" y="1524001"/>
            <a:ext cx="4997418" cy="4874457"/>
          </a:xfrm>
        </p:spPr>
        <p:txBody>
          <a:bodyPr>
            <a:normAutofit/>
          </a:bodyPr>
          <a:lstStyle/>
          <a:p>
            <a:pPr marL="0" indent="0">
              <a:buNone/>
            </a:pPr>
            <a:r>
              <a:rPr lang="en-US" dirty="0"/>
              <a:t>1. </a:t>
            </a:r>
            <a:r>
              <a:rPr lang="en-US" dirty="0" smtClean="0"/>
              <a:t>Parents </a:t>
            </a:r>
            <a:r>
              <a:rPr lang="en-US" dirty="0"/>
              <a:t>will be able to define role </a:t>
            </a:r>
            <a:r>
              <a:rPr lang="en-US" dirty="0" smtClean="0"/>
              <a:t>model.</a:t>
            </a:r>
            <a:endParaRPr lang="en-US" dirty="0"/>
          </a:p>
          <a:p>
            <a:pPr marL="0" indent="0">
              <a:buNone/>
            </a:pPr>
            <a:r>
              <a:rPr lang="en-US" dirty="0"/>
              <a:t>2. </a:t>
            </a:r>
            <a:r>
              <a:rPr lang="en-US" dirty="0" smtClean="0"/>
              <a:t>Parents </a:t>
            </a:r>
            <a:r>
              <a:rPr lang="en-US" dirty="0"/>
              <a:t>will be able to relate the term role model to their personal lives.</a:t>
            </a:r>
          </a:p>
          <a:p>
            <a:pPr marL="0" indent="0">
              <a:buNone/>
            </a:pPr>
            <a:r>
              <a:rPr lang="en-US" dirty="0"/>
              <a:t>3. </a:t>
            </a:r>
            <a:r>
              <a:rPr lang="en-US" dirty="0" smtClean="0"/>
              <a:t>Parents </a:t>
            </a:r>
            <a:r>
              <a:rPr lang="en-US" dirty="0"/>
              <a:t>will be able to differentiate a positive role model from a negative </a:t>
            </a:r>
            <a:r>
              <a:rPr lang="en-US" dirty="0" smtClean="0"/>
              <a:t>one.</a:t>
            </a:r>
            <a:endParaRPr lang="en-US" dirty="0"/>
          </a:p>
          <a:p>
            <a:pPr marL="0" indent="0">
              <a:buNone/>
            </a:pPr>
            <a:r>
              <a:rPr lang="en-US" dirty="0" smtClean="0"/>
              <a:t>4.Parents </a:t>
            </a:r>
            <a:r>
              <a:rPr lang="en-US" dirty="0"/>
              <a:t>will be able to discuss the importance of being and having a positive role </a:t>
            </a:r>
            <a:r>
              <a:rPr lang="en-US" dirty="0" smtClean="0"/>
              <a:t>model.</a:t>
            </a:r>
            <a:endParaRPr lang="en-US" dirty="0"/>
          </a:p>
          <a:p>
            <a:pPr marL="0" indent="0">
              <a:buNone/>
            </a:pPr>
            <a:r>
              <a:rPr lang="en-US" dirty="0"/>
              <a:t>5. </a:t>
            </a:r>
            <a:r>
              <a:rPr lang="en-US" dirty="0" smtClean="0"/>
              <a:t>Parents will </a:t>
            </a:r>
            <a:r>
              <a:rPr lang="en-US" dirty="0"/>
              <a:t>utilize the scenarios provided to become a positive role </a:t>
            </a:r>
            <a:r>
              <a:rPr lang="en-US" dirty="0" smtClean="0"/>
              <a:t>model.</a:t>
            </a:r>
            <a:endParaRPr lang="en-US" dirty="0"/>
          </a:p>
        </p:txBody>
      </p:sp>
      <p:sp>
        <p:nvSpPr>
          <p:cNvPr id="4" name="Title 3"/>
          <p:cNvSpPr>
            <a:spLocks noGrp="1"/>
          </p:cNvSpPr>
          <p:nvPr>
            <p:ph type="title"/>
          </p:nvPr>
        </p:nvSpPr>
        <p:spPr>
          <a:xfrm>
            <a:off x="1220470" y="228600"/>
            <a:ext cx="9601200" cy="838716"/>
          </a:xfrm>
        </p:spPr>
        <p:txBody>
          <a:bodyPr/>
          <a:lstStyle/>
          <a:p>
            <a:pPr algn="ctr"/>
            <a:r>
              <a:rPr lang="en-US" dirty="0" smtClean="0"/>
              <a:t>Learning Targets</a:t>
            </a:r>
            <a:endParaRPr lang="en-US" dirty="0"/>
          </a:p>
        </p:txBody>
      </p:sp>
      <p:graphicFrame>
        <p:nvGraphicFramePr>
          <p:cNvPr id="6" name="Content Placeholder 5"/>
          <p:cNvGraphicFramePr>
            <a:graphicFrameLocks noGrp="1"/>
          </p:cNvGraphicFramePr>
          <p:nvPr>
            <p:ph sz="half" idx="2"/>
            <p:extLst/>
          </p:nvPr>
        </p:nvGraphicFramePr>
        <p:xfrm>
          <a:off x="6568845" y="1067316"/>
          <a:ext cx="5227288" cy="5432126"/>
        </p:xfrm>
        <a:graphic>
          <a:graphicData uri="http://schemas.openxmlformats.org/drawingml/2006/table">
            <a:tbl>
              <a:tblPr firstRow="1" bandRow="1">
                <a:tableStyleId>{5C22544A-7EE6-4342-B048-85BDC9FD1C3A}</a:tableStyleId>
              </a:tblPr>
              <a:tblGrid>
                <a:gridCol w="1145706"/>
                <a:gridCol w="4081582"/>
              </a:tblGrid>
              <a:tr h="294441">
                <a:tc>
                  <a:txBody>
                    <a:bodyPr/>
                    <a:lstStyle/>
                    <a:p>
                      <a:pPr algn="ctr"/>
                      <a:endParaRPr lang="en-US" dirty="0"/>
                    </a:p>
                  </a:txBody>
                  <a:tcPr/>
                </a:tc>
                <a:tc>
                  <a:txBody>
                    <a:bodyPr/>
                    <a:lstStyle/>
                    <a:p>
                      <a:pPr algn="ctr"/>
                      <a:r>
                        <a:rPr lang="en-US" dirty="0" smtClean="0"/>
                        <a:t>Activity</a:t>
                      </a:r>
                      <a:endParaRPr lang="en-US" dirty="0"/>
                    </a:p>
                  </a:txBody>
                  <a:tcPr/>
                </a:tc>
              </a:tr>
              <a:tr h="515271">
                <a:tc>
                  <a:txBody>
                    <a:bodyPr/>
                    <a:lstStyle/>
                    <a:p>
                      <a:pPr algn="ctr"/>
                      <a:r>
                        <a:rPr lang="en-US" sz="1200" dirty="0" smtClean="0"/>
                        <a:t>1</a:t>
                      </a:r>
                      <a:endParaRPr lang="en-US" sz="1200" dirty="0"/>
                    </a:p>
                  </a:txBody>
                  <a:tcPr/>
                </a:tc>
                <a:tc>
                  <a:txBody>
                    <a:bodyPr/>
                    <a:lstStyle/>
                    <a:p>
                      <a:pPr algn="ctr"/>
                      <a:r>
                        <a:rPr lang="en-US" sz="1200" dirty="0" smtClean="0">
                          <a:hlinkClick r:id="rId2" action="ppaction://hlinksldjump"/>
                        </a:rPr>
                        <a:t>Introduction/Video</a:t>
                      </a:r>
                      <a:endParaRPr lang="en-US" sz="1200" dirty="0" smtClean="0"/>
                    </a:p>
                    <a:p>
                      <a:pPr algn="ctr"/>
                      <a:endParaRPr lang="en-US" sz="1200" dirty="0" smtClean="0"/>
                    </a:p>
                  </a:txBody>
                  <a:tcPr/>
                </a:tc>
              </a:tr>
              <a:tr h="264816">
                <a:tc>
                  <a:txBody>
                    <a:bodyPr/>
                    <a:lstStyle/>
                    <a:p>
                      <a:pPr algn="ctr"/>
                      <a:r>
                        <a:rPr lang="en-US" sz="1200" dirty="0" smtClean="0"/>
                        <a:t>2</a:t>
                      </a:r>
                      <a:endParaRPr lang="en-US" sz="1200" dirty="0"/>
                    </a:p>
                  </a:txBody>
                  <a:tcPr/>
                </a:tc>
                <a:tc>
                  <a:txBody>
                    <a:bodyPr/>
                    <a:lstStyle/>
                    <a:p>
                      <a:pPr algn="ctr"/>
                      <a:r>
                        <a:rPr lang="en-US" sz="1200" dirty="0" smtClean="0"/>
                        <a:t>Purpose of Module</a:t>
                      </a:r>
                    </a:p>
                  </a:txBody>
                  <a:tcPr/>
                </a:tc>
              </a:tr>
              <a:tr h="559011">
                <a:tc>
                  <a:txBody>
                    <a:bodyPr/>
                    <a:lstStyle/>
                    <a:p>
                      <a:pPr algn="ctr"/>
                      <a:r>
                        <a:rPr lang="en-US" sz="1200" dirty="0" smtClean="0"/>
                        <a:t>3</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0" i="0" kern="1200" baseline="0" dirty="0" smtClean="0">
                          <a:solidFill>
                            <a:schemeClr val="dk1"/>
                          </a:solidFill>
                          <a:effectLst/>
                          <a:latin typeface="+mn-lt"/>
                          <a:ea typeface="+mn-ea"/>
                          <a:cs typeface="+mn-cs"/>
                        </a:rPr>
                        <a:t> Do you consider yourself to be a good role model?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dk1"/>
                          </a:solidFill>
                          <a:effectLst/>
                          <a:latin typeface="+mn-lt"/>
                          <a:ea typeface="+mn-ea"/>
                          <a:cs typeface="+mn-cs"/>
                        </a:rPr>
                        <a:t>Is it important to you for others to see you as a good role model?</a:t>
                      </a:r>
                      <a:endParaRPr lang="en-US" sz="1200" b="0" i="0" kern="1200" dirty="0" smtClean="0">
                        <a:solidFill>
                          <a:schemeClr val="dk1"/>
                        </a:solidFill>
                        <a:effectLst/>
                        <a:latin typeface="+mn-lt"/>
                        <a:ea typeface="+mn-ea"/>
                        <a:cs typeface="+mn-cs"/>
                      </a:endParaRPr>
                    </a:p>
                  </a:txBody>
                  <a:tcPr/>
                </a:tc>
              </a:tr>
              <a:tr h="662041">
                <a:tc>
                  <a:txBody>
                    <a:bodyPr/>
                    <a:lstStyle/>
                    <a:p>
                      <a:pPr algn="ctr"/>
                      <a:r>
                        <a:rPr lang="en-US" sz="1200" dirty="0" smtClean="0"/>
                        <a:t>4</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dirty="0" smtClean="0"/>
                        <a:t>In</a:t>
                      </a:r>
                      <a:r>
                        <a:rPr lang="en-US" sz="1200" baseline="0" dirty="0" smtClean="0"/>
                        <a:t> Your Own Words </a:t>
                      </a:r>
                      <a:r>
                        <a:rPr lang="en-US" sz="1200" dirty="0" smtClean="0"/>
                        <a:t>Define</a:t>
                      </a:r>
                      <a:r>
                        <a:rPr lang="en-US" sz="1200" baseline="0" dirty="0" smtClean="0"/>
                        <a:t> Role Model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How can you help your child be a better role model?</a:t>
                      </a:r>
                      <a:endParaRPr lang="en-US" sz="1200" dirty="0" smtClean="0"/>
                    </a:p>
                  </a:txBody>
                  <a:tcPr/>
                </a:tc>
              </a:tr>
              <a:tr h="1606740">
                <a:tc>
                  <a:txBody>
                    <a:bodyPr/>
                    <a:lstStyle/>
                    <a:p>
                      <a:pPr algn="ctr"/>
                      <a:r>
                        <a:rPr lang="en-US" sz="1200" dirty="0" smtClean="0"/>
                        <a:t>5</a:t>
                      </a:r>
                      <a:endParaRPr lang="en-US" sz="1200" dirty="0"/>
                    </a:p>
                  </a:txBody>
                  <a:tcPr/>
                </a:tc>
                <a:tc>
                  <a:txBody>
                    <a:bodyPr/>
                    <a:lstStyle/>
                    <a:p>
                      <a:pPr algn="ctr"/>
                      <a:r>
                        <a:rPr lang="en-US" sz="1200" u="sng" dirty="0" smtClean="0"/>
                        <a:t>Academic Definitions</a:t>
                      </a:r>
                    </a:p>
                    <a:p>
                      <a:pPr algn="l"/>
                      <a:r>
                        <a:rPr lang="en-US" sz="1200" b="1" dirty="0" smtClean="0"/>
                        <a:t>Role Model- </a:t>
                      </a:r>
                      <a:r>
                        <a:rPr lang="en-US" sz="1200" dirty="0" smtClean="0"/>
                        <a:t>A person looked to by others as an example to be imitated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Someone who another person admires and tries to be like.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t>A influential person</a:t>
                      </a:r>
                    </a:p>
                  </a:txBody>
                  <a:tcPr/>
                </a:tc>
              </a:tr>
              <a:tr h="580182">
                <a:tc>
                  <a:txBody>
                    <a:bodyPr/>
                    <a:lstStyle/>
                    <a:p>
                      <a:pPr algn="ctr"/>
                      <a:r>
                        <a:rPr lang="en-US" sz="1200" dirty="0" smtClean="0"/>
                        <a:t>6</a:t>
                      </a: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smtClean="0"/>
                        <a:t>Q:</a:t>
                      </a:r>
                      <a:r>
                        <a:rPr lang="en-US" sz="1200" baseline="0" dirty="0" smtClean="0"/>
                        <a:t> </a:t>
                      </a:r>
                      <a:r>
                        <a:rPr lang="en-US" sz="1200" b="0" i="1" kern="1200" baseline="0" dirty="0" smtClean="0">
                          <a:solidFill>
                            <a:schemeClr val="dk1"/>
                          </a:solidFill>
                          <a:effectLst/>
                          <a:latin typeface="+mn-lt"/>
                          <a:ea typeface="+mn-ea"/>
                          <a:cs typeface="+mn-cs"/>
                        </a:rPr>
                        <a:t> </a:t>
                      </a:r>
                      <a:r>
                        <a:rPr lang="en-US" sz="1200" b="0" i="0" kern="1200" baseline="0" dirty="0" smtClean="0">
                          <a:solidFill>
                            <a:schemeClr val="dk1"/>
                          </a:solidFill>
                          <a:effectLst/>
                          <a:latin typeface="+mn-lt"/>
                          <a:ea typeface="+mn-ea"/>
                          <a:cs typeface="+mn-cs"/>
                        </a:rPr>
                        <a:t>Do you know who your child’s role model is?</a:t>
                      </a:r>
                      <a:endParaRPr lang="en-US" sz="1200" b="0" i="0" kern="1200" dirty="0" smtClean="0">
                        <a:solidFill>
                          <a:schemeClr val="dk1"/>
                        </a:solidFill>
                        <a:effectLst/>
                        <a:latin typeface="+mn-lt"/>
                        <a:ea typeface="+mn-ea"/>
                        <a:cs typeface="+mn-cs"/>
                      </a:endParaRPr>
                    </a:p>
                  </a:txBody>
                  <a:tcPr/>
                </a:tc>
              </a:tr>
              <a:tr h="330532">
                <a:tc>
                  <a:txBody>
                    <a:bodyPr/>
                    <a:lstStyle/>
                    <a:p>
                      <a:pPr algn="ctr"/>
                      <a:r>
                        <a:rPr lang="en-US" sz="1200" dirty="0" smtClean="0"/>
                        <a:t>7</a:t>
                      </a:r>
                      <a:endParaRPr lang="en-US" sz="1200" dirty="0"/>
                    </a:p>
                  </a:txBody>
                  <a:tcPr/>
                </a:tc>
                <a:tc>
                  <a:txBody>
                    <a:bodyPr/>
                    <a:lstStyle/>
                    <a:p>
                      <a:pPr algn="ctr"/>
                      <a:r>
                        <a:rPr lang="en-US" sz="1200" dirty="0" smtClean="0"/>
                        <a:t>Scenarios/</a:t>
                      </a:r>
                      <a:r>
                        <a:rPr lang="en-US" sz="1200" baseline="0" dirty="0" smtClean="0"/>
                        <a:t>Role Plays </a:t>
                      </a:r>
                      <a:endParaRPr lang="en-US" sz="1200" dirty="0"/>
                    </a:p>
                  </a:txBody>
                  <a:tcPr/>
                </a:tc>
              </a:tr>
              <a:tr h="368051">
                <a:tc>
                  <a:txBody>
                    <a:bodyPr/>
                    <a:lstStyle/>
                    <a:p>
                      <a:pPr algn="ctr"/>
                      <a:r>
                        <a:rPr lang="en-US" sz="1200" dirty="0" smtClean="0"/>
                        <a:t>8</a:t>
                      </a:r>
                      <a:endParaRPr lang="en-US" sz="1200" dirty="0"/>
                    </a:p>
                  </a:txBody>
                  <a:tcPr/>
                </a:tc>
                <a:tc>
                  <a:txBody>
                    <a:bodyPr/>
                    <a:lstStyle/>
                    <a:p>
                      <a:pPr algn="ctr"/>
                      <a:r>
                        <a:rPr lang="en-US" sz="1200" dirty="0" smtClean="0"/>
                        <a:t>Summary/ Self Reflection</a:t>
                      </a:r>
                    </a:p>
                    <a:p>
                      <a:pPr algn="ctr"/>
                      <a:r>
                        <a:rPr lang="en-US" sz="1200" dirty="0" smtClean="0"/>
                        <a:t>Who is your</a:t>
                      </a:r>
                      <a:r>
                        <a:rPr lang="en-US" sz="1200" baseline="0" dirty="0" smtClean="0"/>
                        <a:t> role model and why?</a:t>
                      </a:r>
                      <a:endParaRPr lang="en-US" sz="1200" dirty="0"/>
                    </a:p>
                  </a:txBody>
                  <a:tcPr/>
                </a:tc>
              </a:tr>
            </a:tbl>
          </a:graphicData>
        </a:graphic>
      </p:graphicFrame>
    </p:spTree>
    <p:extLst>
      <p:ext uri="{BB962C8B-B14F-4D97-AF65-F5344CB8AC3E}">
        <p14:creationId xmlns="" xmlns:p14="http://schemas.microsoft.com/office/powerpoint/2010/main" val="12075614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381000"/>
            <a:ext cx="9601200" cy="1371600"/>
          </a:xfrm>
        </p:spPr>
        <p:txBody>
          <a:bodyPr>
            <a:normAutofit fontScale="90000"/>
          </a:bodyPr>
          <a:lstStyle/>
          <a:p>
            <a:pPr algn="ctr"/>
            <a:r>
              <a:rPr lang="en-US" b="1" dirty="0" smtClean="0"/>
              <a:t>Imp</a:t>
            </a:r>
            <a:r>
              <a:rPr lang="en-US" dirty="0" smtClean="0"/>
              <a:t>l</a:t>
            </a:r>
            <a:r>
              <a:rPr lang="en-US" b="1" dirty="0" smtClean="0"/>
              <a:t>ement </a:t>
            </a:r>
            <a:r>
              <a:rPr lang="en-US" b="1" dirty="0"/>
              <a:t>strategies to improve teacher student relationships.</a:t>
            </a: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endParaRPr lang="en-US" b="1" dirty="0"/>
          </a:p>
        </p:txBody>
      </p:sp>
      <p:sp>
        <p:nvSpPr>
          <p:cNvPr id="3" name="Content Placeholder 2"/>
          <p:cNvSpPr>
            <a:spLocks noGrp="1"/>
          </p:cNvSpPr>
          <p:nvPr>
            <p:ph idx="1"/>
          </p:nvPr>
        </p:nvSpPr>
        <p:spPr/>
        <p:txBody>
          <a:bodyPr>
            <a:normAutofit/>
          </a:bodyPr>
          <a:lstStyle/>
          <a:p>
            <a:endParaRPr lang="en-US" dirty="0" smtClean="0"/>
          </a:p>
          <a:p>
            <a:r>
              <a:rPr lang="en-US" dirty="0" smtClean="0"/>
              <a:t>Teacher Student Relationships (.72 effect size)- Interestingly</a:t>
            </a:r>
            <a:r>
              <a:rPr lang="en-US" dirty="0"/>
              <a:t>, “when students, parents, teachers and principals were asked about what influences student achievement, all BUT the teachers emphasized the relationships between the teachers and the students.” “Building relationships implies agency, efficacy, respect by the teacher for what the student brings to the class (from home, culture, and peers) and recognition of the life of the student</a:t>
            </a:r>
            <a:r>
              <a:rPr lang="en-US" dirty="0" smtClean="0"/>
              <a:t>.” Facilitate </a:t>
            </a:r>
            <a:r>
              <a:rPr lang="en-US" dirty="0"/>
              <a:t>student development by demonstrating that they care for the learning </a:t>
            </a:r>
            <a:r>
              <a:rPr lang="en-US" dirty="0" smtClean="0"/>
              <a:t>of each student as a person.</a:t>
            </a:r>
            <a:r>
              <a:rPr lang="en-US" dirty="0"/>
              <a:t>	</a:t>
            </a:r>
          </a:p>
          <a:p>
            <a:endParaRPr lang="en-US" dirty="0"/>
          </a:p>
        </p:txBody>
      </p:sp>
    </p:spTree>
    <p:extLst>
      <p:ext uri="{BB962C8B-B14F-4D97-AF65-F5344CB8AC3E}">
        <p14:creationId xmlns="" xmlns:p14="http://schemas.microsoft.com/office/powerpoint/2010/main" val="21833815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Model Introduction Video</a:t>
            </a:r>
            <a:endParaRPr lang="en-US" dirty="0"/>
          </a:p>
        </p:txBody>
      </p:sp>
      <p:sp>
        <p:nvSpPr>
          <p:cNvPr id="4" name="Action Button: Back or Previous 3">
            <a:hlinkClick r:id="" action="ppaction://hlinkshowjump?jump=previousslide" highlightClick="1"/>
          </p:cNvPr>
          <p:cNvSpPr/>
          <p:nvPr/>
        </p:nvSpPr>
        <p:spPr>
          <a:xfrm>
            <a:off x="10439400" y="5410200"/>
            <a:ext cx="609600" cy="609600"/>
          </a:xfrm>
          <a:prstGeom prst="actionButtonBackPrevious">
            <a:avLst/>
          </a:prstGeom>
          <a:ln>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controls>
      <p:control spid="25602" name="Object" r:id="rId2" imgW="1828800" imgH="1828800"/>
    </p:controls>
    <p:extLst>
      <p:ext uri="{BB962C8B-B14F-4D97-AF65-F5344CB8AC3E}">
        <p14:creationId xmlns="" xmlns:p14="http://schemas.microsoft.com/office/powerpoint/2010/main" val="39451950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2"/>
          </p:nvPr>
        </p:nvSpPr>
        <p:spPr>
          <a:xfrm>
            <a:off x="6375042" y="1667838"/>
            <a:ext cx="5816958" cy="5157718"/>
          </a:xfrm>
        </p:spPr>
        <p:txBody>
          <a:bodyPr>
            <a:normAutofit fontScale="25000" lnSpcReduction="20000"/>
          </a:bodyPr>
          <a:lstStyle/>
          <a:p>
            <a:pPr marL="0" indent="0">
              <a:buNone/>
            </a:pPr>
            <a:r>
              <a:rPr lang="en-US" sz="6400" b="1" dirty="0" smtClean="0"/>
              <a:t>Jenna </a:t>
            </a:r>
            <a:r>
              <a:rPr lang="en-US" sz="6400" b="1" dirty="0"/>
              <a:t>is the leader of her table in class. She is always nice, respectful and helps others</a:t>
            </a:r>
            <a:endParaRPr lang="en-US" sz="6400" dirty="0"/>
          </a:p>
          <a:p>
            <a:pPr lvl="2"/>
            <a:r>
              <a:rPr lang="en-US" sz="5600" dirty="0"/>
              <a:t> </a:t>
            </a:r>
            <a:r>
              <a:rPr lang="en-US" sz="6400" i="1" dirty="0"/>
              <a:t>Do you </a:t>
            </a:r>
            <a:r>
              <a:rPr lang="en-US" sz="6400" i="1" dirty="0" smtClean="0"/>
              <a:t>think children are </a:t>
            </a:r>
            <a:r>
              <a:rPr lang="en-US" sz="6400" i="1" dirty="0"/>
              <a:t>born with showing respect or do you acquire it from your parents?</a:t>
            </a:r>
          </a:p>
          <a:p>
            <a:pPr lvl="2"/>
            <a:r>
              <a:rPr lang="en-US" sz="6400" i="1" dirty="0"/>
              <a:t>Do you think the community influences this behavior?</a:t>
            </a:r>
            <a:endParaRPr lang="en-US" sz="6400" dirty="0"/>
          </a:p>
          <a:p>
            <a:pPr lvl="2"/>
            <a:r>
              <a:rPr lang="en-US" sz="6400" i="1" dirty="0"/>
              <a:t>Why is it important </a:t>
            </a:r>
            <a:r>
              <a:rPr lang="en-US" sz="6400" i="1" dirty="0" smtClean="0"/>
              <a:t>to teach your kids </a:t>
            </a:r>
            <a:r>
              <a:rPr lang="en-US" sz="6400" i="1" dirty="0"/>
              <a:t>how to be role models?</a:t>
            </a:r>
          </a:p>
          <a:p>
            <a:pPr marL="0" indent="0">
              <a:buNone/>
            </a:pPr>
            <a:r>
              <a:rPr lang="en-US" sz="6400" b="1" dirty="0"/>
              <a:t>Ben decides to stand up in a crowded waiting room to let a mom sit in his chair.</a:t>
            </a:r>
          </a:p>
          <a:p>
            <a:pPr lvl="2"/>
            <a:r>
              <a:rPr lang="en-US" sz="6400" i="1" dirty="0"/>
              <a:t>What positive attributes of a role model is Ben displaying?</a:t>
            </a:r>
          </a:p>
          <a:p>
            <a:pPr lvl="2"/>
            <a:r>
              <a:rPr lang="en-US" sz="6400" i="1" dirty="0"/>
              <a:t>Is Ben demonstrating any negative role model attributes? Why? Or why not?</a:t>
            </a:r>
          </a:p>
          <a:p>
            <a:pPr lvl="2"/>
            <a:r>
              <a:rPr lang="en-US" sz="6400" i="1" dirty="0" smtClean="0"/>
              <a:t>As a parent do you show your child the importance of citizenship?</a:t>
            </a:r>
            <a:endParaRPr lang="en-US" sz="6400" i="1" dirty="0"/>
          </a:p>
          <a:p>
            <a:pPr lvl="2"/>
            <a:r>
              <a:rPr lang="en-US" sz="6400" i="1" dirty="0" smtClean="0"/>
              <a:t>Has your child ever </a:t>
            </a:r>
            <a:r>
              <a:rPr lang="en-US" sz="6400" i="1" dirty="0"/>
              <a:t>done something like this? If so how did it make you feel?</a:t>
            </a:r>
          </a:p>
          <a:p>
            <a:pPr lvl="2"/>
            <a:endParaRPr lang="en-US" dirty="0"/>
          </a:p>
        </p:txBody>
      </p:sp>
      <p:sp>
        <p:nvSpPr>
          <p:cNvPr id="3" name="Content Placeholder 2"/>
          <p:cNvSpPr>
            <a:spLocks noGrp="1"/>
          </p:cNvSpPr>
          <p:nvPr>
            <p:ph sz="quarter" idx="1"/>
          </p:nvPr>
        </p:nvSpPr>
        <p:spPr>
          <a:xfrm>
            <a:off x="815393" y="1757966"/>
            <a:ext cx="5559649" cy="5067590"/>
          </a:xfrm>
        </p:spPr>
        <p:txBody>
          <a:bodyPr>
            <a:normAutofit fontScale="25000" lnSpcReduction="20000"/>
          </a:bodyPr>
          <a:lstStyle/>
          <a:p>
            <a:pPr marL="0" lvl="0" indent="0">
              <a:buNone/>
            </a:pPr>
            <a:r>
              <a:rPr lang="en-US" sz="6400" b="1" dirty="0" smtClean="0"/>
              <a:t>Katy </a:t>
            </a:r>
            <a:r>
              <a:rPr lang="en-US" sz="6400" b="1" dirty="0"/>
              <a:t>cringes every time she hears her friends use words like </a:t>
            </a:r>
            <a:r>
              <a:rPr lang="en-US" sz="6400" b="1" dirty="0" smtClean="0"/>
              <a:t>“dumb" </a:t>
            </a:r>
            <a:r>
              <a:rPr lang="en-US" sz="6400" b="1" dirty="0"/>
              <a:t>or </a:t>
            </a:r>
            <a:r>
              <a:rPr lang="en-US" sz="6400" b="1" dirty="0" smtClean="0"/>
              <a:t>“stupid" </a:t>
            </a:r>
            <a:r>
              <a:rPr lang="en-US" sz="6400" b="1" dirty="0"/>
              <a:t>in a derogatory manner.</a:t>
            </a:r>
            <a:endParaRPr lang="en-US" sz="4400" dirty="0"/>
          </a:p>
          <a:p>
            <a:pPr lvl="2"/>
            <a:r>
              <a:rPr lang="en-US" sz="5600" dirty="0"/>
              <a:t>As a parent how would you react to this situation? </a:t>
            </a:r>
            <a:endParaRPr lang="en-US" sz="4400" dirty="0"/>
          </a:p>
          <a:p>
            <a:pPr lvl="2"/>
            <a:r>
              <a:rPr lang="en-US" sz="5600" i="1" dirty="0"/>
              <a:t>Should she object when it happens, or should she let it pass so people won't think she's weird?</a:t>
            </a:r>
            <a:endParaRPr lang="en-US" sz="4400" dirty="0"/>
          </a:p>
          <a:p>
            <a:pPr lvl="2"/>
            <a:r>
              <a:rPr lang="en-US" sz="5600" i="1" dirty="0"/>
              <a:t>Do you think it is difficult for your child to be positive role models while others around her are negative?</a:t>
            </a:r>
          </a:p>
          <a:p>
            <a:pPr lvl="2"/>
            <a:r>
              <a:rPr lang="en-US" sz="5600" i="1" dirty="0"/>
              <a:t>Growing up who was your role model “parent, teacher, pastor, relative, etc.?”</a:t>
            </a:r>
          </a:p>
          <a:p>
            <a:pPr lvl="2"/>
            <a:r>
              <a:rPr lang="en-US" sz="5600" i="1" dirty="0"/>
              <a:t>Do you ever have conversations with your child about their role models?</a:t>
            </a:r>
            <a:endParaRPr lang="en-US" sz="5600" dirty="0"/>
          </a:p>
          <a:p>
            <a:pPr marL="0" indent="0">
              <a:buNone/>
            </a:pPr>
            <a:r>
              <a:rPr lang="en-US" sz="6400" b="1" dirty="0"/>
              <a:t>Kim decides to help the teacher by putting up all the books and papers after class.</a:t>
            </a:r>
            <a:endParaRPr lang="en-US" sz="6400" dirty="0"/>
          </a:p>
          <a:p>
            <a:pPr lvl="2"/>
            <a:r>
              <a:rPr lang="en-US" sz="6400" i="1" dirty="0" smtClean="0"/>
              <a:t>As a parent do you show your child the importance of doing something that maybe not everyone does but should do?</a:t>
            </a:r>
            <a:endParaRPr lang="en-US" sz="6400" i="1" dirty="0"/>
          </a:p>
          <a:p>
            <a:pPr lvl="2"/>
            <a:r>
              <a:rPr lang="en-US" sz="6400" i="1" dirty="0" smtClean="0"/>
              <a:t>As a parent Is </a:t>
            </a:r>
            <a:r>
              <a:rPr lang="en-US" sz="6400" i="1" dirty="0"/>
              <a:t>this a good way to be a role model? Why or why not?</a:t>
            </a:r>
          </a:p>
          <a:p>
            <a:pPr lvl="2"/>
            <a:r>
              <a:rPr lang="en-US" sz="6400" i="1" dirty="0"/>
              <a:t>Do you think you are a good role </a:t>
            </a:r>
            <a:r>
              <a:rPr lang="en-US" sz="6400" i="1" dirty="0" smtClean="0"/>
              <a:t>model for your child?</a:t>
            </a:r>
            <a:endParaRPr lang="en-US" sz="6400" i="1" dirty="0"/>
          </a:p>
          <a:p>
            <a:pPr lvl="2"/>
            <a:r>
              <a:rPr lang="en-US" sz="6400" i="1" dirty="0"/>
              <a:t>Do </a:t>
            </a:r>
            <a:r>
              <a:rPr lang="en-US" sz="6400" i="1" dirty="0" smtClean="0"/>
              <a:t>you ask your child if she helps at school?</a:t>
            </a:r>
            <a:endParaRPr lang="en-US" sz="6400" i="1" dirty="0"/>
          </a:p>
          <a:p>
            <a:pPr lvl="2"/>
            <a:r>
              <a:rPr lang="en-GB" sz="6400" i="1" dirty="0">
                <a:ea typeface="Times New Roman"/>
              </a:rPr>
              <a:t>How could learning through role modelling be improved in this situation? </a:t>
            </a:r>
            <a:endParaRPr lang="en-GB" sz="6400" dirty="0"/>
          </a:p>
          <a:p>
            <a:pPr marL="0" indent="0">
              <a:buNone/>
            </a:pPr>
            <a:endParaRPr lang="en-US" sz="2199" dirty="0"/>
          </a:p>
        </p:txBody>
      </p:sp>
      <p:sp>
        <p:nvSpPr>
          <p:cNvPr id="4" name="Title 3"/>
          <p:cNvSpPr>
            <a:spLocks noGrp="1"/>
          </p:cNvSpPr>
          <p:nvPr>
            <p:ph type="title"/>
          </p:nvPr>
        </p:nvSpPr>
        <p:spPr>
          <a:xfrm>
            <a:off x="1576517" y="272066"/>
            <a:ext cx="9601200" cy="1485900"/>
          </a:xfrm>
        </p:spPr>
        <p:txBody>
          <a:bodyPr/>
          <a:lstStyle/>
          <a:p>
            <a:pPr algn="ctr"/>
            <a:r>
              <a:rPr lang="en-US" dirty="0"/>
              <a:t>Scenarios &amp; Discussion Questions</a:t>
            </a:r>
            <a:r>
              <a:rPr lang="en-US" dirty="0" smtClean="0"/>
              <a:t>: Role Model</a:t>
            </a:r>
            <a:endParaRPr lang="en-US" dirty="0"/>
          </a:p>
        </p:txBody>
      </p:sp>
    </p:spTree>
    <p:extLst>
      <p:ext uri="{BB962C8B-B14F-4D97-AF65-F5344CB8AC3E}">
        <p14:creationId xmlns="" xmlns:p14="http://schemas.microsoft.com/office/powerpoint/2010/main" val="36840861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u="sng" dirty="0" smtClean="0">
                <a:latin typeface="Times New Roman" panose="02020603050405020304" pitchFamily="18" charset="0"/>
                <a:cs typeface="Times New Roman" panose="02020603050405020304" pitchFamily="18" charset="0"/>
              </a:rPr>
              <a:t>THEMES</a:t>
            </a:r>
            <a:endParaRPr lang="en-US" u="sng"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925053"/>
            <a:ext cx="10018713" cy="3866147"/>
          </a:xfrm>
        </p:spPr>
        <p:txBody>
          <a:bodyPr>
            <a:normAutofit/>
          </a:bodyPr>
          <a:lstStyle/>
          <a:p>
            <a:r>
              <a:rPr lang="en-US" sz="3200" dirty="0">
                <a:latin typeface="Times New Roman" panose="02020603050405020304" pitchFamily="18" charset="0"/>
                <a:cs typeface="Times New Roman" panose="02020603050405020304" pitchFamily="18" charset="0"/>
              </a:rPr>
              <a:t>* Partner and communicate clearly. </a:t>
            </a:r>
          </a:p>
          <a:p>
            <a:r>
              <a:rPr lang="en-US" sz="3200" dirty="0">
                <a:latin typeface="Times New Roman" panose="02020603050405020304" pitchFamily="18" charset="0"/>
                <a:cs typeface="Times New Roman" panose="02020603050405020304" pitchFamily="18" charset="0"/>
              </a:rPr>
              <a:t>* Reshape policies to welcome families. </a:t>
            </a:r>
          </a:p>
          <a:p>
            <a:r>
              <a:rPr lang="en-US" sz="3200" dirty="0">
                <a:latin typeface="Times New Roman" panose="02020603050405020304" pitchFamily="18" charset="0"/>
                <a:cs typeface="Times New Roman" panose="02020603050405020304" pitchFamily="18" charset="0"/>
              </a:rPr>
              <a:t>* Plan systematically and thoughtfully. </a:t>
            </a:r>
          </a:p>
          <a:p>
            <a:r>
              <a:rPr lang="en-US" sz="3200" dirty="0">
                <a:latin typeface="Times New Roman" panose="02020603050405020304" pitchFamily="18" charset="0"/>
                <a:cs typeface="Times New Roman" panose="02020603050405020304" pitchFamily="18" charset="0"/>
              </a:rPr>
              <a:t>* Use data. </a:t>
            </a:r>
          </a:p>
          <a:p>
            <a:r>
              <a:rPr lang="en-US" sz="3200" dirty="0">
                <a:latin typeface="Times New Roman" panose="02020603050405020304" pitchFamily="18" charset="0"/>
                <a:cs typeface="Times New Roman" panose="02020603050405020304" pitchFamily="18" charset="0"/>
              </a:rPr>
              <a:t>* Break down barriers. </a:t>
            </a:r>
          </a:p>
          <a:p>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280484" y="3677652"/>
            <a:ext cx="4814637" cy="2791326"/>
          </a:xfrm>
          <a:prstGeom prst="rect">
            <a:avLst/>
          </a:prstGeom>
        </p:spPr>
      </p:pic>
    </p:spTree>
    <p:extLst>
      <p:ext uri="{BB962C8B-B14F-4D97-AF65-F5344CB8AC3E}">
        <p14:creationId xmlns="" xmlns:p14="http://schemas.microsoft.com/office/powerpoint/2010/main" val="7952326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800" dirty="0" smtClean="0">
                <a:latin typeface="Times New Roman" panose="02020603050405020304" pitchFamily="18" charset="0"/>
                <a:cs typeface="Times New Roman" panose="02020603050405020304" pitchFamily="18" charset="0"/>
              </a:rPr>
              <a:t>Barriers that May Hinder Involvement</a:t>
            </a:r>
            <a:endParaRPr lang="en-US" sz="48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371600" y="1957475"/>
            <a:ext cx="10018713" cy="5727031"/>
          </a:xfrm>
        </p:spPr>
        <p:txBody>
          <a:bodyPr>
            <a:normAutofit/>
          </a:bodyPr>
          <a:lstStyle/>
          <a:p>
            <a:r>
              <a:rPr lang="en-US" sz="3200" dirty="0" smtClean="0">
                <a:latin typeface="Times New Roman" panose="02020603050405020304" pitchFamily="18" charset="0"/>
                <a:cs typeface="Times New Roman" panose="02020603050405020304" pitchFamily="18" charset="0"/>
              </a:rPr>
              <a:t>* Poverty 		</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Perception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Language </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Cultural </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Transportation     </a:t>
            </a:r>
            <a:r>
              <a:rPr lang="en-US" sz="3200" dirty="0">
                <a:latin typeface="Times New Roman" panose="02020603050405020304" pitchFamily="18" charset="0"/>
                <a:cs typeface="Times New Roman" panose="02020603050405020304" pitchFamily="18" charset="0"/>
              </a:rPr>
              <a:t>Fear/Unwelcoming </a:t>
            </a:r>
            <a:r>
              <a:rPr lang="en-US" sz="3200" dirty="0" smtClean="0">
                <a:latin typeface="Times New Roman" panose="02020603050405020304" pitchFamily="18" charset="0"/>
                <a:cs typeface="Times New Roman" panose="02020603050405020304" pitchFamily="18" charset="0"/>
              </a:rPr>
              <a:t>Environments</a:t>
            </a:r>
          </a:p>
          <a:p>
            <a:r>
              <a:rPr lang="en-US" sz="3200" dirty="0" smtClean="0">
                <a:latin typeface="Times New Roman" panose="02020603050405020304" pitchFamily="18" charset="0"/>
                <a:cs typeface="Times New Roman" panose="02020603050405020304" pitchFamily="18" charset="0"/>
              </a:rPr>
              <a:t>* Time 			</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Participation </a:t>
            </a:r>
          </a:p>
          <a:p>
            <a:r>
              <a:rPr lang="en-US" sz="3200" dirty="0" smtClean="0">
                <a:latin typeface="Times New Roman" panose="02020603050405020304" pitchFamily="18" charset="0"/>
                <a:cs typeface="Times New Roman" panose="02020603050405020304" pitchFamily="18" charset="0"/>
              </a:rPr>
              <a:t>* Support </a:t>
            </a:r>
          </a:p>
          <a:p>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075949" y="1428750"/>
            <a:ext cx="2105608" cy="1725279"/>
          </a:xfrm>
          <a:prstGeom prst="rect">
            <a:avLst/>
          </a:prstGeom>
        </p:spPr>
      </p:pic>
    </p:spTree>
    <p:extLst>
      <p:ext uri="{BB962C8B-B14F-4D97-AF65-F5344CB8AC3E}">
        <p14:creationId xmlns="" xmlns:p14="http://schemas.microsoft.com/office/powerpoint/2010/main" val="348338502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latin typeface="Times New Roman" panose="02020603050405020304" pitchFamily="18" charset="0"/>
                <a:cs typeface="Times New Roman" panose="02020603050405020304" pitchFamily="18" charset="0"/>
              </a:rPr>
              <a:t>Categories of Teachers</a:t>
            </a:r>
            <a:endParaRPr lang="en-US" sz="3600" dirty="0">
              <a:latin typeface="Times New Roman" panose="02020603050405020304" pitchFamily="18" charset="0"/>
              <a:cs typeface="Times New Roman" panose="02020603050405020304" pitchFamily="18" charset="0"/>
            </a:endParaRPr>
          </a:p>
        </p:txBody>
      </p:sp>
      <p:sp>
        <p:nvSpPr>
          <p:cNvPr id="4" name="Text Placeholder 3"/>
          <p:cNvSpPr>
            <a:spLocks noGrp="1"/>
          </p:cNvSpPr>
          <p:nvPr>
            <p:ph idx="1"/>
          </p:nvPr>
        </p:nvSpPr>
        <p:spPr/>
        <p:txBody>
          <a:bodyPr>
            <a:normAutofit/>
          </a:bodyPr>
          <a:lstStyle/>
          <a:p>
            <a:r>
              <a:rPr lang="en-US" sz="2800" dirty="0">
                <a:latin typeface="Times New Roman" panose="02020603050405020304" pitchFamily="18" charset="0"/>
                <a:cs typeface="Times New Roman" panose="02020603050405020304" pitchFamily="18" charset="0"/>
              </a:rPr>
              <a:t>* Custodians – Low Expectations of Students </a:t>
            </a:r>
          </a:p>
          <a:p>
            <a:r>
              <a:rPr lang="en-US" sz="2800" dirty="0">
                <a:latin typeface="Times New Roman" panose="02020603050405020304" pitchFamily="18" charset="0"/>
                <a:cs typeface="Times New Roman" panose="02020603050405020304" pitchFamily="18" charset="0"/>
              </a:rPr>
              <a:t>* Referral Agents – Quick to Discipline </a:t>
            </a:r>
          </a:p>
          <a:p>
            <a:r>
              <a:rPr lang="en-US" sz="2800" dirty="0">
                <a:latin typeface="Times New Roman" panose="02020603050405020304" pitchFamily="18" charset="0"/>
                <a:cs typeface="Times New Roman" panose="02020603050405020304" pitchFamily="18" charset="0"/>
              </a:rPr>
              <a:t>* Instructors – Teach Subjects, Not Students </a:t>
            </a:r>
          </a:p>
          <a:p>
            <a:r>
              <a:rPr lang="en-US" sz="2800" dirty="0">
                <a:latin typeface="Times New Roman" panose="02020603050405020304" pitchFamily="18" charset="0"/>
                <a:cs typeface="Times New Roman" panose="02020603050405020304" pitchFamily="18" charset="0"/>
              </a:rPr>
              <a:t>* Master Teachers – Understands Different Techniques </a:t>
            </a:r>
          </a:p>
          <a:p>
            <a:endParaRPr lang="en-US" dirty="0"/>
          </a:p>
        </p:txBody>
      </p:sp>
      <p:pic>
        <p:nvPicPr>
          <p:cNvPr id="5" name="Picture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8509434" y="295275"/>
            <a:ext cx="2266950" cy="2266950"/>
          </a:xfrm>
          <a:prstGeom prst="rect">
            <a:avLst/>
          </a:prstGeom>
        </p:spPr>
      </p:pic>
    </p:spTree>
    <p:extLst>
      <p:ext uri="{BB962C8B-B14F-4D97-AF65-F5344CB8AC3E}">
        <p14:creationId xmlns="" xmlns:p14="http://schemas.microsoft.com/office/powerpoint/2010/main" val="29319631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1"/>
            <a:ext cx="10018713" cy="1094874"/>
          </a:xfrm>
        </p:spPr>
        <p:txBody>
          <a:bodyPr/>
          <a:lstStyle/>
          <a:p>
            <a:r>
              <a:rPr lang="en-US" dirty="0" smtClean="0">
                <a:latin typeface="Times New Roman" panose="02020603050405020304" pitchFamily="18" charset="0"/>
                <a:cs typeface="Times New Roman" panose="02020603050405020304" pitchFamily="18" charset="0"/>
              </a:rPr>
              <a:t>Teachers are  COACHES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780675"/>
            <a:ext cx="10018713" cy="4764504"/>
          </a:xfrm>
        </p:spPr>
        <p:txBody>
          <a:bodyPr>
            <a:normAutofit/>
          </a:bodyPr>
          <a:lstStyle/>
          <a:p>
            <a:r>
              <a:rPr lang="en-US" sz="2800" dirty="0" smtClean="0">
                <a:latin typeface="Times New Roman" panose="02020603050405020304" pitchFamily="18" charset="0"/>
                <a:cs typeface="Times New Roman" panose="02020603050405020304" pitchFamily="18" charset="0"/>
              </a:rPr>
              <a:t>Empower </a:t>
            </a:r>
            <a:r>
              <a:rPr lang="en-US" sz="2800" dirty="0">
                <a:latin typeface="Times New Roman" panose="02020603050405020304" pitchFamily="18" charset="0"/>
                <a:cs typeface="Times New Roman" panose="02020603050405020304" pitchFamily="18" charset="0"/>
              </a:rPr>
              <a:t>Parents To Be Leaders – They are the child’s first teacher. </a:t>
            </a:r>
          </a:p>
          <a:p>
            <a:r>
              <a:rPr lang="en-US" sz="2800" dirty="0">
                <a:latin typeface="Times New Roman" panose="02020603050405020304" pitchFamily="18" charset="0"/>
                <a:cs typeface="Times New Roman" panose="02020603050405020304" pitchFamily="18" charset="0"/>
              </a:rPr>
              <a:t>“A good shepherd is in the back of his flock ushering them on.”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Often times parents feel stuck because their children are stuck.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If we make learning exciting the students will be excited also.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Be Real with Students – Give the Facts – Solutions – Alternatives </a:t>
            </a:r>
          </a:p>
          <a:p>
            <a:r>
              <a:rPr lang="en-US" sz="2800" dirty="0" smtClean="0">
                <a:latin typeface="Times New Roman" panose="02020603050405020304" pitchFamily="18" charset="0"/>
                <a:cs typeface="Times New Roman" panose="02020603050405020304" pitchFamily="18" charset="0"/>
              </a:rPr>
              <a:t>Can </a:t>
            </a:r>
            <a:r>
              <a:rPr lang="en-US" sz="2800" dirty="0">
                <a:latin typeface="Times New Roman" panose="02020603050405020304" pitchFamily="18" charset="0"/>
                <a:cs typeface="Times New Roman" panose="02020603050405020304" pitchFamily="18" charset="0"/>
              </a:rPr>
              <a:t>you remember three teachers, one elementary, Jr. High or Middle School, and High School? </a:t>
            </a:r>
          </a:p>
        </p:txBody>
      </p:sp>
    </p:spTree>
    <p:extLst>
      <p:ext uri="{BB962C8B-B14F-4D97-AF65-F5344CB8AC3E}">
        <p14:creationId xmlns="" xmlns:p14="http://schemas.microsoft.com/office/powerpoint/2010/main" val="344133487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1"/>
            <a:ext cx="10018713" cy="709862"/>
          </a:xfrm>
        </p:spPr>
        <p:txBody>
          <a:bodyPr/>
          <a:lstStyle/>
          <a:p>
            <a:r>
              <a:rPr lang="en-US" dirty="0" smtClean="0">
                <a:latin typeface="Times New Roman" panose="02020603050405020304" pitchFamily="18" charset="0"/>
                <a:cs typeface="Times New Roman" panose="02020603050405020304" pitchFamily="18" charset="0"/>
              </a:rPr>
              <a:t>Teachers are  COACHES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395664"/>
            <a:ext cx="10018713" cy="5859378"/>
          </a:xfrm>
        </p:spPr>
        <p:txBody>
          <a:bodyPr>
            <a:normAutofit/>
          </a:bodyPr>
          <a:lstStyle/>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What high school teacher had the most impact in your life- What type of positive impact did they have on your life?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Sometimes it is teachers that need to self-reflect during certain situations.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Good teachers are the ones who know/research how their students learn. </a:t>
            </a:r>
          </a:p>
          <a:p>
            <a:r>
              <a:rPr lang="en-US" sz="2800" dirty="0">
                <a:latin typeface="Times New Roman" panose="02020603050405020304" pitchFamily="18" charset="0"/>
                <a:cs typeface="Times New Roman" panose="02020603050405020304" pitchFamily="18" charset="0"/>
              </a:rPr>
              <a:t>Who taught you how to tie your shoes? </a:t>
            </a:r>
          </a:p>
          <a:p>
            <a:r>
              <a:rPr lang="en-US" sz="2800" dirty="0" smtClean="0">
                <a:latin typeface="Times New Roman" panose="02020603050405020304" pitchFamily="18" charset="0"/>
                <a:cs typeface="Times New Roman" panose="02020603050405020304" pitchFamily="18" charset="0"/>
              </a:rPr>
              <a:t>Bring </a:t>
            </a:r>
            <a:r>
              <a:rPr lang="en-US" sz="2800" dirty="0">
                <a:latin typeface="Times New Roman" panose="02020603050405020304" pitchFamily="18" charset="0"/>
                <a:cs typeface="Times New Roman" panose="02020603050405020304" pitchFamily="18" charset="0"/>
              </a:rPr>
              <a:t>in mentors to supplement your program. </a:t>
            </a: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9047746" y="4788567"/>
            <a:ext cx="3144253" cy="1756611"/>
          </a:xfrm>
          <a:prstGeom prst="rect">
            <a:avLst/>
          </a:prstGeom>
        </p:spPr>
      </p:pic>
    </p:spTree>
    <p:extLst>
      <p:ext uri="{BB962C8B-B14F-4D97-AF65-F5344CB8AC3E}">
        <p14:creationId xmlns="" xmlns:p14="http://schemas.microsoft.com/office/powerpoint/2010/main" val="17503711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Commitment to EXCELLENCE</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179095"/>
            <a:ext cx="10018713" cy="5245768"/>
          </a:xfrm>
        </p:spPr>
        <p:txBody>
          <a:bodyPr/>
          <a:lstStyle/>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am committed to myself, fellow students, teachers, parents, and my community.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will grow stronger physically and mentally.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will represent myself in a positive manner, and I will not use profanity.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will work hard but work harder to improve my social and academic skills. I will ALWAYS do my best.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am a quality student I will change my behavior, attitude, and improve my grades. </a:t>
            </a:r>
          </a:p>
          <a:p>
            <a:endParaRPr lang="en-US" dirty="0"/>
          </a:p>
        </p:txBody>
      </p:sp>
    </p:spTree>
    <p:extLst>
      <p:ext uri="{BB962C8B-B14F-4D97-AF65-F5344CB8AC3E}">
        <p14:creationId xmlns="" xmlns:p14="http://schemas.microsoft.com/office/powerpoint/2010/main" val="5045267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Commitment to EXCELLENCE</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179095"/>
            <a:ext cx="10018713" cy="5245768"/>
          </a:xfrm>
        </p:spPr>
        <p:txBody>
          <a:bodyPr/>
          <a:lstStyle/>
          <a:p>
            <a:r>
              <a:rPr lang="en-US" sz="2800" dirty="0" smtClean="0">
                <a:latin typeface="Times New Roman" panose="02020603050405020304" pitchFamily="18" charset="0"/>
                <a:cs typeface="Times New Roman" panose="02020603050405020304" pitchFamily="18" charset="0"/>
              </a:rPr>
              <a:t>My </a:t>
            </a:r>
            <a:r>
              <a:rPr lang="en-US" sz="2800" dirty="0">
                <a:latin typeface="Times New Roman" panose="02020603050405020304" pitchFamily="18" charset="0"/>
                <a:cs typeface="Times New Roman" panose="02020603050405020304" pitchFamily="18" charset="0"/>
              </a:rPr>
              <a:t>body is a temple and I will not intoxicate it… (Good Nutrition + Good Rest = Sound Mind and Body) </a:t>
            </a:r>
          </a:p>
          <a:p>
            <a:r>
              <a:rPr lang="en-US" sz="2800" dirty="0" smtClean="0">
                <a:latin typeface="Times New Roman" panose="02020603050405020304" pitchFamily="18" charset="0"/>
                <a:cs typeface="Times New Roman" panose="02020603050405020304" pitchFamily="18" charset="0"/>
              </a:rPr>
              <a:t>I </a:t>
            </a:r>
            <a:r>
              <a:rPr lang="en-US" sz="2800" dirty="0">
                <a:latin typeface="Times New Roman" panose="02020603050405020304" pitchFamily="18" charset="0"/>
                <a:cs typeface="Times New Roman" panose="02020603050405020304" pitchFamily="18" charset="0"/>
              </a:rPr>
              <a:t>will watch out for my classmates. We are brothers and sisters in our family with common goals for Success.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will respect my teachers. Parents. My Community. And all those who came before me. </a:t>
            </a:r>
          </a:p>
          <a:p>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I will be confident in my abilities and myself. I will not become arrogant. It is NOT about me. </a:t>
            </a:r>
          </a:p>
          <a:p>
            <a:endParaRPr lang="en-US" dirty="0"/>
          </a:p>
        </p:txBody>
      </p:sp>
    </p:spTree>
    <p:extLst>
      <p:ext uri="{BB962C8B-B14F-4D97-AF65-F5344CB8AC3E}">
        <p14:creationId xmlns="" xmlns:p14="http://schemas.microsoft.com/office/powerpoint/2010/main" val="8934805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W.O.R.K.S. Keys to Success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10" y="1179095"/>
            <a:ext cx="10018713" cy="5245768"/>
          </a:xfrm>
        </p:spPr>
        <p:txBody>
          <a:bodyPr/>
          <a:lstStyle/>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Talk with people, not at them.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Dignify the responses of others.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Never forget that criticism crushes. </a:t>
            </a:r>
          </a:p>
          <a:p>
            <a:r>
              <a:rPr lang="en-US" sz="3200" dirty="0" smtClean="0">
                <a:latin typeface="Times New Roman" panose="02020603050405020304" pitchFamily="18" charset="0"/>
                <a:cs typeface="Times New Roman" panose="02020603050405020304" pitchFamily="18" charset="0"/>
              </a:rPr>
              <a:t>Set </a:t>
            </a:r>
            <a:r>
              <a:rPr lang="en-US" sz="3200" dirty="0">
                <a:latin typeface="Times New Roman" panose="02020603050405020304" pitchFamily="18" charset="0"/>
                <a:cs typeface="Times New Roman" panose="02020603050405020304" pitchFamily="18" charset="0"/>
              </a:rPr>
              <a:t>high expectations. </a:t>
            </a:r>
          </a:p>
          <a:p>
            <a:r>
              <a:rPr lang="en-US" sz="3200" dirty="0" smtClean="0">
                <a:latin typeface="Times New Roman" panose="02020603050405020304" pitchFamily="18" charset="0"/>
                <a:cs typeface="Times New Roman" panose="02020603050405020304" pitchFamily="18" charset="0"/>
              </a:rPr>
              <a:t>Emphasize</a:t>
            </a:r>
            <a:r>
              <a:rPr lang="en-US" sz="3200" dirty="0">
                <a:latin typeface="Times New Roman" panose="02020603050405020304" pitchFamily="18" charset="0"/>
                <a:cs typeface="Times New Roman" panose="02020603050405020304" pitchFamily="18" charset="0"/>
              </a:rPr>
              <a:t>. </a:t>
            </a:r>
          </a:p>
          <a:p>
            <a:r>
              <a:rPr lang="en-US" sz="3200" dirty="0" smtClean="0">
                <a:latin typeface="Times New Roman" panose="02020603050405020304" pitchFamily="18" charset="0"/>
                <a:cs typeface="Times New Roman" panose="02020603050405020304" pitchFamily="18" charset="0"/>
              </a:rPr>
              <a:t>Work </a:t>
            </a:r>
            <a:r>
              <a:rPr lang="en-US" sz="3200" dirty="0">
                <a:latin typeface="Times New Roman" panose="02020603050405020304" pitchFamily="18" charset="0"/>
                <a:cs typeface="Times New Roman" panose="02020603050405020304" pitchFamily="18" charset="0"/>
              </a:rPr>
              <a:t>as a team/Solicit input. </a:t>
            </a:r>
          </a:p>
          <a:p>
            <a:endParaRPr lang="en-US" dirty="0"/>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7700209" y="1473116"/>
            <a:ext cx="4259179" cy="4657725"/>
          </a:xfrm>
          <a:prstGeom prst="rect">
            <a:avLst/>
          </a:prstGeom>
        </p:spPr>
      </p:pic>
    </p:spTree>
    <p:extLst>
      <p:ext uri="{BB962C8B-B14F-4D97-AF65-F5344CB8AC3E}">
        <p14:creationId xmlns="" xmlns:p14="http://schemas.microsoft.com/office/powerpoint/2010/main" val="41188683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1" y="563562"/>
            <a:ext cx="9601200" cy="1419784"/>
          </a:xfrm>
        </p:spPr>
        <p:txBody>
          <a:bodyPr>
            <a:normAutofit fontScale="90000"/>
          </a:bodyPr>
          <a:lstStyle/>
          <a:p>
            <a:pPr algn="ctr"/>
            <a:r>
              <a:rPr lang="en-US" sz="3100" b="1" dirty="0" smtClean="0"/>
              <a:t>Implement </a:t>
            </a:r>
            <a:r>
              <a:rPr lang="en-US" sz="3100" b="1" dirty="0"/>
              <a:t>alternatives to suspension and strategies to proactively improve student behavior</a:t>
            </a:r>
            <a:br>
              <a:rPr lang="en-US" sz="3100" b="1" dirty="0"/>
            </a:br>
            <a:r>
              <a:rPr lang="en-US" sz="3100" b="1" dirty="0"/>
              <a:t>to help decrease the amount of instructional time lost</a:t>
            </a:r>
            <a:r>
              <a:rPr lang="en-US" sz="2700" dirty="0"/>
              <a:t>.</a:t>
            </a:r>
            <a:br>
              <a:rPr lang="en-US" sz="2700" dirty="0"/>
            </a:br>
            <a:r>
              <a:rPr lang="en-US" dirty="0"/>
              <a:t/>
            </a:r>
            <a:br>
              <a:rPr lang="en-US" dirty="0"/>
            </a:br>
            <a:endParaRPr lang="en-US" dirty="0"/>
          </a:p>
        </p:txBody>
      </p:sp>
      <p:sp>
        <p:nvSpPr>
          <p:cNvPr id="3" name="Content Placeholder 2"/>
          <p:cNvSpPr>
            <a:spLocks noGrp="1"/>
          </p:cNvSpPr>
          <p:nvPr>
            <p:ph idx="1"/>
          </p:nvPr>
        </p:nvSpPr>
        <p:spPr>
          <a:xfrm>
            <a:off x="914400" y="1740794"/>
            <a:ext cx="11277600" cy="4570795"/>
          </a:xfrm>
        </p:spPr>
        <p:txBody>
          <a:bodyPr>
            <a:noAutofit/>
          </a:bodyPr>
          <a:lstStyle/>
          <a:p>
            <a:pPr marL="457200" lvl="2" indent="0">
              <a:buNone/>
            </a:pPr>
            <a:endParaRPr lang="en-US" sz="1600" dirty="0"/>
          </a:p>
          <a:p>
            <a:r>
              <a:rPr lang="en-US" sz="2200" dirty="0"/>
              <a:t>Instructional Quantity (.84 effect size)-The time (hours) in which the student is actively taught.</a:t>
            </a:r>
          </a:p>
          <a:p>
            <a:pPr>
              <a:lnSpc>
                <a:spcPct val="110000"/>
              </a:lnSpc>
            </a:pPr>
            <a:r>
              <a:rPr lang="en-US" sz="2200" dirty="0"/>
              <a:t>Frequent student removal may have a negative influence on student learning, by reducing the opportunity to learn (Advancement Project/Civil Rights Project, 2000). </a:t>
            </a:r>
          </a:p>
          <a:p>
            <a:r>
              <a:rPr lang="en-US" sz="2200" dirty="0"/>
              <a:t>Comprehensive school reform efforts have consistently documented the academic effectiveness of programs intended to increase student time spent engaged in learning (see e.g. Borman, Hewes, Overman, &amp; Brown, 2003 and Zurawsky, 2004)</a:t>
            </a:r>
          </a:p>
          <a:p>
            <a:r>
              <a:rPr lang="en-US" sz="2200" dirty="0"/>
              <a:t>Descriptions of classrooms in which classroom management appears to be ineffective (e.g., Vavrus &amp; Cole, 2002) suggests that, once disciplinary power struggles are engaged between students and teachers, they may substantially reduce time available for instruction.</a:t>
            </a:r>
          </a:p>
          <a:p>
            <a:endParaRPr lang="en-US" sz="2200" dirty="0"/>
          </a:p>
          <a:p>
            <a:pPr>
              <a:lnSpc>
                <a:spcPct val="110000"/>
              </a:lnSpc>
            </a:pPr>
            <a:endParaRPr lang="en-US" dirty="0"/>
          </a:p>
          <a:p>
            <a:pPr marL="457200" lvl="2" indent="0">
              <a:buNone/>
            </a:pPr>
            <a:endParaRPr lang="en-US" sz="1600" dirty="0"/>
          </a:p>
        </p:txBody>
      </p:sp>
    </p:spTree>
    <p:extLst>
      <p:ext uri="{BB962C8B-B14F-4D97-AF65-F5344CB8AC3E}">
        <p14:creationId xmlns="" xmlns:p14="http://schemas.microsoft.com/office/powerpoint/2010/main" val="240414219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W.O.R.K.S. Keys to Success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09" y="1804736"/>
            <a:ext cx="10018713" cy="5678905"/>
          </a:xfrm>
        </p:spPr>
        <p:txBody>
          <a:bodyPr>
            <a:normAutofit/>
          </a:bodyPr>
          <a:lstStyle/>
          <a:p>
            <a:r>
              <a:rPr lang="en-US" sz="3200" dirty="0">
                <a:latin typeface="Times New Roman" panose="02020603050405020304" pitchFamily="18" charset="0"/>
                <a:cs typeface="Times New Roman" panose="02020603050405020304" pitchFamily="18" charset="0"/>
              </a:rPr>
              <a:t>An adult problem, not a child’s problem- If the students are not achieving at a high level (Must do something different) - We must understand the differences in order to do something different. </a:t>
            </a:r>
          </a:p>
          <a:p>
            <a:r>
              <a:rPr lang="en-US" sz="3200" dirty="0">
                <a:latin typeface="Times New Roman" panose="02020603050405020304" pitchFamily="18" charset="0"/>
                <a:cs typeface="Times New Roman" panose="02020603050405020304" pitchFamily="18" charset="0"/>
              </a:rPr>
              <a:t>If the adults can shine a light on the issues, they can make a difference- “If you are teaching, someone has to be learning.” WOW!!! </a:t>
            </a:r>
          </a:p>
          <a:p>
            <a:r>
              <a:rPr lang="en-US" sz="3200" dirty="0">
                <a:latin typeface="Times New Roman" panose="02020603050405020304" pitchFamily="18" charset="0"/>
                <a:cs typeface="Times New Roman" panose="02020603050405020304" pitchFamily="18" charset="0"/>
              </a:rPr>
              <a:t>Some say I am burned out. We have to first “Catch on fire”. </a:t>
            </a:r>
          </a:p>
          <a:p>
            <a:pPr marL="0" indent="0" algn="r">
              <a:buNone/>
            </a:pPr>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 xmlns:p14="http://schemas.microsoft.com/office/powerpoint/2010/main" val="220602230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W.O.R.K.S. Keys to Success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09" y="1251285"/>
            <a:ext cx="10018713" cy="5149516"/>
          </a:xfrm>
        </p:spPr>
        <p:txBody>
          <a:bodyPr>
            <a:normAutofit fontScale="85000" lnSpcReduction="10000"/>
          </a:bodyPr>
          <a:lstStyle/>
          <a:p>
            <a:r>
              <a:rPr lang="en-US" sz="3200" dirty="0" smtClean="0">
                <a:latin typeface="Times New Roman" panose="02020603050405020304" pitchFamily="18" charset="0"/>
                <a:cs typeface="Times New Roman" panose="02020603050405020304" pitchFamily="18" charset="0"/>
              </a:rPr>
              <a:t>We </a:t>
            </a:r>
            <a:r>
              <a:rPr lang="en-US" sz="3200" dirty="0">
                <a:latin typeface="Times New Roman" panose="02020603050405020304" pitchFamily="18" charset="0"/>
                <a:cs typeface="Times New Roman" panose="02020603050405020304" pitchFamily="18" charset="0"/>
              </a:rPr>
              <a:t>have to tell them, I guarantee you will be successful.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Trust must be universal - Teachers- Parents- Community-Students </a:t>
            </a:r>
          </a:p>
          <a:p>
            <a:r>
              <a:rPr lang="en-US" sz="3200" dirty="0" smtClean="0">
                <a:latin typeface="Times New Roman" panose="02020603050405020304" pitchFamily="18" charset="0"/>
                <a:cs typeface="Times New Roman" panose="02020603050405020304" pitchFamily="18" charset="0"/>
              </a:rPr>
              <a:t>Inspiring </a:t>
            </a:r>
            <a:r>
              <a:rPr lang="en-US" sz="3200" dirty="0">
                <a:latin typeface="Times New Roman" panose="02020603050405020304" pitchFamily="18" charset="0"/>
                <a:cs typeface="Times New Roman" panose="02020603050405020304" pitchFamily="18" charset="0"/>
              </a:rPr>
              <a:t>– We must take the students to a place they have never been. </a:t>
            </a:r>
          </a:p>
          <a:p>
            <a:r>
              <a:rPr lang="en-US" sz="3200" dirty="0">
                <a:latin typeface="Times New Roman" panose="02020603050405020304" pitchFamily="18" charset="0"/>
                <a:cs typeface="Times New Roman" panose="02020603050405020304" pitchFamily="18" charset="0"/>
              </a:rPr>
              <a:t>(Do other teachers in your school know how passionate you are about teaching?)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If you are passionate about teaching everyone should know it. </a:t>
            </a:r>
          </a:p>
          <a:p>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Talk with your students. </a:t>
            </a:r>
          </a:p>
          <a:p>
            <a:r>
              <a:rPr lang="en-US" sz="3200" dirty="0" smtClean="0">
                <a:latin typeface="Times New Roman" panose="02020603050405020304" pitchFamily="18" charset="0"/>
                <a:cs typeface="Times New Roman" panose="02020603050405020304" pitchFamily="18" charset="0"/>
              </a:rPr>
              <a:t>What </a:t>
            </a:r>
            <a:r>
              <a:rPr lang="en-US" sz="3200" dirty="0">
                <a:latin typeface="Times New Roman" panose="02020603050405020304" pitchFamily="18" charset="0"/>
                <a:cs typeface="Times New Roman" panose="02020603050405020304" pitchFamily="18" charset="0"/>
              </a:rPr>
              <a:t>determines if you are a successful teacher? </a:t>
            </a:r>
          </a:p>
          <a:p>
            <a:pPr marL="0" indent="0" algn="r">
              <a:buNone/>
            </a:pPr>
            <a:r>
              <a:rPr lang="en-US" sz="3200" dirty="0" smtClean="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 xmlns:p14="http://schemas.microsoft.com/office/powerpoint/2010/main" val="11007388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228600"/>
            <a:ext cx="10018713" cy="950495"/>
          </a:xfrm>
        </p:spPr>
        <p:txBody>
          <a:bodyPr/>
          <a:lstStyle/>
          <a:p>
            <a:pPr algn="l"/>
            <a:r>
              <a:rPr lang="en-US" dirty="0" smtClean="0">
                <a:latin typeface="Times New Roman" panose="02020603050405020304" pitchFamily="18" charset="0"/>
                <a:cs typeface="Times New Roman" panose="02020603050405020304" pitchFamily="18" charset="0"/>
              </a:rPr>
              <a:t>W.O.R.K.S. Keys to Success</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484309" y="1179095"/>
            <a:ext cx="10018713" cy="6184231"/>
          </a:xfrm>
        </p:spPr>
        <p:txBody>
          <a:bodyPr>
            <a:normAutofit fontScale="77500" lnSpcReduction="20000"/>
          </a:bodyPr>
          <a:lstStyle/>
          <a:p>
            <a:r>
              <a:rPr lang="en-US" sz="3800" dirty="0" smtClean="0">
                <a:latin typeface="Times New Roman" panose="02020603050405020304" pitchFamily="18" charset="0"/>
                <a:cs typeface="Times New Roman" panose="02020603050405020304" pitchFamily="18" charset="0"/>
              </a:rPr>
              <a:t>Teachers </a:t>
            </a:r>
            <a:r>
              <a:rPr lang="en-US" sz="3800" dirty="0">
                <a:latin typeface="Times New Roman" panose="02020603050405020304" pitchFamily="18" charset="0"/>
                <a:cs typeface="Times New Roman" panose="02020603050405020304" pitchFamily="18" charset="0"/>
              </a:rPr>
              <a:t>must take risks – Must be an advocate - Heart Inspiring. </a:t>
            </a:r>
          </a:p>
          <a:p>
            <a:r>
              <a:rPr lang="en-US" sz="3800" dirty="0" smtClean="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Role Models – Someone helped us. </a:t>
            </a:r>
          </a:p>
          <a:p>
            <a:r>
              <a:rPr lang="en-US" sz="3800" dirty="0" smtClean="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Hold On – We must hold on to our children, because if you do not hold on to every one of your children we are in trouble. </a:t>
            </a:r>
          </a:p>
          <a:p>
            <a:r>
              <a:rPr lang="en-US" sz="3800" dirty="0" smtClean="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Care for Them – Love Them – Challenge Them. </a:t>
            </a:r>
            <a:endParaRPr lang="en-US" sz="3800" dirty="0" smtClean="0">
              <a:latin typeface="Times New Roman" panose="02020603050405020304" pitchFamily="18" charset="0"/>
              <a:cs typeface="Times New Roman" panose="02020603050405020304" pitchFamily="18" charset="0"/>
            </a:endParaRPr>
          </a:p>
          <a:p>
            <a:r>
              <a:rPr lang="en-US" sz="3800" dirty="0" smtClean="0">
                <a:latin typeface="Times New Roman" panose="02020603050405020304" pitchFamily="18" charset="0"/>
                <a:cs typeface="Times New Roman" panose="02020603050405020304" pitchFamily="18" charset="0"/>
              </a:rPr>
              <a:t> </a:t>
            </a:r>
            <a:r>
              <a:rPr lang="en-US" sz="3800" dirty="0">
                <a:latin typeface="Times New Roman" panose="02020603050405020304" pitchFamily="18" charset="0"/>
                <a:cs typeface="Times New Roman" panose="02020603050405020304" pitchFamily="18" charset="0"/>
              </a:rPr>
              <a:t>Let’s Get Out of Our Comfort Zones. </a:t>
            </a:r>
          </a:p>
          <a:p>
            <a:r>
              <a:rPr lang="en-US" sz="3800" dirty="0" smtClean="0">
                <a:latin typeface="Times New Roman" panose="02020603050405020304" pitchFamily="18" charset="0"/>
                <a:cs typeface="Times New Roman" panose="02020603050405020304" pitchFamily="18" charset="0"/>
              </a:rPr>
              <a:t>Create </a:t>
            </a:r>
            <a:r>
              <a:rPr lang="en-US" sz="3800" dirty="0">
                <a:latin typeface="Times New Roman" panose="02020603050405020304" pitchFamily="18" charset="0"/>
                <a:cs typeface="Times New Roman" panose="02020603050405020304" pitchFamily="18" charset="0"/>
              </a:rPr>
              <a:t>an Atmosphere of Caring. </a:t>
            </a:r>
          </a:p>
          <a:p>
            <a:r>
              <a:rPr lang="en-US" sz="3800" dirty="0" smtClean="0">
                <a:latin typeface="Times New Roman" panose="02020603050405020304" pitchFamily="18" charset="0"/>
                <a:cs typeface="Times New Roman" panose="02020603050405020304" pitchFamily="18" charset="0"/>
              </a:rPr>
              <a:t>More </a:t>
            </a:r>
            <a:r>
              <a:rPr lang="en-US" sz="3800" dirty="0">
                <a:latin typeface="Times New Roman" panose="02020603050405020304" pitchFamily="18" charset="0"/>
                <a:cs typeface="Times New Roman" panose="02020603050405020304" pitchFamily="18" charset="0"/>
              </a:rPr>
              <a:t>Committed than Ever to be an Agent of Hope. </a:t>
            </a:r>
          </a:p>
          <a:p>
            <a:r>
              <a:rPr lang="en-US" sz="3800" dirty="0" smtClean="0">
                <a:latin typeface="Times New Roman" panose="02020603050405020304" pitchFamily="18" charset="0"/>
                <a:cs typeface="Times New Roman" panose="02020603050405020304" pitchFamily="18" charset="0"/>
              </a:rPr>
              <a:t>Must </a:t>
            </a:r>
            <a:r>
              <a:rPr lang="en-US" sz="3800" dirty="0">
                <a:latin typeface="Times New Roman" panose="02020603050405020304" pitchFamily="18" charset="0"/>
                <a:cs typeface="Times New Roman" panose="02020603050405020304" pitchFamily="18" charset="0"/>
              </a:rPr>
              <a:t>engage the students to empower them – Hope by keeping them in school. </a:t>
            </a:r>
          </a:p>
          <a:p>
            <a:r>
              <a:rPr lang="en-US" sz="3800" dirty="0" smtClean="0">
                <a:latin typeface="Times New Roman" panose="02020603050405020304" pitchFamily="18" charset="0"/>
                <a:cs typeface="Times New Roman" panose="02020603050405020304" pitchFamily="18" charset="0"/>
              </a:rPr>
              <a:t>We </a:t>
            </a:r>
            <a:r>
              <a:rPr lang="en-US" sz="3800" dirty="0">
                <a:latin typeface="Times New Roman" panose="02020603050405020304" pitchFamily="18" charset="0"/>
                <a:cs typeface="Times New Roman" panose="02020603050405020304" pitchFamily="18" charset="0"/>
              </a:rPr>
              <a:t>want to give just a little bit more. </a:t>
            </a:r>
          </a:p>
          <a:p>
            <a:pPr marL="0" indent="0" algn="r">
              <a:buNone/>
            </a:pPr>
            <a:r>
              <a:rPr lang="en-US" sz="3200" dirty="0" smtClean="0">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 xmlns:p14="http://schemas.microsoft.com/office/powerpoint/2010/main" val="1709413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Rationale</a:t>
            </a:r>
            <a:endParaRPr lang="en-US" b="1" dirty="0"/>
          </a:p>
        </p:txBody>
      </p:sp>
      <p:sp>
        <p:nvSpPr>
          <p:cNvPr id="3" name="Content Placeholder 2"/>
          <p:cNvSpPr>
            <a:spLocks noGrp="1"/>
          </p:cNvSpPr>
          <p:nvPr>
            <p:ph idx="1"/>
          </p:nvPr>
        </p:nvSpPr>
        <p:spPr>
          <a:xfrm>
            <a:off x="838200" y="1881389"/>
            <a:ext cx="11353800" cy="4724400"/>
          </a:xfrm>
        </p:spPr>
        <p:txBody>
          <a:bodyPr>
            <a:normAutofit/>
          </a:bodyPr>
          <a:lstStyle/>
          <a:p>
            <a:r>
              <a:rPr lang="en-US" sz="2400" dirty="0"/>
              <a:t>Dorothy Height Elementary School have reoccurrences of </a:t>
            </a:r>
            <a:r>
              <a:rPr lang="en-US" sz="2400" dirty="0" smtClean="0"/>
              <a:t>inappropriate </a:t>
            </a:r>
            <a:r>
              <a:rPr lang="en-US" sz="2400" dirty="0"/>
              <a:t>b</a:t>
            </a:r>
            <a:r>
              <a:rPr lang="en-US" sz="2400" dirty="0" smtClean="0"/>
              <a:t>ehaviors </a:t>
            </a:r>
            <a:r>
              <a:rPr lang="en-US" sz="2400" dirty="0"/>
              <a:t>such </a:t>
            </a:r>
            <a:r>
              <a:rPr lang="en-US" sz="2400" dirty="0" smtClean="0"/>
              <a:t>as: Disorderly </a:t>
            </a:r>
            <a:r>
              <a:rPr lang="en-US" sz="2400" dirty="0"/>
              <a:t>conduct, </a:t>
            </a:r>
            <a:r>
              <a:rPr lang="en-US" sz="2400" dirty="0" smtClean="0"/>
              <a:t>Fighting</a:t>
            </a:r>
            <a:r>
              <a:rPr lang="en-US" sz="2400" dirty="0"/>
              <a:t>, </a:t>
            </a:r>
            <a:r>
              <a:rPr lang="en-US" sz="2400" dirty="0" smtClean="0"/>
              <a:t>Bullying</a:t>
            </a:r>
            <a:r>
              <a:rPr lang="en-US" sz="2400" dirty="0"/>
              <a:t>, other </a:t>
            </a:r>
            <a:r>
              <a:rPr lang="en-US" sz="2400" dirty="0" smtClean="0"/>
              <a:t>Student </a:t>
            </a:r>
            <a:r>
              <a:rPr lang="en-US" sz="2400" dirty="0"/>
              <a:t>D</a:t>
            </a:r>
            <a:r>
              <a:rPr lang="en-US" sz="2400" dirty="0" smtClean="0"/>
              <a:t>iscipline</a:t>
            </a:r>
            <a:r>
              <a:rPr lang="en-US" sz="2400" dirty="0"/>
              <a:t>, and other </a:t>
            </a:r>
            <a:r>
              <a:rPr lang="en-US" sz="2400" dirty="0" smtClean="0"/>
              <a:t>Student </a:t>
            </a:r>
            <a:r>
              <a:rPr lang="en-US" sz="2400" dirty="0"/>
              <a:t>I</a:t>
            </a:r>
            <a:r>
              <a:rPr lang="en-US" sz="2400" dirty="0" smtClean="0"/>
              <a:t>ncivility</a:t>
            </a:r>
            <a:r>
              <a:rPr lang="en-US" sz="2400" dirty="0"/>
              <a:t>. </a:t>
            </a:r>
          </a:p>
          <a:p>
            <a:r>
              <a:rPr lang="en-US" sz="2400" dirty="0" smtClean="0"/>
              <a:t>According to the data provided there is a significant improvement in Discipline Data from 2013-2014 to 2015-2016 (Shown on next slides)</a:t>
            </a:r>
          </a:p>
          <a:p>
            <a:endParaRPr lang="en-US" dirty="0"/>
          </a:p>
        </p:txBody>
      </p:sp>
    </p:spTree>
    <p:extLst>
      <p:ext uri="{BB962C8B-B14F-4D97-AF65-F5344CB8AC3E}">
        <p14:creationId xmlns="" xmlns:p14="http://schemas.microsoft.com/office/powerpoint/2010/main" val="22862251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Crop</Template>
  <TotalTime>211</TotalTime>
  <Words>9030</Words>
  <Application>Microsoft Office PowerPoint</Application>
  <PresentationFormat>Custom</PresentationFormat>
  <Paragraphs>1007</Paragraphs>
  <Slides>82</Slides>
  <Notes>1</Notes>
  <HiddenSlides>12</HiddenSlides>
  <MMClips>0</MMClips>
  <ScaleCrop>false</ScaleCrop>
  <HeadingPairs>
    <vt:vector size="4" baseType="variant">
      <vt:variant>
        <vt:lpstr>Theme</vt:lpstr>
      </vt:variant>
      <vt:variant>
        <vt:i4>1</vt:i4>
      </vt:variant>
      <vt:variant>
        <vt:lpstr>Slide Titles</vt:lpstr>
      </vt:variant>
      <vt:variant>
        <vt:i4>82</vt:i4>
      </vt:variant>
    </vt:vector>
  </HeadingPairs>
  <TitlesOfParts>
    <vt:vector size="83" baseType="lpstr">
      <vt:lpstr>Crop</vt:lpstr>
      <vt:lpstr>This W.O.R.K.S For Dorothy Height Elementary School Parents</vt:lpstr>
      <vt:lpstr>Slide 2</vt:lpstr>
      <vt:lpstr>Mission Statement</vt:lpstr>
      <vt:lpstr>Five mentorship commitments</vt:lpstr>
      <vt:lpstr>Purpose</vt:lpstr>
      <vt:lpstr>Improve the relationship between school and home through parental involvement.</vt:lpstr>
      <vt:lpstr>Implement strategies to improve teacher student relationships.                                                                                                                  </vt:lpstr>
      <vt:lpstr>Implement alternatives to suspension and strategies to proactively improve student behavior to help decrease the amount of instructional time lost.  </vt:lpstr>
      <vt:lpstr>Rationale</vt:lpstr>
      <vt:lpstr>Slide 10</vt:lpstr>
      <vt:lpstr>Dorothy Height Elementary School Milestones Test 2015</vt:lpstr>
      <vt:lpstr>Why We Need The W.O.R.K.S Program In Your School</vt:lpstr>
      <vt:lpstr>Purpose of The W.O.R.K.S Program</vt:lpstr>
      <vt:lpstr>Slide 14</vt:lpstr>
      <vt:lpstr>Curriculum Map</vt:lpstr>
      <vt:lpstr>Modules</vt:lpstr>
      <vt:lpstr>Modules Cont.</vt:lpstr>
      <vt:lpstr>Module #1 Values</vt:lpstr>
      <vt:lpstr>Learning Targets</vt:lpstr>
      <vt:lpstr>Values Introduction Video</vt:lpstr>
      <vt:lpstr>Scenarios &amp; Discussion Questions: Values</vt:lpstr>
      <vt:lpstr>Module#2 Code of Conduct</vt:lpstr>
      <vt:lpstr>Learning Targets</vt:lpstr>
      <vt:lpstr>Code of Conduct Introduction Video</vt:lpstr>
      <vt:lpstr>Scenarios &amp; Discussion Questions: Code of Conduct</vt:lpstr>
      <vt:lpstr>Module#3 Citizenship</vt:lpstr>
      <vt:lpstr>Learning Targets</vt:lpstr>
      <vt:lpstr>Citizenship Introduction Video</vt:lpstr>
      <vt:lpstr>Scenarios &amp; Discussion Questions: Citizenship</vt:lpstr>
      <vt:lpstr>Module#4 Building Relationships</vt:lpstr>
      <vt:lpstr>Learning Targets</vt:lpstr>
      <vt:lpstr>Building Relationships Introduction Video</vt:lpstr>
      <vt:lpstr>Scenarios &amp; Discussion Questions: Building Relationships</vt:lpstr>
      <vt:lpstr>Module#5 Parental Style</vt:lpstr>
      <vt:lpstr>Learning Targets</vt:lpstr>
      <vt:lpstr>Scenarios &amp; Discussion Questions: Parental Style</vt:lpstr>
      <vt:lpstr>Module#6 Academic Preparation</vt:lpstr>
      <vt:lpstr>Learning Targets</vt:lpstr>
      <vt:lpstr>Academic Preparation Introduction Video</vt:lpstr>
      <vt:lpstr>Scenarios &amp; Discussion Questions: Academic Preparation  </vt:lpstr>
      <vt:lpstr>Module#7  Character Development</vt:lpstr>
      <vt:lpstr>Learning Targets</vt:lpstr>
      <vt:lpstr>Character Development Introduction Video</vt:lpstr>
      <vt:lpstr>Scenarios &amp; Discussion Questions: Character Development</vt:lpstr>
      <vt:lpstr>Module #8 Fairness</vt:lpstr>
      <vt:lpstr>Learning Targets</vt:lpstr>
      <vt:lpstr>Fairness Introduction Video</vt:lpstr>
      <vt:lpstr>Scenarios &amp; Discussion Questions: Fairness</vt:lpstr>
      <vt:lpstr>Module #9 Encouragement</vt:lpstr>
      <vt:lpstr>Learning Targets</vt:lpstr>
      <vt:lpstr>Encouragement Introduction Video</vt:lpstr>
      <vt:lpstr>Scenarios &amp; Discussion Questions: Encouragement</vt:lpstr>
      <vt:lpstr>Module #10 Health &amp; Healthy Eating Habits</vt:lpstr>
      <vt:lpstr>Learning Targets</vt:lpstr>
      <vt:lpstr>Health Habits Introduction Video</vt:lpstr>
      <vt:lpstr>Scenarios &amp; Discussion Questions: Health and Healthy Eating Habits</vt:lpstr>
      <vt:lpstr>Module #11 Advocate</vt:lpstr>
      <vt:lpstr>Learning Targets</vt:lpstr>
      <vt:lpstr>Scenarios &amp; Discussion Questions: Advocate</vt:lpstr>
      <vt:lpstr>Module #12 Responsibility</vt:lpstr>
      <vt:lpstr>Learning Targets</vt:lpstr>
      <vt:lpstr>Responsibility Introduction Video</vt:lpstr>
      <vt:lpstr>Scenarios &amp; Discussion Questions: Responsibilities </vt:lpstr>
      <vt:lpstr>Module #13 S.M.A.R.T Goals</vt:lpstr>
      <vt:lpstr>Learning Targets</vt:lpstr>
      <vt:lpstr>S.M.A.R.T Goals Introduction Video</vt:lpstr>
      <vt:lpstr>Scenarios &amp; Discussion Questions: S.M.A.R.T Goals</vt:lpstr>
      <vt:lpstr>Module #14 Role Model</vt:lpstr>
      <vt:lpstr>Learning Targets</vt:lpstr>
      <vt:lpstr>Role Model Introduction Video</vt:lpstr>
      <vt:lpstr>Scenarios &amp; Discussion Questions: Role Model</vt:lpstr>
      <vt:lpstr>THEMES</vt:lpstr>
      <vt:lpstr>Barriers that May Hinder Involvement</vt:lpstr>
      <vt:lpstr>Categories of Teachers</vt:lpstr>
      <vt:lpstr>Teachers are  COACHES</vt:lpstr>
      <vt:lpstr>Teachers are  COACHES</vt:lpstr>
      <vt:lpstr>Commitment to EXCELLENCE</vt:lpstr>
      <vt:lpstr>Commitment to EXCELLENCE</vt:lpstr>
      <vt:lpstr>W.O.R.K.S. Keys to Success</vt:lpstr>
      <vt:lpstr>W.O.R.K.S. Keys to Success</vt:lpstr>
      <vt:lpstr>W.O.R.K.S. Keys to Success</vt:lpstr>
      <vt:lpstr>W.O.R.K.S. Keys to Success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W.O.R.K.S For Rothschild Leadership Academy Parents</dc:title>
  <dc:creator>Anahy Rangel 47202</dc:creator>
  <cp:lastModifiedBy>Glen Coats</cp:lastModifiedBy>
  <cp:revision>45</cp:revision>
  <dcterms:created xsi:type="dcterms:W3CDTF">2016-12-09T14:22:05Z</dcterms:created>
  <dcterms:modified xsi:type="dcterms:W3CDTF">2017-08-14T16:56:15Z</dcterms:modified>
</cp:coreProperties>
</file>