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3"/>
  </p:notesMasterIdLst>
  <p:sldIdLst>
    <p:sldId id="256" r:id="rId2"/>
    <p:sldId id="263" r:id="rId3"/>
    <p:sldId id="258" r:id="rId4"/>
    <p:sldId id="262" r:id="rId5"/>
    <p:sldId id="267" r:id="rId6"/>
    <p:sldId id="269" r:id="rId7"/>
    <p:sldId id="259" r:id="rId8"/>
    <p:sldId id="261" r:id="rId9"/>
    <p:sldId id="270" r:id="rId10"/>
    <p:sldId id="268"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3" autoAdjust="0"/>
    <p:restoredTop sz="84740" autoAdjust="0"/>
  </p:normalViewPr>
  <p:slideViewPr>
    <p:cSldViewPr snapToGrid="0">
      <p:cViewPr varScale="1">
        <p:scale>
          <a:sx n="59" d="100"/>
          <a:sy n="59" d="100"/>
        </p:scale>
        <p:origin x="1098" y="78"/>
      </p:cViewPr>
      <p:guideLst>
        <p:guide orient="horz" pos="2160"/>
        <p:guide pos="3840"/>
      </p:guideLst>
    </p:cSldViewPr>
  </p:slideViewPr>
  <p:notesTextViewPr>
    <p:cViewPr>
      <p:scale>
        <a:sx n="1" d="1"/>
        <a:sy n="1" d="1"/>
      </p:scale>
      <p:origin x="0" y="0"/>
    </p:cViewPr>
  </p:notesTextViewPr>
  <p:sorterViewPr>
    <p:cViewPr>
      <p:scale>
        <a:sx n="80" d="100"/>
        <a:sy n="80" d="100"/>
      </p:scale>
      <p:origin x="0" y="-33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4EE27-54ED-46F7-87FB-4C9DF8938817}" type="datetimeFigureOut">
              <a:rPr lang="en-US" smtClean="0"/>
              <a:t>3/3/2017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D69832-D132-425F-835B-A26266C6919E}" type="slidenum">
              <a:rPr lang="en-US" smtClean="0"/>
              <a:t>‹#›</a:t>
            </a:fld>
            <a:endParaRPr lang="en-US"/>
          </a:p>
        </p:txBody>
      </p:sp>
    </p:spTree>
    <p:extLst>
      <p:ext uri="{BB962C8B-B14F-4D97-AF65-F5344CB8AC3E}">
        <p14:creationId xmlns:p14="http://schemas.microsoft.com/office/powerpoint/2010/main" val="3067266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Karin Chenoweth offered a forum on education through her far-ranging Homeroom column</a:t>
            </a:r>
            <a:r>
              <a:rPr lang="en-US" baseline="0" dirty="0" smtClean="0"/>
              <a:t> in the Washington Post. Al </a:t>
            </a:r>
            <a:r>
              <a:rPr lang="en-US" baseline="0" dirty="0" err="1" smtClean="0"/>
              <a:t>Shanker</a:t>
            </a:r>
            <a:r>
              <a:rPr lang="en-US" baseline="0" dirty="0" smtClean="0"/>
              <a:t> </a:t>
            </a:r>
            <a:r>
              <a:rPr lang="en-US" dirty="0" smtClean="0"/>
              <a:t>was president of the United Federation of Teachers from 1964 to 1985 and president of the American Federation of Teachers from 1974 to 1997 </a:t>
            </a:r>
            <a:endParaRPr lang="en-US" dirty="0"/>
          </a:p>
        </p:txBody>
      </p:sp>
      <p:sp>
        <p:nvSpPr>
          <p:cNvPr id="4" name="Slide Number Placeholder 3"/>
          <p:cNvSpPr>
            <a:spLocks noGrp="1"/>
          </p:cNvSpPr>
          <p:nvPr>
            <p:ph type="sldNum" sz="quarter" idx="10"/>
          </p:nvPr>
        </p:nvSpPr>
        <p:spPr/>
        <p:txBody>
          <a:bodyPr/>
          <a:lstStyle/>
          <a:p>
            <a:fld id="{0FD69832-D132-425F-835B-A26266C6919E}" type="slidenum">
              <a:rPr lang="en-US" smtClean="0"/>
              <a:t>2</a:t>
            </a:fld>
            <a:endParaRPr lang="en-US"/>
          </a:p>
        </p:txBody>
      </p:sp>
    </p:spTree>
    <p:extLst>
      <p:ext uri="{BB962C8B-B14F-4D97-AF65-F5344CB8AC3E}">
        <p14:creationId xmlns:p14="http://schemas.microsoft.com/office/powerpoint/2010/main" val="2685547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Japanese teacher: If  you shoot </a:t>
            </a:r>
            <a:r>
              <a:rPr lang="en-US" smtClean="0"/>
              <a:t>for </a:t>
            </a:r>
            <a:r>
              <a:rPr lang="en-US" smtClean="0"/>
              <a:t>oriningality </a:t>
            </a:r>
            <a:r>
              <a:rPr lang="en-US" dirty="0" smtClean="0"/>
              <a:t>too early in y our development as a teacher, you’re likely to fail</a:t>
            </a:r>
            <a:r>
              <a:rPr lang="en-US" smtClean="0"/>
              <a:t>. </a:t>
            </a:r>
            <a:r>
              <a:rPr lang="en-US" smtClean="0"/>
              <a:t>Initiaolly, </a:t>
            </a:r>
            <a:r>
              <a:rPr lang="en-US" dirty="0" smtClean="0"/>
              <a:t>you must take a lot from others. But it’s through imitating</a:t>
            </a:r>
            <a:r>
              <a:rPr lang="en-US" baseline="0" dirty="0" smtClean="0"/>
              <a:t> others’ lessons that you create your own authentic way of teaching (Japanese teacher, p. 51 “A lesson is like a swiftly flowing river by Lewis and </a:t>
            </a:r>
            <a:r>
              <a:rPr lang="en-US" baseline="0" dirty="0" err="1" smtClean="0"/>
              <a:t>Tsushida</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FD69832-D132-425F-835B-A26266C6919E}" type="slidenum">
              <a:rPr lang="en-US" smtClean="0"/>
              <a:t>8</a:t>
            </a:fld>
            <a:endParaRPr lang="en-US"/>
          </a:p>
        </p:txBody>
      </p:sp>
    </p:spTree>
    <p:extLst>
      <p:ext uri="{BB962C8B-B14F-4D97-AF65-F5344CB8AC3E}">
        <p14:creationId xmlns:p14="http://schemas.microsoft.com/office/powerpoint/2010/main" val="2836197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1854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0239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82173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301053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98526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794745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1382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94920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2051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5045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83922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3710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9026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020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5591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9979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3/3/2017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6830209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ailto:jpfiester@daltonstate.ed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4085" y="1108260"/>
            <a:ext cx="9071810" cy="2971801"/>
          </a:xfrm>
        </p:spPr>
        <p:txBody>
          <a:bodyPr anchor="ctr"/>
          <a:lstStyle/>
          <a:p>
            <a:pPr algn="ctr"/>
            <a:r>
              <a:rPr lang="en-US" sz="3200" b="1" i="1" dirty="0"/>
              <a:t>Standing on the Shoulders of Giants: Questions of Use of 5-E Science Lesson Plan Bank</a:t>
            </a:r>
            <a:endParaRPr lang="en-US" sz="3200" dirty="0"/>
          </a:p>
        </p:txBody>
      </p:sp>
      <p:sp>
        <p:nvSpPr>
          <p:cNvPr id="3" name="Subtitle 2"/>
          <p:cNvSpPr>
            <a:spLocks noGrp="1"/>
          </p:cNvSpPr>
          <p:nvPr>
            <p:ph type="subTitle" idx="1"/>
          </p:nvPr>
        </p:nvSpPr>
        <p:spPr>
          <a:xfrm>
            <a:off x="104662" y="4958366"/>
            <a:ext cx="10584802" cy="2247363"/>
          </a:xfrm>
        </p:spPr>
        <p:txBody>
          <a:bodyPr/>
          <a:lstStyle/>
          <a:p>
            <a:pPr algn="ctr"/>
            <a:r>
              <a:rPr lang="en-US" b="1" dirty="0" smtClean="0"/>
              <a:t>Josh Pfiester, </a:t>
            </a:r>
            <a:r>
              <a:rPr lang="en-US" b="1" dirty="0" err="1" smtClean="0"/>
              <a:t>Ed.D</a:t>
            </a:r>
            <a:r>
              <a:rPr lang="en-US" b="1" dirty="0" smtClean="0"/>
              <a:t>  </a:t>
            </a:r>
            <a:r>
              <a:rPr lang="en-US" b="1" dirty="0"/>
              <a:t> </a:t>
            </a:r>
            <a:r>
              <a:rPr lang="en-US" b="1" dirty="0" smtClean="0"/>
              <a:t>  Dalton State College </a:t>
            </a:r>
          </a:p>
          <a:p>
            <a:pPr algn="ctr"/>
            <a:r>
              <a:rPr lang="en-US" b="1" dirty="0" smtClean="0"/>
              <a:t>Georgia Interdisciplinary </a:t>
            </a:r>
            <a:r>
              <a:rPr lang="en-US" b="1" dirty="0"/>
              <a:t>STEM Teaching and Learning Conference </a:t>
            </a:r>
          </a:p>
          <a:p>
            <a:pPr algn="ctr"/>
            <a:r>
              <a:rPr lang="en-US" dirty="0"/>
              <a:t>Coastal Georgia </a:t>
            </a:r>
            <a:r>
              <a:rPr lang="en-US" dirty="0" smtClean="0"/>
              <a:t>Center, </a:t>
            </a:r>
            <a:r>
              <a:rPr lang="en-US" dirty="0"/>
              <a:t>Savannah, </a:t>
            </a:r>
            <a:r>
              <a:rPr lang="en-US" dirty="0" smtClean="0"/>
              <a:t>GA                  </a:t>
            </a:r>
            <a:r>
              <a:rPr lang="en-US" b="1" dirty="0" smtClean="0"/>
              <a:t>March 3-4</a:t>
            </a:r>
            <a:r>
              <a:rPr lang="en-US" b="1" dirty="0"/>
              <a:t>, </a:t>
            </a:r>
            <a:r>
              <a:rPr lang="en-US" b="1" dirty="0" smtClean="0"/>
              <a:t>2017</a:t>
            </a:r>
            <a:endParaRPr lang="en-US" dirty="0" smtClean="0"/>
          </a:p>
          <a:p>
            <a:endParaRPr lang="en-US" dirty="0"/>
          </a:p>
        </p:txBody>
      </p:sp>
    </p:spTree>
    <p:extLst>
      <p:ext uri="{BB962C8B-B14F-4D97-AF65-F5344CB8AC3E}">
        <p14:creationId xmlns:p14="http://schemas.microsoft.com/office/powerpoint/2010/main" val="3199757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79231"/>
          </a:xfrm>
        </p:spPr>
        <p:txBody>
          <a:bodyPr/>
          <a:lstStyle/>
          <a:p>
            <a:r>
              <a:rPr lang="en-US" dirty="0" smtClean="0"/>
              <a:t>Presentation Takeaways </a:t>
            </a:r>
            <a:endParaRPr lang="en-US" dirty="0"/>
          </a:p>
        </p:txBody>
      </p:sp>
      <p:sp>
        <p:nvSpPr>
          <p:cNvPr id="3" name="Content Placeholder 2"/>
          <p:cNvSpPr>
            <a:spLocks noGrp="1"/>
          </p:cNvSpPr>
          <p:nvPr>
            <p:ph idx="1"/>
          </p:nvPr>
        </p:nvSpPr>
        <p:spPr>
          <a:xfrm>
            <a:off x="677334" y="1301263"/>
            <a:ext cx="8596668" cy="4740100"/>
          </a:xfrm>
        </p:spPr>
        <p:txBody>
          <a:bodyPr/>
          <a:lstStyle/>
          <a:p>
            <a:pPr marL="0" indent="0">
              <a:buNone/>
            </a:pPr>
            <a:endParaRPr lang="en-US" dirty="0" smtClean="0"/>
          </a:p>
          <a:p>
            <a:pPr>
              <a:buFont typeface="+mj-lt"/>
              <a:buAutoNum type="arabicPeriod"/>
            </a:pPr>
            <a:r>
              <a:rPr lang="en-US" dirty="0" smtClean="0"/>
              <a:t>These students limited their discussion about the evolution of teaching to grouping practices and “centering”. Not a single student mentioned evolution of teachers’  pedagogical </a:t>
            </a:r>
            <a:r>
              <a:rPr lang="en-US" dirty="0"/>
              <a:t>content </a:t>
            </a:r>
            <a:r>
              <a:rPr lang="en-US" dirty="0" smtClean="0"/>
              <a:t>knowledge. </a:t>
            </a:r>
          </a:p>
          <a:p>
            <a:pPr>
              <a:buFont typeface="+mj-lt"/>
              <a:buAutoNum type="arabicPeriod"/>
            </a:pPr>
            <a:r>
              <a:rPr lang="en-US" dirty="0"/>
              <a:t>I wouldn’t want to steal a friend’s work nor would I want them to steal mine. I feel as if there was a given place for teachers to share their lessons it wouldn’t feel that </a:t>
            </a:r>
            <a:r>
              <a:rPr lang="en-US" dirty="0" smtClean="0"/>
              <a:t>way </a:t>
            </a:r>
          </a:p>
          <a:p>
            <a:pPr>
              <a:buFont typeface="+mj-lt"/>
              <a:buAutoNum type="arabicPeriod"/>
            </a:pPr>
            <a:r>
              <a:rPr lang="en-US" dirty="0" smtClean="0"/>
              <a:t>Lesson plan databases should include lesson plans, instructor reflections, and if possible related pictures and videos. </a:t>
            </a:r>
          </a:p>
          <a:p>
            <a:pPr>
              <a:buFont typeface="+mj-lt"/>
              <a:buAutoNum type="arabicPeriod"/>
            </a:pPr>
            <a:endParaRPr lang="en-US" dirty="0" smtClean="0"/>
          </a:p>
          <a:p>
            <a:pPr>
              <a:buFont typeface="+mj-lt"/>
              <a:buAutoNum type="arabicPeriod"/>
            </a:pPr>
            <a:endParaRPr lang="en-US" dirty="0"/>
          </a:p>
        </p:txBody>
      </p:sp>
    </p:spTree>
    <p:extLst>
      <p:ext uri="{BB962C8B-B14F-4D97-AF65-F5344CB8AC3E}">
        <p14:creationId xmlns:p14="http://schemas.microsoft.com/office/powerpoint/2010/main" val="282975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attending.</a:t>
            </a:r>
            <a:br>
              <a:rPr lang="en-US" dirty="0" smtClean="0"/>
            </a:br>
            <a:r>
              <a:rPr lang="en-US" dirty="0" smtClean="0"/>
              <a:t>Questions/Comments? </a:t>
            </a:r>
            <a:endParaRPr lang="en-US" dirty="0"/>
          </a:p>
        </p:txBody>
      </p:sp>
      <p:sp>
        <p:nvSpPr>
          <p:cNvPr id="3" name="Content Placeholder 2"/>
          <p:cNvSpPr>
            <a:spLocks noGrp="1"/>
          </p:cNvSpPr>
          <p:nvPr>
            <p:ph idx="1"/>
          </p:nvPr>
        </p:nvSpPr>
        <p:spPr>
          <a:xfrm>
            <a:off x="677333" y="2160589"/>
            <a:ext cx="9080815" cy="3880773"/>
          </a:xfrm>
        </p:spPr>
        <p:txBody>
          <a:bodyPr numCol="2"/>
          <a:lstStyle/>
          <a:p>
            <a:pPr marL="0" indent="0">
              <a:buNone/>
            </a:pPr>
            <a:r>
              <a:rPr lang="en-US" dirty="0" smtClean="0"/>
              <a:t>Contact Information: </a:t>
            </a:r>
          </a:p>
          <a:p>
            <a:pPr marL="0" indent="0" algn="ctr">
              <a:buNone/>
            </a:pPr>
            <a:r>
              <a:rPr lang="en-US" dirty="0" smtClean="0"/>
              <a:t>Josh Pfiester </a:t>
            </a:r>
            <a:r>
              <a:rPr lang="en-US" dirty="0" err="1" smtClean="0">
                <a:hlinkClick r:id="rId2"/>
              </a:rPr>
              <a:t>jpfiester@daltonstate.edu</a:t>
            </a:r>
            <a:endParaRPr lang="en-US" dirty="0" smtClean="0"/>
          </a:p>
          <a:p>
            <a:pPr marL="0" indent="0">
              <a:buNone/>
            </a:pPr>
            <a:r>
              <a:rPr lang="en-US" dirty="0" smtClean="0"/>
              <a:t>School of Education</a:t>
            </a:r>
          </a:p>
          <a:p>
            <a:pPr marL="0" indent="0">
              <a:buNone/>
            </a:pPr>
            <a:r>
              <a:rPr lang="en-US" dirty="0" smtClean="0"/>
              <a:t>Dalton State College </a:t>
            </a:r>
          </a:p>
          <a:p>
            <a:pPr marL="0" indent="0">
              <a:buNone/>
            </a:pPr>
            <a:endParaRPr lang="en-US" dirty="0"/>
          </a:p>
        </p:txBody>
      </p:sp>
    </p:spTree>
    <p:extLst>
      <p:ext uri="{BB962C8B-B14F-4D97-AF65-F5344CB8AC3E}">
        <p14:creationId xmlns:p14="http://schemas.microsoft.com/office/powerpoint/2010/main" val="3134918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Think-Pair-Share: Compare/contrast the quotes below. </a:t>
            </a:r>
            <a:endParaRPr lang="en-US" dirty="0"/>
          </a:p>
        </p:txBody>
      </p:sp>
      <p:sp>
        <p:nvSpPr>
          <p:cNvPr id="3" name="Content Placeholder 2"/>
          <p:cNvSpPr>
            <a:spLocks noGrp="1"/>
          </p:cNvSpPr>
          <p:nvPr>
            <p:ph idx="1"/>
          </p:nvPr>
        </p:nvSpPr>
        <p:spPr>
          <a:xfrm>
            <a:off x="259307" y="1696453"/>
            <a:ext cx="9014695" cy="4716379"/>
          </a:xfrm>
        </p:spPr>
        <p:txBody>
          <a:bodyPr>
            <a:noAutofit/>
          </a:bodyPr>
          <a:lstStyle/>
          <a:p>
            <a:pPr marL="0" indent="0" algn="ctr">
              <a:buNone/>
            </a:pPr>
            <a:r>
              <a:rPr lang="en-US" dirty="0"/>
              <a:t>“If I have seen further, it is by standing on the shoulders of giants</a:t>
            </a:r>
            <a:r>
              <a:rPr lang="en-US" dirty="0" smtClean="0"/>
              <a:t>”</a:t>
            </a:r>
          </a:p>
          <a:p>
            <a:pPr marL="0" indent="0" algn="ctr">
              <a:buNone/>
            </a:pPr>
            <a:endParaRPr lang="en-US" dirty="0"/>
          </a:p>
          <a:p>
            <a:pPr marL="0" indent="0" algn="ctr">
              <a:buNone/>
            </a:pPr>
            <a:r>
              <a:rPr lang="en-US" dirty="0"/>
              <a:t>“[Japanese </a:t>
            </a:r>
            <a:r>
              <a:rPr lang="en-US" dirty="0" smtClean="0"/>
              <a:t>Classrooms are ]... in </a:t>
            </a:r>
            <a:r>
              <a:rPr lang="en-US" dirty="0"/>
              <a:t>stark contrast to American classrooms where each teacher plans and teaches in almost complete isolation. When a brilliant American teacher retires, almost all the lesson plans and practices that he or she developed also retire.  When a brilliant Japanese teacher retires, he or she has left a legacy to be enhanced by future teachers”</a:t>
            </a:r>
          </a:p>
          <a:p>
            <a:pPr marL="0" indent="0">
              <a:buNone/>
            </a:pPr>
            <a:endParaRPr lang="en-US" dirty="0" smtClean="0"/>
          </a:p>
          <a:p>
            <a:pPr marL="0" indent="0" algn="ctr">
              <a:buNone/>
            </a:pPr>
            <a:r>
              <a:rPr lang="en-US" dirty="0" smtClean="0"/>
              <a:t>Doctors don’t </a:t>
            </a:r>
            <a:r>
              <a:rPr lang="en-US" dirty="0"/>
              <a:t>try to figure </a:t>
            </a:r>
            <a:r>
              <a:rPr lang="en-US" dirty="0" smtClean="0"/>
              <a:t>out a </a:t>
            </a:r>
            <a:r>
              <a:rPr lang="en-US" dirty="0"/>
              <a:t>new technique </a:t>
            </a:r>
            <a:r>
              <a:rPr lang="en-US" dirty="0" smtClean="0"/>
              <a:t>or procedure </a:t>
            </a:r>
            <a:r>
              <a:rPr lang="en-US" dirty="0"/>
              <a:t>for every patient who comes to their </a:t>
            </a:r>
            <a:r>
              <a:rPr lang="en-US" dirty="0" smtClean="0"/>
              <a:t>office; they </a:t>
            </a:r>
            <a:r>
              <a:rPr lang="en-US" dirty="0"/>
              <a:t>begin by using standard techniques and </a:t>
            </a:r>
            <a:r>
              <a:rPr lang="en-US" dirty="0" smtClean="0"/>
              <a:t>procedures that </a:t>
            </a:r>
            <a:r>
              <a:rPr lang="en-US" dirty="0"/>
              <a:t>are based on the experience of many doctors </a:t>
            </a:r>
            <a:r>
              <a:rPr lang="en-US" dirty="0" smtClean="0"/>
              <a:t>over the </a:t>
            </a:r>
            <a:r>
              <a:rPr lang="en-US" dirty="0"/>
              <a:t>years. Nobody considers this a way of </a:t>
            </a:r>
            <a:r>
              <a:rPr lang="en-US" dirty="0" smtClean="0"/>
              <a:t>doctor-proofing medicine</a:t>
            </a:r>
            <a:r>
              <a:rPr lang="en-US" dirty="0"/>
              <a:t>, although they do have a name for </a:t>
            </a:r>
            <a:r>
              <a:rPr lang="en-US" dirty="0" smtClean="0"/>
              <a:t>the failure </a:t>
            </a:r>
            <a:r>
              <a:rPr lang="en-US" dirty="0"/>
              <a:t>to use standard practices—it’s </a:t>
            </a:r>
            <a:r>
              <a:rPr lang="en-US" i="1" dirty="0"/>
              <a:t>malpractice</a:t>
            </a:r>
            <a:r>
              <a:rPr lang="en-US" dirty="0"/>
              <a:t>. </a:t>
            </a:r>
            <a:r>
              <a:rPr lang="en-US" dirty="0" smtClean="0"/>
              <a:t>The standard </a:t>
            </a:r>
            <a:r>
              <a:rPr lang="en-US" dirty="0"/>
              <a:t>practices that all doctors (and other </a:t>
            </a:r>
            <a:r>
              <a:rPr lang="en-US" dirty="0" smtClean="0"/>
              <a:t>professionals) use </a:t>
            </a:r>
            <a:r>
              <a:rPr lang="en-US" dirty="0"/>
              <a:t>contain the wisdom of the profession. </a:t>
            </a:r>
            <a:r>
              <a:rPr lang="en-US" dirty="0" smtClean="0"/>
              <a:t>The same </a:t>
            </a:r>
            <a:r>
              <a:rPr lang="en-US" dirty="0"/>
              <a:t>could come to be true of a national database </a:t>
            </a:r>
            <a:r>
              <a:rPr lang="en-US" dirty="0" smtClean="0"/>
              <a:t>of lessons </a:t>
            </a:r>
            <a:r>
              <a:rPr lang="en-US" dirty="0"/>
              <a:t>that have been polished and perfected by </a:t>
            </a:r>
            <a:r>
              <a:rPr lang="en-US" dirty="0" smtClean="0"/>
              <a:t>the most </a:t>
            </a:r>
            <a:r>
              <a:rPr lang="en-US" dirty="0"/>
              <a:t>skillful members of the teaching profession.</a:t>
            </a:r>
          </a:p>
        </p:txBody>
      </p:sp>
    </p:spTree>
    <p:extLst>
      <p:ext uri="{BB962C8B-B14F-4D97-AF65-F5344CB8AC3E}">
        <p14:creationId xmlns:p14="http://schemas.microsoft.com/office/powerpoint/2010/main" val="781073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Agenda</a:t>
            </a:r>
            <a:endParaRPr lang="en-US" dirty="0"/>
          </a:p>
        </p:txBody>
      </p:sp>
      <p:sp>
        <p:nvSpPr>
          <p:cNvPr id="3" name="Content Placeholder 2"/>
          <p:cNvSpPr>
            <a:spLocks noGrp="1"/>
          </p:cNvSpPr>
          <p:nvPr>
            <p:ph idx="1"/>
          </p:nvPr>
        </p:nvSpPr>
        <p:spPr/>
        <p:txBody>
          <a:bodyPr/>
          <a:lstStyle/>
          <a:p>
            <a:r>
              <a:rPr lang="en-US" sz="2400" dirty="0" smtClean="0"/>
              <a:t>What is a profession anyway?</a:t>
            </a:r>
          </a:p>
          <a:p>
            <a:r>
              <a:rPr lang="en-US" sz="2400" dirty="0" smtClean="0"/>
              <a:t>5-E Lesson Plan Bank </a:t>
            </a:r>
          </a:p>
          <a:p>
            <a:r>
              <a:rPr lang="en-US" sz="2400" dirty="0" smtClean="0"/>
              <a:t>Themes found in </a:t>
            </a:r>
            <a:r>
              <a:rPr lang="en-US" sz="2400" dirty="0" smtClean="0"/>
              <a:t>students</a:t>
            </a:r>
            <a:r>
              <a:rPr lang="en-US" sz="2400" dirty="0" smtClean="0"/>
              <a:t>’ </a:t>
            </a:r>
            <a:r>
              <a:rPr lang="en-US" sz="2400" dirty="0" smtClean="0"/>
              <a:t>opinions </a:t>
            </a:r>
            <a:r>
              <a:rPr lang="en-US" sz="2400" dirty="0" smtClean="0"/>
              <a:t>about the growing 5-E lesson plan bank. </a:t>
            </a:r>
          </a:p>
          <a:p>
            <a:endParaRPr lang="en-US" dirty="0"/>
          </a:p>
        </p:txBody>
      </p:sp>
    </p:spTree>
    <p:extLst>
      <p:ext uri="{BB962C8B-B14F-4D97-AF65-F5344CB8AC3E}">
        <p14:creationId xmlns:p14="http://schemas.microsoft.com/office/powerpoint/2010/main" val="29115446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profession anyway</a:t>
            </a:r>
            <a:r>
              <a:rPr lang="en-US" dirty="0" smtClean="0"/>
              <a:t>?</a:t>
            </a:r>
            <a:endParaRPr lang="en-US" dirty="0"/>
          </a:p>
        </p:txBody>
      </p:sp>
      <p:sp>
        <p:nvSpPr>
          <p:cNvPr id="3" name="Content Placeholder 2"/>
          <p:cNvSpPr>
            <a:spLocks noGrp="1"/>
          </p:cNvSpPr>
          <p:nvPr>
            <p:ph idx="1"/>
          </p:nvPr>
        </p:nvSpPr>
        <p:spPr>
          <a:xfrm>
            <a:off x="677334" y="1465129"/>
            <a:ext cx="8596668" cy="4394758"/>
          </a:xfrm>
        </p:spPr>
        <p:txBody>
          <a:bodyPr>
            <a:normAutofit lnSpcReduction="10000"/>
          </a:bodyPr>
          <a:lstStyle/>
          <a:p>
            <a:r>
              <a:rPr lang="en-US" dirty="0"/>
              <a:t>Rick DuFour (</a:t>
            </a:r>
            <a:r>
              <a:rPr lang="en-US" dirty="0" smtClean="0"/>
              <a:t>in the </a:t>
            </a:r>
            <a:r>
              <a:rPr lang="en-US" i="1" dirty="0" smtClean="0"/>
              <a:t>PDK </a:t>
            </a:r>
            <a:r>
              <a:rPr lang="en-US" dirty="0" smtClean="0"/>
              <a:t>article </a:t>
            </a:r>
            <a:r>
              <a:rPr lang="en-US" dirty="0"/>
              <a:t>“Work Together, but only if you want to) “In each of these </a:t>
            </a:r>
            <a:r>
              <a:rPr lang="en-US" dirty="0" smtClean="0"/>
              <a:t>instances [law, medicine, construction], </a:t>
            </a:r>
            <a:r>
              <a:rPr lang="en-US" dirty="0"/>
              <a:t>the professional is </a:t>
            </a:r>
            <a:r>
              <a:rPr lang="en-US" dirty="0" smtClean="0"/>
              <a:t>expected to </a:t>
            </a:r>
            <a:r>
              <a:rPr lang="en-US" dirty="0"/>
              <a:t>collaborate with others. In fact, </a:t>
            </a:r>
            <a:r>
              <a:rPr lang="en-US" dirty="0" smtClean="0"/>
              <a:t>collaborating effectively </a:t>
            </a:r>
            <a:r>
              <a:rPr lang="en-US" dirty="0"/>
              <a:t>with others is a condition for </a:t>
            </a:r>
            <a:r>
              <a:rPr lang="en-US" dirty="0" smtClean="0"/>
              <a:t>membership in </a:t>
            </a:r>
            <a:r>
              <a:rPr lang="en-US" dirty="0"/>
              <a:t>their </a:t>
            </a:r>
            <a:r>
              <a:rPr lang="en-US" dirty="0" smtClean="0"/>
              <a:t>profession” (p. 59).  </a:t>
            </a:r>
          </a:p>
          <a:p>
            <a:r>
              <a:rPr lang="en-US" dirty="0" smtClean="0"/>
              <a:t>Lee Shulman: spent a day at a </a:t>
            </a:r>
            <a:r>
              <a:rPr lang="en-US" dirty="0"/>
              <a:t>teaching hospital of a major American medical </a:t>
            </a:r>
            <a:r>
              <a:rPr lang="en-US" dirty="0" smtClean="0"/>
              <a:t>school. “The </a:t>
            </a:r>
            <a:r>
              <a:rPr lang="en-US" dirty="0"/>
              <a:t>day ended with </a:t>
            </a:r>
            <a:r>
              <a:rPr lang="en-US" dirty="0" smtClean="0"/>
              <a:t>‘M&amp;M’ </a:t>
            </a:r>
            <a:r>
              <a:rPr lang="en-US" dirty="0"/>
              <a:t>(Morbidity and Mortality), otherwise known as, </a:t>
            </a:r>
            <a:r>
              <a:rPr lang="en-US" dirty="0" smtClean="0"/>
              <a:t>‘Where </a:t>
            </a:r>
            <a:r>
              <a:rPr lang="en-US" dirty="0"/>
              <a:t>Did We Screw Up and What Can We Learn from It</a:t>
            </a:r>
            <a:r>
              <a:rPr lang="en-US" dirty="0" smtClean="0"/>
              <a:t>?’ </a:t>
            </a:r>
            <a:r>
              <a:rPr lang="en-US" dirty="0"/>
              <a:t>Pretty much the same group from morning rounds reconvened, joined by other faculty. Their goal was quality </a:t>
            </a:r>
            <a:r>
              <a:rPr lang="en-US" dirty="0" smtClean="0"/>
              <a:t>assurance” (para. 4). </a:t>
            </a:r>
          </a:p>
          <a:p>
            <a:r>
              <a:rPr lang="en-US" dirty="0" smtClean="0"/>
              <a:t>Other </a:t>
            </a:r>
            <a:r>
              <a:rPr lang="en-US" dirty="0"/>
              <a:t>professions have created ways to accumulate and </a:t>
            </a:r>
            <a:r>
              <a:rPr lang="en-US" dirty="0" smtClean="0"/>
              <a:t>share knowledge</a:t>
            </a:r>
            <a:r>
              <a:rPr lang="en-US" dirty="0"/>
              <a:t>. In medicine there is a case literature; a physician </a:t>
            </a:r>
            <a:r>
              <a:rPr lang="en-US" dirty="0" smtClean="0"/>
              <a:t>can read </a:t>
            </a:r>
            <a:r>
              <a:rPr lang="en-US" dirty="0"/>
              <a:t>the latest reports from other physicians who have tried </a:t>
            </a:r>
            <a:r>
              <a:rPr lang="en-US" dirty="0" smtClean="0"/>
              <a:t>and refined </a:t>
            </a:r>
            <a:r>
              <a:rPr lang="en-US" dirty="0"/>
              <a:t>new ways of treating specific illnesses. Lawyers have </a:t>
            </a:r>
            <a:r>
              <a:rPr lang="en-US" dirty="0" smtClean="0"/>
              <a:t>the case </a:t>
            </a:r>
            <a:r>
              <a:rPr lang="en-US" dirty="0"/>
              <a:t>law; they can follow the interpretations of laws as they </a:t>
            </a:r>
            <a:r>
              <a:rPr lang="en-US" dirty="0" smtClean="0"/>
              <a:t>evolve through </a:t>
            </a:r>
            <a:r>
              <a:rPr lang="en-US" dirty="0"/>
              <a:t>court decisions. Teaching, unfortunately, has yet to </a:t>
            </a:r>
            <a:r>
              <a:rPr lang="en-US" dirty="0" smtClean="0"/>
              <a:t>develop a </a:t>
            </a:r>
            <a:r>
              <a:rPr lang="en-US" dirty="0"/>
              <a:t>professional knowledge </a:t>
            </a:r>
            <a:r>
              <a:rPr lang="en-US" dirty="0" smtClean="0"/>
              <a:t>system” (</a:t>
            </a:r>
            <a:r>
              <a:rPr lang="en-US" dirty="0" err="1" smtClean="0"/>
              <a:t>Hiebert</a:t>
            </a:r>
            <a:r>
              <a:rPr lang="en-US" dirty="0" smtClean="0"/>
              <a:t>, </a:t>
            </a:r>
            <a:r>
              <a:rPr lang="en-US" dirty="0" err="1" smtClean="0"/>
              <a:t>Gallimore</a:t>
            </a:r>
            <a:r>
              <a:rPr lang="en-US" dirty="0" smtClean="0"/>
              <a:t>, &amp; Stigler, p. 7). </a:t>
            </a:r>
            <a:endParaRPr lang="en-US" dirty="0"/>
          </a:p>
        </p:txBody>
      </p:sp>
    </p:spTree>
    <p:extLst>
      <p:ext uri="{BB962C8B-B14F-4D97-AF65-F5344CB8AC3E}">
        <p14:creationId xmlns:p14="http://schemas.microsoft.com/office/powerpoint/2010/main" val="4220016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Shulman </a:t>
            </a:r>
            <a:r>
              <a:rPr lang="en-US" dirty="0"/>
              <a:t>(1986) pedagogical content </a:t>
            </a:r>
            <a:r>
              <a:rPr lang="en-US" dirty="0" smtClean="0"/>
              <a:t>knowledge is…</a:t>
            </a:r>
            <a:r>
              <a:rPr lang="en-US" dirty="0"/>
              <a:t/>
            </a:r>
            <a:br>
              <a:rPr lang="en-US" dirty="0"/>
            </a:br>
            <a:endParaRPr lang="en-US" dirty="0"/>
          </a:p>
        </p:txBody>
      </p:sp>
      <p:sp>
        <p:nvSpPr>
          <p:cNvPr id="3" name="Content Placeholder 2"/>
          <p:cNvSpPr>
            <a:spLocks noGrp="1"/>
          </p:cNvSpPr>
          <p:nvPr>
            <p:ph idx="1"/>
          </p:nvPr>
        </p:nvSpPr>
        <p:spPr>
          <a:xfrm>
            <a:off x="665611" y="1773728"/>
            <a:ext cx="8596668" cy="3880773"/>
          </a:xfrm>
        </p:spPr>
        <p:txBody>
          <a:bodyPr/>
          <a:lstStyle/>
          <a:p>
            <a:pPr marL="0" indent="0">
              <a:buNone/>
            </a:pPr>
            <a:r>
              <a:rPr lang="en-US" sz="2400" dirty="0" smtClean="0"/>
              <a:t>for </a:t>
            </a:r>
            <a:r>
              <a:rPr lang="en-US" sz="2400" dirty="0"/>
              <a:t>the most regularly taught topics in one's subject area, the most useful forms of representation of those ideas, the most powerful analogies, illustrations, examples, explanations, and demonstrations - in a word, the ways of representing and formulating the subject that make it comprehensible to others </a:t>
            </a:r>
            <a:r>
              <a:rPr lang="en-US" sz="2400" dirty="0" smtClean="0"/>
              <a:t>(</a:t>
            </a:r>
            <a:r>
              <a:rPr lang="en-US" sz="2400" dirty="0"/>
              <a:t>p. 9).</a:t>
            </a:r>
          </a:p>
          <a:p>
            <a:pPr marL="0" indent="0">
              <a:buNone/>
            </a:pPr>
            <a:endParaRPr lang="en-US" dirty="0"/>
          </a:p>
        </p:txBody>
      </p:sp>
    </p:spTree>
    <p:extLst>
      <p:ext uri="{BB962C8B-B14F-4D97-AF65-F5344CB8AC3E}">
        <p14:creationId xmlns:p14="http://schemas.microsoft.com/office/powerpoint/2010/main" val="7763604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0862" y="218024"/>
            <a:ext cx="5779475" cy="6510049"/>
          </a:xfrm>
        </p:spPr>
      </p:pic>
    </p:spTree>
    <p:extLst>
      <p:ext uri="{BB962C8B-B14F-4D97-AF65-F5344CB8AC3E}">
        <p14:creationId xmlns:p14="http://schemas.microsoft.com/office/powerpoint/2010/main" val="15377930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t>
            </a:r>
            <a:r>
              <a:rPr lang="en-US" dirty="0" err="1" smtClean="0"/>
              <a:t>2L</a:t>
            </a:r>
            <a:r>
              <a:rPr lang="en-US" dirty="0" smtClean="0"/>
              <a:t> </a:t>
            </a:r>
            <a:r>
              <a:rPr lang="en-US" dirty="0" smtClean="0"/>
              <a:t>discussion</a:t>
            </a:r>
            <a:r>
              <a:rPr lang="en-US" dirty="0"/>
              <a:t/>
            </a:r>
            <a:br>
              <a:rPr lang="en-US" dirty="0"/>
            </a:br>
            <a:r>
              <a:rPr lang="en-US" dirty="0" smtClean="0"/>
              <a:t> </a:t>
            </a:r>
            <a:endParaRPr lang="en-US" dirty="0"/>
          </a:p>
        </p:txBody>
      </p:sp>
      <p:sp>
        <p:nvSpPr>
          <p:cNvPr id="3" name="Content Placeholder 2"/>
          <p:cNvSpPr>
            <a:spLocks noGrp="1"/>
          </p:cNvSpPr>
          <p:nvPr>
            <p:ph idx="1"/>
          </p:nvPr>
        </p:nvSpPr>
        <p:spPr>
          <a:xfrm>
            <a:off x="677334" y="1550989"/>
            <a:ext cx="8596668" cy="3880773"/>
          </a:xfrm>
        </p:spPr>
        <p:txBody>
          <a:bodyPr/>
          <a:lstStyle/>
          <a:p>
            <a:pPr marL="0" indent="0">
              <a:buNone/>
            </a:pPr>
            <a:r>
              <a:rPr lang="en-US" dirty="0" smtClean="0"/>
              <a:t>D2l discussion questions: </a:t>
            </a:r>
          </a:p>
          <a:p>
            <a:r>
              <a:rPr lang="en-US" dirty="0"/>
              <a:t>What do you think </a:t>
            </a:r>
            <a:r>
              <a:rPr lang="en-US" dirty="0" smtClean="0"/>
              <a:t>of the 5-E lesson plan bank? </a:t>
            </a:r>
            <a:r>
              <a:rPr lang="en-US" dirty="0"/>
              <a:t>Is it a good idea for emerging teachers? Why or why not?</a:t>
            </a:r>
          </a:p>
          <a:p>
            <a:r>
              <a:rPr lang="en-US" dirty="0"/>
              <a:t>Why don't </a:t>
            </a:r>
            <a:r>
              <a:rPr lang="en-US" dirty="0" smtClean="0"/>
              <a:t>practicing teachers commonly contribute, and have access, </a:t>
            </a:r>
            <a:r>
              <a:rPr lang="en-US" dirty="0"/>
              <a:t>to </a:t>
            </a:r>
            <a:r>
              <a:rPr lang="en-US" dirty="0" smtClean="0"/>
              <a:t>“shared professional wisdom” in the form of freely accessible lesson </a:t>
            </a:r>
            <a:r>
              <a:rPr lang="en-US" dirty="0"/>
              <a:t>plan </a:t>
            </a:r>
            <a:r>
              <a:rPr lang="en-US" dirty="0" smtClean="0"/>
              <a:t>banks? To what extent might websites like Teachers Pay Teachers cause teachers to see their lesson plans as money makers instead on contributing to the wisdom of the profession (as in contributing them to freely accessible lesson plan banks)? </a:t>
            </a:r>
            <a:endParaRPr lang="en-US" dirty="0"/>
          </a:p>
        </p:txBody>
      </p:sp>
    </p:spTree>
    <p:extLst>
      <p:ext uri="{BB962C8B-B14F-4D97-AF65-F5344CB8AC3E}">
        <p14:creationId xmlns:p14="http://schemas.microsoft.com/office/powerpoint/2010/main" val="415897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41194"/>
            <a:ext cx="8596668" cy="1589206"/>
          </a:xfrm>
        </p:spPr>
        <p:txBody>
          <a:bodyPr>
            <a:normAutofit fontScale="90000"/>
          </a:bodyPr>
          <a:lstStyle/>
          <a:p>
            <a:r>
              <a:rPr lang="en-US" sz="3100" dirty="0"/>
              <a:t>Why don't teachers have access to other lesson plan databases? In other words, why must teachers so often "recreate the wheel" in creating original lesson plans? </a:t>
            </a:r>
            <a:r>
              <a:rPr lang="en-US" sz="2700" dirty="0"/>
              <a:t/>
            </a:r>
            <a:br>
              <a:rPr lang="en-US" sz="2700" dirty="0"/>
            </a:b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Teachers do have to re-create the wheel because teachers do not want to share their ideas. They like to take credit for their own ideas and keep it to themselves.  -10</a:t>
            </a:r>
          </a:p>
          <a:p>
            <a:pPr lvl="0"/>
            <a:r>
              <a:rPr lang="en-US" dirty="0" smtClean="0"/>
              <a:t>I </a:t>
            </a:r>
            <a:r>
              <a:rPr lang="en-US" dirty="0"/>
              <a:t>wouldn’t want to steal a </a:t>
            </a:r>
            <a:r>
              <a:rPr lang="en-US" dirty="0" smtClean="0"/>
              <a:t>friend’s </a:t>
            </a:r>
            <a:r>
              <a:rPr lang="en-US" dirty="0"/>
              <a:t>work nor would I want them to steal mine. I feel as if there was a given place for teachers to share their lessons it wouldn’t feel that way and teachers could share and </a:t>
            </a:r>
            <a:r>
              <a:rPr lang="en-US" dirty="0" smtClean="0"/>
              <a:t>expand </a:t>
            </a:r>
            <a:r>
              <a:rPr lang="en-US" dirty="0"/>
              <a:t>their classroom. -14 </a:t>
            </a:r>
          </a:p>
          <a:p>
            <a:r>
              <a:rPr lang="en-US" dirty="0"/>
              <a:t>I think that there are not as many databases because the creators either want to get paid or are afraid of other teachers critiquing their work -</a:t>
            </a:r>
            <a:r>
              <a:rPr lang="en-US" dirty="0" smtClean="0"/>
              <a:t>23</a:t>
            </a:r>
          </a:p>
          <a:p>
            <a:pPr lvl="0"/>
            <a:r>
              <a:rPr lang="en-US" dirty="0"/>
              <a:t>I believe many times teachers do not have access to other lesson plan databases because teachers do not want to share their ideas…. [Because] they are able to make a profit off it ex. teachers pay teachers. -8</a:t>
            </a:r>
          </a:p>
          <a:p>
            <a:endParaRPr lang="en-US" dirty="0"/>
          </a:p>
        </p:txBody>
      </p:sp>
    </p:spTree>
    <p:extLst>
      <p:ext uri="{BB962C8B-B14F-4D97-AF65-F5344CB8AC3E}">
        <p14:creationId xmlns:p14="http://schemas.microsoft.com/office/powerpoint/2010/main" val="4975613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Other than growing larger, is there any way the database could be more useful to you? </a:t>
            </a:r>
            <a:br>
              <a:rPr lang="en-US" dirty="0"/>
            </a:br>
            <a:endParaRPr lang="en-US" dirty="0"/>
          </a:p>
        </p:txBody>
      </p:sp>
      <p:sp>
        <p:nvSpPr>
          <p:cNvPr id="3" name="Content Placeholder 2"/>
          <p:cNvSpPr>
            <a:spLocks noGrp="1"/>
          </p:cNvSpPr>
          <p:nvPr>
            <p:ph idx="1"/>
          </p:nvPr>
        </p:nvSpPr>
        <p:spPr/>
        <p:txBody>
          <a:bodyPr/>
          <a:lstStyle/>
          <a:p>
            <a:pPr lvl="0"/>
            <a:r>
              <a:rPr lang="en-US" dirty="0"/>
              <a:t>One thing I think may make this tool more useful would be if people wanted to upload the assessment tools, videos, or other things they used in their lesson plans -4</a:t>
            </a:r>
          </a:p>
          <a:p>
            <a:pPr lvl="0"/>
            <a:r>
              <a:rPr lang="en-US" dirty="0"/>
              <a:t>It would also be nice to be able to see the teacher's/teacher candidate's reflection after the lesson was taught to see what went well or what might need to be changed to improve the lesson before it is taught to another group of students -18</a:t>
            </a:r>
          </a:p>
          <a:p>
            <a:r>
              <a:rPr lang="en-US" dirty="0"/>
              <a:t>have each lesson labeled for when it is taught during the year -22</a:t>
            </a:r>
          </a:p>
        </p:txBody>
      </p:sp>
    </p:spTree>
    <p:extLst>
      <p:ext uri="{BB962C8B-B14F-4D97-AF65-F5344CB8AC3E}">
        <p14:creationId xmlns:p14="http://schemas.microsoft.com/office/powerpoint/2010/main" val="121392396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807</TotalTime>
  <Words>1009</Words>
  <Application>Microsoft Office PowerPoint</Application>
  <PresentationFormat>Widescreen</PresentationFormat>
  <Paragraphs>47</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Trebuchet MS</vt:lpstr>
      <vt:lpstr>Wingdings 3</vt:lpstr>
      <vt:lpstr>Facet</vt:lpstr>
      <vt:lpstr>Standing on the Shoulders of Giants: Questions of Use of 5-E Science Lesson Plan Bank</vt:lpstr>
      <vt:lpstr>Think-Pair-Share: Compare/contrast the quotes below. </vt:lpstr>
      <vt:lpstr>Presentation Agenda</vt:lpstr>
      <vt:lpstr>What is a profession anyway?</vt:lpstr>
      <vt:lpstr>Shulman (1986) pedagogical content knowledge is… </vt:lpstr>
      <vt:lpstr>PowerPoint Presentation</vt:lpstr>
      <vt:lpstr>D2L discussion  </vt:lpstr>
      <vt:lpstr>Why don't teachers have access to other lesson plan databases? In other words, why must teachers so often "recreate the wheel" in creating original lesson plans?   </vt:lpstr>
      <vt:lpstr>Other than growing larger, is there any way the database could be more useful to you?  </vt:lpstr>
      <vt:lpstr>Presentation Takeaways </vt:lpstr>
      <vt:lpstr>Thanks for attending. Questions/Comments?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R. Pfiester</dc:creator>
  <cp:lastModifiedBy>Josh Pfiester</cp:lastModifiedBy>
  <cp:revision>33</cp:revision>
  <dcterms:created xsi:type="dcterms:W3CDTF">2015-05-14T17:18:22Z</dcterms:created>
  <dcterms:modified xsi:type="dcterms:W3CDTF">2017-03-03T17:20:41Z</dcterms:modified>
</cp:coreProperties>
</file>