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69" r:id="rId3"/>
    <p:sldId id="259" r:id="rId4"/>
    <p:sldId id="270" r:id="rId5"/>
    <p:sldId id="271" r:id="rId6"/>
    <p:sldId id="272" r:id="rId7"/>
    <p:sldId id="260" r:id="rId8"/>
    <p:sldId id="261" r:id="rId9"/>
    <p:sldId id="262" r:id="rId10"/>
    <p:sldId id="263" r:id="rId11"/>
    <p:sldId id="267" r:id="rId12"/>
    <p:sldId id="264" r:id="rId13"/>
    <p:sldId id="265" r:id="rId14"/>
    <p:sldId id="266" r:id="rId15"/>
    <p:sldId id="26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12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p:restoredTop sz="94697"/>
  </p:normalViewPr>
  <p:slideViewPr>
    <p:cSldViewPr>
      <p:cViewPr varScale="1">
        <p:scale>
          <a:sx n="85" d="100"/>
          <a:sy n="85" d="100"/>
        </p:scale>
        <p:origin x="2152"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000B1E1-855D-4CB6-9F2F-F46104E44116}" type="datetimeFigureOut">
              <a:rPr lang="en-US" smtClean="0"/>
              <a:pPr/>
              <a:t>7/29/17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BE9CC1C-214D-4BDA-A9F1-DC4BA10D86A7}" type="slidenum">
              <a:rPr lang="en-US" smtClean="0"/>
              <a:pPr/>
              <a:t>‹#›</a:t>
            </a:fld>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000B1E1-855D-4CB6-9F2F-F46104E44116}" type="datetimeFigureOut">
              <a:rPr lang="en-US" smtClean="0"/>
              <a:pPr/>
              <a:t>7/29/17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E9CC1C-214D-4BDA-A9F1-DC4BA10D86A7}" type="slidenum">
              <a:rPr lang="en-US" smtClean="0"/>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000B1E1-855D-4CB6-9F2F-F46104E44116}" type="datetimeFigureOut">
              <a:rPr lang="en-US" smtClean="0"/>
              <a:pPr/>
              <a:t>7/29/17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E9CC1C-214D-4BDA-A9F1-DC4BA10D86A7}" type="slidenum">
              <a:rPr lang="en-US" smtClean="0"/>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000B1E1-855D-4CB6-9F2F-F46104E44116}" type="datetimeFigureOut">
              <a:rPr lang="en-US" smtClean="0"/>
              <a:pPr/>
              <a:t>7/29/17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E9CC1C-214D-4BDA-A9F1-DC4BA10D86A7}"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000B1E1-855D-4CB6-9F2F-F46104E44116}" type="datetimeFigureOut">
              <a:rPr lang="en-US" smtClean="0"/>
              <a:pPr/>
              <a:t>7/29/17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BE9CC1C-214D-4BDA-A9F1-DC4BA10D86A7}"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000B1E1-855D-4CB6-9F2F-F46104E44116}" type="datetimeFigureOut">
              <a:rPr lang="en-US" smtClean="0"/>
              <a:pPr/>
              <a:t>7/29/17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BE9CC1C-214D-4BDA-A9F1-DC4BA10D86A7}"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000B1E1-855D-4CB6-9F2F-F46104E44116}" type="datetimeFigureOut">
              <a:rPr lang="en-US" smtClean="0"/>
              <a:pPr/>
              <a:t>7/29/17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BE9CC1C-214D-4BDA-A9F1-DC4BA10D86A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000B1E1-855D-4CB6-9F2F-F46104E44116}" type="datetimeFigureOut">
              <a:rPr lang="en-US" smtClean="0"/>
              <a:pPr/>
              <a:t>7/29/17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BE9CC1C-214D-4BDA-A9F1-DC4BA10D86A7}"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000B1E1-855D-4CB6-9F2F-F46104E44116}" type="datetimeFigureOut">
              <a:rPr lang="en-US" smtClean="0"/>
              <a:pPr/>
              <a:t>7/29/17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BE9CC1C-214D-4BDA-A9F1-DC4BA10D86A7}" type="slidenum">
              <a:rPr lang="en-US" smtClean="0"/>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000B1E1-855D-4CB6-9F2F-F46104E44116}" type="datetimeFigureOut">
              <a:rPr lang="en-US" smtClean="0"/>
              <a:pPr/>
              <a:t>7/29/17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BE9CC1C-214D-4BDA-A9F1-DC4BA10D86A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000B1E1-855D-4CB6-9F2F-F46104E44116}" type="datetimeFigureOut">
              <a:rPr lang="en-US" smtClean="0"/>
              <a:pPr/>
              <a:t>7/29/17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BE9CC1C-214D-4BDA-A9F1-DC4BA10D86A7}"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random/>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000B1E1-855D-4CB6-9F2F-F46104E44116}" type="datetimeFigureOut">
              <a:rPr lang="en-US" smtClean="0"/>
              <a:pPr/>
              <a:t>7/29/17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BE9CC1C-214D-4BDA-A9F1-DC4BA10D86A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random/>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NUL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SigmaSevPPtCvr.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92500" lnSpcReduction="20000"/>
          </a:bodyPr>
          <a:lstStyle/>
          <a:p>
            <a:pPr algn="ctr">
              <a:buNone/>
            </a:pPr>
            <a:r>
              <a:rPr lang="en-US" dirty="0" smtClean="0"/>
              <a:t>I do not know anyone who has gotten to the top without hard work. That is the recipe. It will not always get you to the top, but it will get you pretty near.</a:t>
            </a:r>
          </a:p>
          <a:p>
            <a:pPr algn="ctr">
              <a:buNone/>
            </a:pPr>
            <a:r>
              <a:rPr lang="en-US" dirty="0" smtClean="0">
                <a:hlinkClick r:id="rId2" invalidUrl="http://www.finestquotes.com/author_quotes-author-Margaret Thatcher-page-0.htm"/>
              </a:rPr>
              <a:t>~Margaret Thatcher</a:t>
            </a:r>
            <a:r>
              <a:rPr lang="en-US" dirty="0" smtClean="0"/>
              <a:t> </a:t>
            </a:r>
            <a:endParaRPr lang="en-US" dirty="0"/>
          </a:p>
        </p:txBody>
      </p:sp>
      <p:sp>
        <p:nvSpPr>
          <p:cNvPr id="4" name="Content Placeholder 3"/>
          <p:cNvSpPr>
            <a:spLocks noGrp="1"/>
          </p:cNvSpPr>
          <p:nvPr>
            <p:ph sz="half" idx="2"/>
          </p:nvPr>
        </p:nvSpPr>
        <p:spPr/>
        <p:txBody>
          <a:bodyPr>
            <a:normAutofit fontScale="92500" lnSpcReduction="20000"/>
          </a:bodyPr>
          <a:lstStyle/>
          <a:p>
            <a:r>
              <a:rPr lang="en-US" sz="6000" dirty="0" smtClean="0"/>
              <a:t>SMART Goals</a:t>
            </a:r>
          </a:p>
          <a:p>
            <a:r>
              <a:rPr lang="en-US" sz="6000" dirty="0" smtClean="0"/>
              <a:t>Know what it takes to be great</a:t>
            </a:r>
          </a:p>
          <a:p>
            <a:endParaRPr lang="en-US" dirty="0"/>
          </a:p>
        </p:txBody>
      </p:sp>
      <p:sp>
        <p:nvSpPr>
          <p:cNvPr id="2" name="Title 1"/>
          <p:cNvSpPr>
            <a:spLocks noGrp="1"/>
          </p:cNvSpPr>
          <p:nvPr>
            <p:ph type="title"/>
          </p:nvPr>
        </p:nvSpPr>
        <p:spPr/>
        <p:txBody>
          <a:bodyPr/>
          <a:lstStyle/>
          <a:p>
            <a:pPr algn="ctr"/>
            <a:r>
              <a:rPr lang="en-US" b="1" dirty="0" smtClean="0"/>
              <a:t>C</a:t>
            </a:r>
            <a:r>
              <a:rPr lang="en-US" dirty="0" smtClean="0"/>
              <a:t> – the Cost</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b="1" dirty="0" smtClean="0"/>
              <a:t>S</a:t>
            </a:r>
            <a:r>
              <a:rPr lang="en-US" sz="4800" dirty="0" smtClean="0"/>
              <a:t>pecific</a:t>
            </a:r>
          </a:p>
          <a:p>
            <a:r>
              <a:rPr lang="en-US" sz="4800" b="1" dirty="0" smtClean="0"/>
              <a:t>M</a:t>
            </a:r>
            <a:r>
              <a:rPr lang="en-US" sz="4800" dirty="0" smtClean="0"/>
              <a:t>easureable</a:t>
            </a:r>
          </a:p>
          <a:p>
            <a:r>
              <a:rPr lang="en-US" sz="4800" b="1" dirty="0" smtClean="0"/>
              <a:t>A</a:t>
            </a:r>
            <a:r>
              <a:rPr lang="en-US" sz="4800" dirty="0" smtClean="0"/>
              <a:t>ttainable</a:t>
            </a:r>
          </a:p>
          <a:p>
            <a:r>
              <a:rPr lang="en-US" sz="4800" b="1" dirty="0" smtClean="0"/>
              <a:t>R</a:t>
            </a:r>
            <a:r>
              <a:rPr lang="en-US" sz="4800" dirty="0" smtClean="0"/>
              <a:t>ealistic </a:t>
            </a:r>
          </a:p>
          <a:p>
            <a:r>
              <a:rPr lang="en-US" sz="4800" b="1" dirty="0" smtClean="0"/>
              <a:t>T</a:t>
            </a:r>
            <a:r>
              <a:rPr lang="en-US" sz="4800" dirty="0" smtClean="0"/>
              <a:t>ime Sensitive</a:t>
            </a:r>
            <a:endParaRPr lang="en-US" sz="4800" dirty="0"/>
          </a:p>
        </p:txBody>
      </p:sp>
      <p:sp>
        <p:nvSpPr>
          <p:cNvPr id="2" name="Title 1"/>
          <p:cNvSpPr>
            <a:spLocks noGrp="1"/>
          </p:cNvSpPr>
          <p:nvPr>
            <p:ph type="title"/>
          </p:nvPr>
        </p:nvSpPr>
        <p:spPr/>
        <p:txBody>
          <a:bodyPr/>
          <a:lstStyle/>
          <a:p>
            <a:pPr algn="ctr"/>
            <a:r>
              <a:rPr lang="en-US" b="1" dirty="0" smtClean="0"/>
              <a:t>SMART</a:t>
            </a:r>
            <a:r>
              <a:rPr lang="en-US" dirty="0" smtClean="0"/>
              <a:t> Goals</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92500" lnSpcReduction="10000"/>
          </a:bodyPr>
          <a:lstStyle/>
          <a:p>
            <a:pPr algn="ctr">
              <a:buNone/>
            </a:pPr>
            <a:r>
              <a:rPr lang="en-US" b="1" dirty="0" smtClean="0"/>
              <a:t>Find the line of 'expectation' and then blow past it! Let 'exceeding expectations' become part of your reputation.</a:t>
            </a:r>
          </a:p>
          <a:p>
            <a:pPr algn="ctr">
              <a:buNone/>
            </a:pPr>
            <a:r>
              <a:rPr lang="en-US" b="1" dirty="0" smtClean="0"/>
              <a:t>~Unknown</a:t>
            </a:r>
          </a:p>
          <a:p>
            <a:endParaRPr lang="en-US" dirty="0"/>
          </a:p>
        </p:txBody>
      </p:sp>
      <p:sp>
        <p:nvSpPr>
          <p:cNvPr id="4" name="Content Placeholder 3"/>
          <p:cNvSpPr>
            <a:spLocks noGrp="1"/>
          </p:cNvSpPr>
          <p:nvPr>
            <p:ph sz="half" idx="2"/>
          </p:nvPr>
        </p:nvSpPr>
        <p:spPr/>
        <p:txBody>
          <a:bodyPr>
            <a:normAutofit fontScale="92500" lnSpcReduction="10000"/>
          </a:bodyPr>
          <a:lstStyle/>
          <a:p>
            <a:r>
              <a:rPr lang="en-US" sz="4800" dirty="0" smtClean="0"/>
              <a:t>Do more than required</a:t>
            </a:r>
          </a:p>
          <a:p>
            <a:r>
              <a:rPr lang="en-US" sz="4800" dirty="0" smtClean="0"/>
              <a:t>Take your time (plan)</a:t>
            </a:r>
          </a:p>
          <a:p>
            <a:r>
              <a:rPr lang="en-US" sz="4800" dirty="0" smtClean="0"/>
              <a:t>Personal Best</a:t>
            </a:r>
            <a:endParaRPr lang="en-US" sz="4800" dirty="0"/>
          </a:p>
        </p:txBody>
      </p:sp>
      <p:sp>
        <p:nvSpPr>
          <p:cNvPr id="2" name="Title 1"/>
          <p:cNvSpPr>
            <a:spLocks noGrp="1"/>
          </p:cNvSpPr>
          <p:nvPr>
            <p:ph type="title"/>
          </p:nvPr>
        </p:nvSpPr>
        <p:spPr/>
        <p:txBody>
          <a:bodyPr/>
          <a:lstStyle/>
          <a:p>
            <a:pPr algn="ctr"/>
            <a:r>
              <a:rPr lang="en-US" b="1" dirty="0" smtClean="0"/>
              <a:t>E</a:t>
            </a:r>
            <a:r>
              <a:rPr lang="en-US" dirty="0" smtClean="0"/>
              <a:t>xceed the Expectation</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819400"/>
            <a:ext cx="4038600" cy="1371600"/>
          </a:xfrm>
        </p:spPr>
        <p:txBody>
          <a:bodyPr>
            <a:normAutofit fontScale="92500" lnSpcReduction="10000"/>
          </a:bodyPr>
          <a:lstStyle/>
          <a:p>
            <a:pPr algn="ctr">
              <a:buNone/>
            </a:pPr>
            <a:r>
              <a:rPr lang="en-US" sz="9600" b="1" dirty="0" smtClean="0"/>
              <a:t>YOLO</a:t>
            </a:r>
            <a:endParaRPr lang="en-US" sz="9600" b="1" dirty="0"/>
          </a:p>
        </p:txBody>
      </p:sp>
      <p:sp>
        <p:nvSpPr>
          <p:cNvPr id="4" name="Content Placeholder 3"/>
          <p:cNvSpPr>
            <a:spLocks noGrp="1"/>
          </p:cNvSpPr>
          <p:nvPr>
            <p:ph sz="half" idx="2"/>
          </p:nvPr>
        </p:nvSpPr>
        <p:spPr/>
        <p:txBody>
          <a:bodyPr>
            <a:noAutofit/>
          </a:bodyPr>
          <a:lstStyle/>
          <a:p>
            <a:pPr algn="ctr">
              <a:buNone/>
            </a:pPr>
            <a:r>
              <a:rPr lang="en-US" sz="6600" b="1" dirty="0" smtClean="0"/>
              <a:t>Y</a:t>
            </a:r>
            <a:r>
              <a:rPr lang="en-US" sz="6600" dirty="0" smtClean="0"/>
              <a:t>OU </a:t>
            </a:r>
          </a:p>
          <a:p>
            <a:pPr algn="ctr">
              <a:buNone/>
            </a:pPr>
            <a:r>
              <a:rPr lang="en-US" sz="6600" b="1" dirty="0" smtClean="0"/>
              <a:t>O</a:t>
            </a:r>
            <a:r>
              <a:rPr lang="en-US" sz="6600" dirty="0" smtClean="0"/>
              <a:t>NLY </a:t>
            </a:r>
          </a:p>
          <a:p>
            <a:pPr algn="ctr">
              <a:buNone/>
            </a:pPr>
            <a:r>
              <a:rPr lang="en-US" sz="6600" b="1" dirty="0" smtClean="0"/>
              <a:t>L</a:t>
            </a:r>
            <a:r>
              <a:rPr lang="en-US" sz="6600" dirty="0" smtClean="0"/>
              <a:t>IVE </a:t>
            </a:r>
          </a:p>
          <a:p>
            <a:pPr algn="ctr">
              <a:buNone/>
            </a:pPr>
            <a:r>
              <a:rPr lang="en-US" sz="6600" b="1" dirty="0" smtClean="0"/>
              <a:t>O</a:t>
            </a:r>
            <a:r>
              <a:rPr lang="en-US" sz="6600" dirty="0" smtClean="0"/>
              <a:t>NCE</a:t>
            </a:r>
            <a:endParaRPr lang="en-US" sz="6600" dirty="0"/>
          </a:p>
        </p:txBody>
      </p:sp>
      <p:sp>
        <p:nvSpPr>
          <p:cNvPr id="2" name="Title 1"/>
          <p:cNvSpPr>
            <a:spLocks noGrp="1"/>
          </p:cNvSpPr>
          <p:nvPr>
            <p:ph type="title"/>
          </p:nvPr>
        </p:nvSpPr>
        <p:spPr/>
        <p:txBody>
          <a:bodyPr>
            <a:normAutofit/>
          </a:bodyPr>
          <a:lstStyle/>
          <a:p>
            <a:pPr algn="ctr"/>
            <a:r>
              <a:rPr lang="en-US" sz="5400" b="1" dirty="0" smtClean="0"/>
              <a:t>L</a:t>
            </a:r>
            <a:r>
              <a:rPr lang="en-US" sz="5400" dirty="0" smtClean="0"/>
              <a:t>ive, Laugh &amp; Love</a:t>
            </a:r>
            <a:endParaRPr lang="en-US" sz="54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229600" cy="1143000"/>
          </a:xfrm>
        </p:spPr>
        <p:txBody>
          <a:bodyPr>
            <a:noAutofit/>
          </a:bodyPr>
          <a:lstStyle/>
          <a:p>
            <a:r>
              <a:rPr lang="en-US" sz="8000" b="1" dirty="0" smtClean="0"/>
              <a:t>What could you do in 40 days?</a:t>
            </a:r>
            <a:endParaRPr lang="en-US" sz="8000"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161" y="2590800"/>
          <a:ext cx="9113839" cy="2987040"/>
        </p:xfrm>
        <a:graphic>
          <a:graphicData uri="http://schemas.openxmlformats.org/drawingml/2006/table">
            <a:tbl>
              <a:tblPr firstRow="1" bandRow="1">
                <a:tableStyleId>{5C22544A-7EE6-4342-B048-85BDC9FD1C3A}</a:tableStyleId>
              </a:tblPr>
              <a:tblGrid>
                <a:gridCol w="2357755"/>
                <a:gridCol w="1884998"/>
                <a:gridCol w="2448243"/>
                <a:gridCol w="2422843"/>
              </a:tblGrid>
              <a:tr h="370840">
                <a:tc>
                  <a:txBody>
                    <a:bodyPr/>
                    <a:lstStyle/>
                    <a:p>
                      <a:r>
                        <a:rPr lang="en-US" sz="2000" dirty="0" smtClean="0"/>
                        <a:t>Planning</a:t>
                      </a:r>
                      <a:endParaRPr lang="en-US" sz="2000" dirty="0"/>
                    </a:p>
                  </a:txBody>
                  <a:tcPr/>
                </a:tc>
                <a:tc>
                  <a:txBody>
                    <a:bodyPr/>
                    <a:lstStyle/>
                    <a:p>
                      <a:r>
                        <a:rPr lang="en-US" sz="2400" dirty="0" smtClean="0"/>
                        <a:t>Organizing</a:t>
                      </a:r>
                      <a:endParaRPr lang="en-US" sz="2400" dirty="0"/>
                    </a:p>
                  </a:txBody>
                  <a:tcPr/>
                </a:tc>
                <a:tc>
                  <a:txBody>
                    <a:bodyPr/>
                    <a:lstStyle/>
                    <a:p>
                      <a:r>
                        <a:rPr lang="en-US" sz="2400" dirty="0" smtClean="0"/>
                        <a:t>Leading </a:t>
                      </a:r>
                      <a:endParaRPr lang="en-US" sz="2400" dirty="0"/>
                    </a:p>
                  </a:txBody>
                  <a:tcPr/>
                </a:tc>
                <a:tc>
                  <a:txBody>
                    <a:bodyPr/>
                    <a:lstStyle/>
                    <a:p>
                      <a:r>
                        <a:rPr lang="en-US" sz="2400" dirty="0" smtClean="0"/>
                        <a:t>Controlling</a:t>
                      </a:r>
                      <a:endParaRPr lang="en-US" sz="2400" dirty="0"/>
                    </a:p>
                  </a:txBody>
                  <a:tcPr/>
                </a:tc>
              </a:tr>
              <a:tr h="370840">
                <a:tc>
                  <a:txBody>
                    <a:bodyPr/>
                    <a:lstStyle/>
                    <a:p>
                      <a:endParaRPr lang="en-US" sz="2000" b="1" dirty="0" smtClean="0"/>
                    </a:p>
                    <a:p>
                      <a:r>
                        <a:rPr lang="en-US" sz="2000" b="1" dirty="0" smtClean="0"/>
                        <a:t>Vision/Mission</a:t>
                      </a:r>
                    </a:p>
                    <a:p>
                      <a:endParaRPr lang="en-US" sz="2000" b="1" dirty="0" smtClean="0"/>
                    </a:p>
                    <a:p>
                      <a:r>
                        <a:rPr lang="en-US" sz="2000" b="1" dirty="0" smtClean="0"/>
                        <a:t>Strategizing</a:t>
                      </a:r>
                    </a:p>
                    <a:p>
                      <a:endParaRPr lang="en-US" sz="2000" b="1" dirty="0" smtClean="0"/>
                    </a:p>
                    <a:p>
                      <a:r>
                        <a:rPr lang="en-US" sz="2000" b="1" dirty="0" smtClean="0"/>
                        <a:t>Goals/Objectives</a:t>
                      </a:r>
                      <a:endParaRPr lang="en-US" sz="2000" b="1" dirty="0"/>
                    </a:p>
                  </a:txBody>
                  <a:tcPr/>
                </a:tc>
                <a:tc>
                  <a:txBody>
                    <a:bodyPr/>
                    <a:lstStyle/>
                    <a:p>
                      <a:endParaRPr lang="en-US" sz="2000" b="1" dirty="0" smtClean="0"/>
                    </a:p>
                    <a:p>
                      <a:r>
                        <a:rPr lang="en-US" sz="2000" b="1" dirty="0" smtClean="0"/>
                        <a:t>Org. Design</a:t>
                      </a:r>
                    </a:p>
                    <a:p>
                      <a:endParaRPr lang="en-US" sz="2000" b="1" dirty="0" smtClean="0"/>
                    </a:p>
                    <a:p>
                      <a:r>
                        <a:rPr lang="en-US" sz="2000" b="1" dirty="0" smtClean="0"/>
                        <a:t>Culture</a:t>
                      </a:r>
                    </a:p>
                    <a:p>
                      <a:endParaRPr lang="en-US" sz="2000" b="1" dirty="0" smtClean="0"/>
                    </a:p>
                    <a:p>
                      <a:r>
                        <a:rPr lang="en-US" sz="2000" b="1" dirty="0" smtClean="0"/>
                        <a:t>Social Networks</a:t>
                      </a:r>
                      <a:endParaRPr lang="en-US" sz="2000" b="1" dirty="0"/>
                    </a:p>
                  </a:txBody>
                  <a:tcPr/>
                </a:tc>
                <a:tc>
                  <a:txBody>
                    <a:bodyPr/>
                    <a:lstStyle/>
                    <a:p>
                      <a:endParaRPr lang="en-US" sz="2000" b="1" dirty="0" smtClean="0"/>
                    </a:p>
                    <a:p>
                      <a:r>
                        <a:rPr lang="en-US" sz="2000" b="1" dirty="0" smtClean="0"/>
                        <a:t>Leadership</a:t>
                      </a:r>
                    </a:p>
                    <a:p>
                      <a:endParaRPr lang="en-US" sz="2000" b="1" dirty="0" smtClean="0"/>
                    </a:p>
                    <a:p>
                      <a:r>
                        <a:rPr lang="en-US" sz="2000" b="1" dirty="0" smtClean="0"/>
                        <a:t>Decision making</a:t>
                      </a:r>
                    </a:p>
                    <a:p>
                      <a:endParaRPr lang="en-US" sz="2000" b="1" dirty="0" smtClean="0"/>
                    </a:p>
                    <a:p>
                      <a:r>
                        <a:rPr lang="en-US" sz="2000" b="1" dirty="0" smtClean="0"/>
                        <a:t>Communication</a:t>
                      </a:r>
                    </a:p>
                    <a:p>
                      <a:endParaRPr lang="en-US" sz="2000" b="1" dirty="0" smtClean="0"/>
                    </a:p>
                    <a:p>
                      <a:r>
                        <a:rPr lang="en-US" sz="2000" b="1" dirty="0" smtClean="0"/>
                        <a:t>Motivation Teams</a:t>
                      </a:r>
                      <a:endParaRPr lang="en-US" sz="2000" b="1" dirty="0"/>
                    </a:p>
                  </a:txBody>
                  <a:tcPr/>
                </a:tc>
                <a:tc>
                  <a:txBody>
                    <a:bodyPr/>
                    <a:lstStyle/>
                    <a:p>
                      <a:endParaRPr lang="en-US" sz="2000" b="1" dirty="0" smtClean="0"/>
                    </a:p>
                    <a:p>
                      <a:r>
                        <a:rPr lang="en-US" sz="2000" b="1" dirty="0" smtClean="0"/>
                        <a:t>System Processes</a:t>
                      </a:r>
                    </a:p>
                    <a:p>
                      <a:endParaRPr lang="en-US" sz="2000" b="1" dirty="0" smtClean="0"/>
                    </a:p>
                    <a:p>
                      <a:r>
                        <a:rPr lang="en-US" sz="2000" b="1" dirty="0" smtClean="0"/>
                        <a:t>Human </a:t>
                      </a:r>
                    </a:p>
                    <a:p>
                      <a:r>
                        <a:rPr lang="en-US" sz="2000" b="1" dirty="0" smtClean="0"/>
                        <a:t>Resources</a:t>
                      </a:r>
                      <a:endParaRPr lang="en-US" sz="2000" b="1" dirty="0"/>
                    </a:p>
                  </a:txBody>
                  <a:tcPr/>
                </a:tc>
              </a:tr>
            </a:tbl>
          </a:graphicData>
        </a:graphic>
      </p:graphicFrame>
      <p:sp>
        <p:nvSpPr>
          <p:cNvPr id="3" name="TextBox 2"/>
          <p:cNvSpPr txBox="1"/>
          <p:nvPr/>
        </p:nvSpPr>
        <p:spPr>
          <a:xfrm>
            <a:off x="609600" y="457200"/>
            <a:ext cx="8305800" cy="1446550"/>
          </a:xfrm>
          <a:prstGeom prst="rect">
            <a:avLst/>
          </a:prstGeom>
          <a:noFill/>
        </p:spPr>
        <p:txBody>
          <a:bodyPr wrap="square" rtlCol="0">
            <a:spAutoFit/>
          </a:bodyPr>
          <a:lstStyle/>
          <a:p>
            <a:pPr algn="ctr"/>
            <a:r>
              <a:rPr lang="en-US" sz="4400" b="1" dirty="0" smtClean="0"/>
              <a:t>Transformation for EXCELLENCE</a:t>
            </a:r>
          </a:p>
          <a:p>
            <a:pPr algn="ctr"/>
            <a:r>
              <a:rPr lang="en-US" sz="4400" dirty="0" smtClean="0"/>
              <a:t>POLC Framework</a:t>
            </a:r>
            <a:endParaRPr lang="en-US" sz="4400" dirty="0"/>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037" y="2590800"/>
            <a:ext cx="8927963" cy="861774"/>
          </a:xfrm>
          <a:prstGeom prst="rect">
            <a:avLst/>
          </a:prstGeom>
          <a:noFill/>
        </p:spPr>
        <p:txBody>
          <a:bodyPr wrap="none" rtlCol="0" anchor="ctr">
            <a:noAutofit/>
            <a:scene3d>
              <a:camera prst="orthographicFront">
                <a:rot lat="0" lon="0" rev="0"/>
              </a:camera>
              <a:lightRig rig="contrasting" dir="t">
                <a:rot lat="0" lon="0" rev="4500000"/>
              </a:lightRig>
            </a:scene3d>
            <a:sp3d prstMaterial="metal">
              <a:bevelT w="127000" h="31750" prst="relaxedInset"/>
              <a:contourClr>
                <a:srgbClr val="585858"/>
              </a:contourClr>
            </a:sp3d>
          </a:bodyPr>
          <a:lstStyle/>
          <a:p>
            <a:pPr algn="ctr"/>
            <a:r>
              <a:rPr lang="en-US" sz="6000" b="1" dirty="0" smtClean="0"/>
              <a:t>The EXCEL Mindset</a:t>
            </a:r>
            <a:endParaRPr lang="en-US" sz="6000" b="1" cap="all" dirty="0">
              <a:ln w="0"/>
              <a:effectLst>
                <a:reflection blurRad="12700" stA="50000" endPos="50000" dist="5000" dir="5400000" sy="-100000" rotWithShape="0"/>
              </a:effectLst>
              <a:latin typeface="Arial Black" pitchFamily="34" charset="0"/>
            </a:endParaRPr>
          </a:p>
        </p:txBody>
      </p:sp>
      <p:sp>
        <p:nvSpPr>
          <p:cNvPr id="3" name="Spotlight"/>
          <p:cNvSpPr/>
          <p:nvPr/>
        </p:nvSpPr>
        <p:spPr>
          <a:xfrm>
            <a:off x="1657349" y="2438400"/>
            <a:ext cx="1587212" cy="1007918"/>
          </a:xfrm>
          <a:prstGeom prst="ellipse">
            <a:avLst/>
          </a:prstGeom>
          <a:gradFill flip="none" rotWithShape="1">
            <a:gsLst>
              <a:gs pos="0">
                <a:srgbClr val="FFFFFF"/>
              </a:gs>
              <a:gs pos="78000">
                <a:srgbClr val="FFFFFF">
                  <a:alpha val="25000"/>
                </a:srgbClr>
              </a:gs>
              <a:gs pos="100000">
                <a:srgbClr val="FFFFFF">
                  <a:alpha val="0"/>
                </a:srgbClr>
              </a:gs>
            </a:gsLst>
            <a:path path="circle">
              <a:fillToRect l="50000" t="50000" r="50000" b="50000"/>
            </a:path>
            <a:tileRect/>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 name="Subtitle 2"/>
          <p:cNvSpPr txBox="1">
            <a:spLocks/>
          </p:cNvSpPr>
          <p:nvPr/>
        </p:nvSpPr>
        <p:spPr>
          <a:xfrm>
            <a:off x="914400" y="4114800"/>
            <a:ext cx="7467600" cy="1447800"/>
          </a:xfrm>
          <a:prstGeom prst="rect">
            <a:avLst/>
          </a:prstGeom>
        </p:spPr>
        <p:txBody>
          <a:bodyPr>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If I EXCEL and</a:t>
            </a:r>
            <a:r>
              <a:rPr kumimoji="0" lang="en-US" sz="3200" b="0" i="0" u="none" strike="noStrike" kern="1200" cap="none" spc="0" normalizeH="0" noProof="0" dirty="0" smtClean="0">
                <a:ln>
                  <a:noFill/>
                </a:ln>
                <a:solidFill>
                  <a:schemeClr val="tx1"/>
                </a:solidFill>
                <a:effectLst/>
                <a:uLnTx/>
                <a:uFillTx/>
                <a:latin typeface="+mn-lt"/>
                <a:ea typeface="+mn-ea"/>
                <a:cs typeface="+mn-cs"/>
              </a:rPr>
              <a:t> you EXCEL then we EXCEL together!</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423279930"/>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xit" presetSubtype="0" fill="hold" grpId="2" nodeType="withEffect">
                                  <p:stCondLst>
                                    <p:cond delay="4000"/>
                                  </p:stCondLst>
                                  <p:childTnLst>
                                    <p:animEffect transition="out" filter="fade">
                                      <p:cBhvr>
                                        <p:cTn id="9" dur="1000"/>
                                        <p:tgtEl>
                                          <p:spTgt spid="3"/>
                                        </p:tgtEl>
                                      </p:cBhvr>
                                    </p:animEffect>
                                    <p:set>
                                      <p:cBhvr>
                                        <p:cTn id="10" dur="1" fill="hold">
                                          <p:stCondLst>
                                            <p:cond delay="999"/>
                                          </p:stCondLst>
                                        </p:cTn>
                                        <p:tgtEl>
                                          <p:spTgt spid="3"/>
                                        </p:tgtEl>
                                        <p:attrNameLst>
                                          <p:attrName>style.visibility</p:attrName>
                                        </p:attrNameLst>
                                      </p:cBhvr>
                                      <p:to>
                                        <p:strVal val="hidden"/>
                                      </p:to>
                                    </p:set>
                                  </p:childTnLst>
                                </p:cTn>
                              </p:par>
                              <p:par>
                                <p:cTn id="11" presetID="10" presetClass="entr" presetSubtype="0" fill="hold" grpId="3" nodeType="withEffect">
                                  <p:stCondLst>
                                    <p:cond delay="50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childTnLst>
                                </p:cTn>
                              </p:par>
                              <p:par>
                                <p:cTn id="14" presetID="10" presetClass="exit" presetSubtype="0" fill="hold" grpId="4" nodeType="withEffect">
                                  <p:stCondLst>
                                    <p:cond delay="7000"/>
                                  </p:stCondLst>
                                  <p:childTnLst>
                                    <p:animEffect transition="out" filter="fade">
                                      <p:cBhvr>
                                        <p:cTn id="15" dur="1000"/>
                                        <p:tgtEl>
                                          <p:spTgt spid="3"/>
                                        </p:tgtEl>
                                      </p:cBhvr>
                                    </p:animEffect>
                                    <p:set>
                                      <p:cBhvr>
                                        <p:cTn id="16" dur="1" fill="hold">
                                          <p:stCondLst>
                                            <p:cond delay="999"/>
                                          </p:stCondLst>
                                        </p:cTn>
                                        <p:tgtEl>
                                          <p:spTgt spid="3"/>
                                        </p:tgtEl>
                                        <p:attrNameLst>
                                          <p:attrName>style.visibility</p:attrName>
                                        </p:attrNameLst>
                                      </p:cBhvr>
                                      <p:to>
                                        <p:strVal val="hidden"/>
                                      </p:to>
                                    </p:set>
                                  </p:childTnLst>
                                </p:cTn>
                              </p:par>
                              <p:par>
                                <p:cTn id="17" presetID="63" presetClass="path" presetSubtype="0" repeatCount="2000" accel="50000" decel="50000" autoRev="1" fill="hold" grpId="1" nodeType="withEffect">
                                  <p:stCondLst>
                                    <p:cond delay="0"/>
                                  </p:stCondLst>
                                  <p:childTnLst>
                                    <p:animMotion origin="layout" path="M 1.25E-6 4.81481E-6 L 0.50937 4.81481E-6 " pathEditMode="relative" rAng="0" ptsTypes="AA">
                                      <p:cBhvr>
                                        <p:cTn id="18" dur="2000" fill="hold"/>
                                        <p:tgtEl>
                                          <p:spTgt spid="3"/>
                                        </p:tgtEl>
                                        <p:attrNameLst>
                                          <p:attrName>ppt_x</p:attrName>
                                          <p:attrName>ppt_y</p:attrName>
                                        </p:attrNameLst>
                                      </p:cBhvr>
                                      <p:rCtr x="2546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P spid="3" grpId="3" animBg="1"/>
      <p:bldP spid="3" grpId="4"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ilitarydiscountscentral.com/wp-content/uploads/2012/03/soldier-saluting-516x340.jpg"/>
          <p:cNvPicPr>
            <a:picLocks noChangeAspect="1" noChangeArrowheads="1"/>
          </p:cNvPicPr>
          <p:nvPr/>
        </p:nvPicPr>
        <p:blipFill>
          <a:blip r:embed="rId2" cstate="print"/>
          <a:srcRect/>
          <a:stretch>
            <a:fillRect/>
          </a:stretch>
        </p:blipFill>
        <p:spPr bwMode="auto">
          <a:xfrm>
            <a:off x="-228600" y="0"/>
            <a:ext cx="9372600" cy="6858000"/>
          </a:xfrm>
          <a:prstGeom prst="rect">
            <a:avLst/>
          </a:prstGeom>
          <a:noFill/>
        </p:spPr>
      </p:pic>
      <p:sp>
        <p:nvSpPr>
          <p:cNvPr id="2" name="Title 1"/>
          <p:cNvSpPr>
            <a:spLocks noGrp="1"/>
          </p:cNvSpPr>
          <p:nvPr>
            <p:ph type="title"/>
          </p:nvPr>
        </p:nvSpPr>
        <p:spPr>
          <a:xfrm>
            <a:off x="457200" y="2514600"/>
            <a:ext cx="8229600" cy="1143000"/>
          </a:xfrm>
        </p:spPr>
        <p:txBody>
          <a:bodyPr>
            <a:noAutofit/>
          </a:bodyPr>
          <a:lstStyle/>
          <a:p>
            <a:r>
              <a:rPr lang="en-US" sz="5400" dirty="0" smtClean="0"/>
              <a:t>Where are you</a:t>
            </a:r>
            <a:br>
              <a:rPr lang="en-US" sz="5400" dirty="0" smtClean="0"/>
            </a:br>
            <a:r>
              <a:rPr lang="en-US" sz="5400" dirty="0" smtClean="0"/>
              <a:t> in the </a:t>
            </a:r>
            <a:r>
              <a:rPr lang="en-US" sz="5400" b="1" dirty="0" smtClean="0"/>
              <a:t>“Army” </a:t>
            </a:r>
            <a:r>
              <a:rPr lang="en-US" sz="5400" dirty="0" smtClean="0"/>
              <a:t/>
            </a:r>
            <a:br>
              <a:rPr lang="en-US" sz="5400" dirty="0" smtClean="0"/>
            </a:br>
            <a:r>
              <a:rPr lang="en-US" sz="5400" dirty="0" smtClean="0"/>
              <a:t>of Leadership</a:t>
            </a:r>
            <a:r>
              <a:rPr lang="en-US" sz="7200" dirty="0" smtClean="0"/>
              <a:t>?</a:t>
            </a:r>
            <a:endParaRPr lang="en-US" sz="7200" dirty="0"/>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gospel.com/wp-content/uploads/2013/10/url-1.jpeg"/>
          <p:cNvPicPr>
            <a:picLocks noChangeAspect="1" noChangeArrowheads="1"/>
          </p:cNvPicPr>
          <p:nvPr/>
        </p:nvPicPr>
        <p:blipFill>
          <a:blip r:embed="rId2" cstate="print"/>
          <a:srcRect/>
          <a:stretch>
            <a:fillRect/>
          </a:stretch>
        </p:blipFill>
        <p:spPr bwMode="auto">
          <a:xfrm>
            <a:off x="0" y="0"/>
            <a:ext cx="2495550" cy="3743325"/>
          </a:xfrm>
          <a:prstGeom prst="rect">
            <a:avLst/>
          </a:prstGeom>
          <a:noFill/>
        </p:spPr>
      </p:pic>
      <p:pic>
        <p:nvPicPr>
          <p:cNvPr id="1032" name="Picture 8" descr="http://blogs.courant.com/curtain/HC%20bluetyler0222.jpg"/>
          <p:cNvPicPr>
            <a:picLocks noChangeAspect="1" noChangeArrowheads="1"/>
          </p:cNvPicPr>
          <p:nvPr/>
        </p:nvPicPr>
        <p:blipFill>
          <a:blip r:embed="rId3" cstate="print"/>
          <a:srcRect/>
          <a:stretch>
            <a:fillRect/>
          </a:stretch>
        </p:blipFill>
        <p:spPr bwMode="auto">
          <a:xfrm>
            <a:off x="1905000" y="3114675"/>
            <a:ext cx="2762250" cy="3743325"/>
          </a:xfrm>
          <a:prstGeom prst="rect">
            <a:avLst/>
          </a:prstGeom>
          <a:noFill/>
        </p:spPr>
      </p:pic>
      <p:pic>
        <p:nvPicPr>
          <p:cNvPr id="1034" name="Picture 10" descr="http://www.christculturenews.com/wp-content/uploads/2012/11/PaulaWhite181.jpg"/>
          <p:cNvPicPr>
            <a:picLocks noChangeAspect="1" noChangeArrowheads="1"/>
          </p:cNvPicPr>
          <p:nvPr/>
        </p:nvPicPr>
        <p:blipFill>
          <a:blip r:embed="rId4" cstate="print"/>
          <a:srcRect/>
          <a:stretch>
            <a:fillRect/>
          </a:stretch>
        </p:blipFill>
        <p:spPr bwMode="auto">
          <a:xfrm>
            <a:off x="6648450" y="0"/>
            <a:ext cx="2495550" cy="3743325"/>
          </a:xfrm>
          <a:prstGeom prst="rect">
            <a:avLst/>
          </a:prstGeom>
          <a:noFill/>
        </p:spPr>
      </p:pic>
      <p:pic>
        <p:nvPicPr>
          <p:cNvPr id="1036" name="Picture 12" descr="http://upload.wikimedia.org/wikipedia/commons/8/8d/President_Barack_Obama.jpg"/>
          <p:cNvPicPr>
            <a:picLocks noChangeAspect="1" noChangeArrowheads="1"/>
          </p:cNvPicPr>
          <p:nvPr/>
        </p:nvPicPr>
        <p:blipFill>
          <a:blip r:embed="rId5" cstate="print"/>
          <a:srcRect/>
          <a:stretch>
            <a:fillRect/>
          </a:stretch>
        </p:blipFill>
        <p:spPr bwMode="auto">
          <a:xfrm>
            <a:off x="5334000" y="3114675"/>
            <a:ext cx="3000375" cy="3743325"/>
          </a:xfrm>
          <a:prstGeom prst="rect">
            <a:avLst/>
          </a:prstGeom>
          <a:noFill/>
        </p:spPr>
      </p:pic>
      <p:sp>
        <p:nvSpPr>
          <p:cNvPr id="8" name="TextBox 7"/>
          <p:cNvSpPr txBox="1"/>
          <p:nvPr/>
        </p:nvSpPr>
        <p:spPr>
          <a:xfrm>
            <a:off x="457200" y="1752600"/>
            <a:ext cx="7924800" cy="3416320"/>
          </a:xfrm>
          <a:prstGeom prst="rect">
            <a:avLst/>
          </a:prstGeom>
          <a:noFill/>
        </p:spPr>
        <p:txBody>
          <a:bodyPr wrap="square" rtlCol="0">
            <a:spAutoFit/>
          </a:bodyPr>
          <a:lstStyle/>
          <a:p>
            <a:pPr algn="ctr"/>
            <a:r>
              <a:rPr lang="en-US" sz="7200" b="1" dirty="0" smtClean="0">
                <a:solidFill>
                  <a:srgbClr val="FF0000"/>
                </a:solidFill>
              </a:rPr>
              <a:t>What do they all have in common with you?</a:t>
            </a:r>
            <a:r>
              <a:rPr lang="en-US" dirty="0" smtClean="0"/>
              <a:t>?</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8">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8">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24 hours in a day</a:t>
            </a:r>
          </a:p>
          <a:p>
            <a:r>
              <a:rPr lang="en-US" dirty="0" smtClean="0"/>
              <a:t>Dreams</a:t>
            </a:r>
          </a:p>
          <a:p>
            <a:r>
              <a:rPr lang="en-US" dirty="0" smtClean="0"/>
              <a:t>Visions</a:t>
            </a:r>
          </a:p>
          <a:p>
            <a:r>
              <a:rPr lang="en-US" dirty="0" smtClean="0"/>
              <a:t>Goals</a:t>
            </a:r>
          </a:p>
          <a:p>
            <a:r>
              <a:rPr lang="en-US" dirty="0" smtClean="0"/>
              <a:t>Family</a:t>
            </a:r>
          </a:p>
          <a:p>
            <a:r>
              <a:rPr lang="en-US" dirty="0" smtClean="0"/>
              <a:t>Jobs</a:t>
            </a:r>
          </a:p>
          <a:p>
            <a:r>
              <a:rPr lang="en-US" dirty="0" smtClean="0"/>
              <a:t>Problems</a:t>
            </a:r>
          </a:p>
          <a:p>
            <a:pPr algn="ctr">
              <a:buNone/>
            </a:pPr>
            <a:r>
              <a:rPr lang="en-US" i="1" dirty="0" smtClean="0"/>
              <a:t>What else?</a:t>
            </a:r>
            <a:endParaRPr lang="en-US" i="1" dirty="0"/>
          </a:p>
        </p:txBody>
      </p:sp>
      <p:sp>
        <p:nvSpPr>
          <p:cNvPr id="3" name="Title 2"/>
          <p:cNvSpPr>
            <a:spLocks noGrp="1"/>
          </p:cNvSpPr>
          <p:nvPr>
            <p:ph type="title"/>
          </p:nvPr>
        </p:nvSpPr>
        <p:spPr/>
        <p:txBody>
          <a:bodyPr/>
          <a:lstStyle/>
          <a:p>
            <a:r>
              <a:rPr lang="en-US" dirty="0" smtClean="0"/>
              <a:t>Commonalities</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20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20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20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2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743200"/>
            <a:ext cx="8229600" cy="1795272"/>
          </a:xfrm>
        </p:spPr>
        <p:txBody>
          <a:bodyPr>
            <a:normAutofit/>
          </a:bodyPr>
          <a:lstStyle/>
          <a:p>
            <a:pPr algn="ctr">
              <a:buNone/>
            </a:pPr>
            <a:r>
              <a:rPr lang="en-US" sz="5400" b="1" dirty="0" smtClean="0"/>
              <a:t>EXCELLENCE is a choice and it begins in YOU!</a:t>
            </a:r>
            <a:endParaRPr lang="en-US" sz="5400" b="1" dirty="0"/>
          </a:p>
        </p:txBody>
      </p:sp>
      <p:sp>
        <p:nvSpPr>
          <p:cNvPr id="3" name="Title 2"/>
          <p:cNvSpPr>
            <a:spLocks noGrp="1"/>
          </p:cNvSpPr>
          <p:nvPr>
            <p:ph type="title"/>
          </p:nvPr>
        </p:nvSpPr>
        <p:spPr/>
        <p:txBody>
          <a:bodyPr/>
          <a:lstStyle/>
          <a:p>
            <a:r>
              <a:rPr lang="en-US" dirty="0" smtClean="0"/>
              <a:t>Presentation Goal</a:t>
            </a:r>
            <a:endParaRPr lang="en-US" dirty="0"/>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Be EXCELLENT</a:t>
            </a:r>
            <a:endParaRPr lang="en-US" b="1" dirty="0"/>
          </a:p>
        </p:txBody>
      </p:sp>
      <p:sp>
        <p:nvSpPr>
          <p:cNvPr id="3" name="Text Placeholder 2"/>
          <p:cNvSpPr>
            <a:spLocks noGrp="1"/>
          </p:cNvSpPr>
          <p:nvPr>
            <p:ph type="body" idx="1"/>
          </p:nvPr>
        </p:nvSpPr>
        <p:spPr/>
        <p:txBody>
          <a:bodyPr/>
          <a:lstStyle/>
          <a:p>
            <a:pPr algn="ctr"/>
            <a:r>
              <a:rPr lang="en-US" dirty="0" smtClean="0"/>
              <a:t>EXCEL</a:t>
            </a:r>
            <a:endParaRPr lang="en-US" dirty="0"/>
          </a:p>
        </p:txBody>
      </p:sp>
      <p:sp>
        <p:nvSpPr>
          <p:cNvPr id="5" name="Text Placeholder 4"/>
          <p:cNvSpPr>
            <a:spLocks noGrp="1"/>
          </p:cNvSpPr>
          <p:nvPr>
            <p:ph type="body" sz="half" idx="3"/>
          </p:nvPr>
        </p:nvSpPr>
        <p:spPr/>
        <p:txBody>
          <a:bodyPr/>
          <a:lstStyle/>
          <a:p>
            <a:pPr algn="ctr"/>
            <a:r>
              <a:rPr lang="en-US" dirty="0" smtClean="0"/>
              <a:t>LENT</a:t>
            </a:r>
            <a:endParaRPr lang="en-US" dirty="0"/>
          </a:p>
        </p:txBody>
      </p:sp>
      <p:sp>
        <p:nvSpPr>
          <p:cNvPr id="4" name="Content Placeholder 3"/>
          <p:cNvSpPr>
            <a:spLocks noGrp="1"/>
          </p:cNvSpPr>
          <p:nvPr>
            <p:ph sz="quarter" idx="2"/>
          </p:nvPr>
        </p:nvSpPr>
        <p:spPr/>
        <p:txBody>
          <a:bodyPr/>
          <a:lstStyle/>
          <a:p>
            <a:r>
              <a:rPr lang="en-US" b="1" dirty="0" smtClean="0"/>
              <a:t>E</a:t>
            </a:r>
            <a:r>
              <a:rPr lang="en-US" dirty="0" smtClean="0"/>
              <a:t>liminate the excuses</a:t>
            </a:r>
          </a:p>
          <a:p>
            <a:r>
              <a:rPr lang="en-US" b="1" dirty="0" smtClean="0"/>
              <a:t>X-</a:t>
            </a:r>
            <a:r>
              <a:rPr lang="en-US" dirty="0" smtClean="0"/>
              <a:t>ray your attitude</a:t>
            </a:r>
          </a:p>
          <a:p>
            <a:r>
              <a:rPr lang="en-US" b="1" dirty="0" smtClean="0"/>
              <a:t>C</a:t>
            </a:r>
            <a:r>
              <a:rPr lang="en-US" dirty="0" smtClean="0"/>
              <a:t> the cost</a:t>
            </a:r>
          </a:p>
          <a:p>
            <a:r>
              <a:rPr lang="en-US" b="1" dirty="0" smtClean="0"/>
              <a:t>E</a:t>
            </a:r>
            <a:r>
              <a:rPr lang="en-US" dirty="0" smtClean="0"/>
              <a:t>xceed the expectation</a:t>
            </a:r>
          </a:p>
          <a:p>
            <a:r>
              <a:rPr lang="en-US" b="1" dirty="0" smtClean="0"/>
              <a:t>L</a:t>
            </a:r>
            <a:r>
              <a:rPr lang="en-US" dirty="0" smtClean="0"/>
              <a:t>ive, laugh &amp; love</a:t>
            </a:r>
            <a:endParaRPr lang="en-US" dirty="0"/>
          </a:p>
        </p:txBody>
      </p:sp>
      <p:sp>
        <p:nvSpPr>
          <p:cNvPr id="6" name="Content Placeholder 5"/>
          <p:cNvSpPr>
            <a:spLocks noGrp="1"/>
          </p:cNvSpPr>
          <p:nvPr>
            <p:ph sz="quarter" idx="4"/>
          </p:nvPr>
        </p:nvSpPr>
        <p:spPr/>
        <p:txBody>
          <a:bodyPr/>
          <a:lstStyle/>
          <a:p>
            <a:r>
              <a:rPr lang="en-US" dirty="0" smtClean="0"/>
              <a:t>Ash Wednesday to Holy Thursday</a:t>
            </a:r>
          </a:p>
          <a:p>
            <a:r>
              <a:rPr lang="en-US" dirty="0" smtClean="0"/>
              <a:t>Jesus tempted for a 40-day period</a:t>
            </a:r>
          </a:p>
          <a:p>
            <a:r>
              <a:rPr lang="en-US" dirty="0" smtClean="0"/>
              <a:t>40 day rain the cleansed the Earth</a:t>
            </a:r>
          </a:p>
          <a:p>
            <a:r>
              <a:rPr lang="en-US" dirty="0" smtClean="0"/>
              <a:t>Jesus appeared during a 40 day span after His resurrection</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2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wipe(down)">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wipe(down)">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wipe(down)">
                                      <p:cBhvr>
                                        <p:cTn id="42" dur="500"/>
                                        <p:tgtEl>
                                          <p:spTgt spid="6">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wipe(down)">
                                      <p:cBhvr>
                                        <p:cTn id="4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2362200" y="1417638"/>
            <a:ext cx="4038600" cy="4525963"/>
          </a:xfrm>
        </p:spPr>
        <p:txBody>
          <a:bodyPr>
            <a:noAutofit/>
          </a:bodyPr>
          <a:lstStyle/>
          <a:p>
            <a:r>
              <a:rPr lang="en-US" sz="5400" dirty="0" smtClean="0"/>
              <a:t>Plan</a:t>
            </a:r>
          </a:p>
          <a:p>
            <a:r>
              <a:rPr lang="en-US" sz="5400" dirty="0" smtClean="0"/>
              <a:t>Know Yourself</a:t>
            </a:r>
          </a:p>
          <a:p>
            <a:r>
              <a:rPr lang="en-US" sz="5400" dirty="0" smtClean="0"/>
              <a:t>Be Productive</a:t>
            </a:r>
            <a:endParaRPr lang="en-US" sz="5400" dirty="0"/>
          </a:p>
        </p:txBody>
      </p:sp>
      <p:sp>
        <p:nvSpPr>
          <p:cNvPr id="2" name="Title 1"/>
          <p:cNvSpPr>
            <a:spLocks noGrp="1"/>
          </p:cNvSpPr>
          <p:nvPr>
            <p:ph type="title"/>
          </p:nvPr>
        </p:nvSpPr>
        <p:spPr/>
        <p:txBody>
          <a:bodyPr/>
          <a:lstStyle/>
          <a:p>
            <a:pPr algn="ctr"/>
            <a:r>
              <a:rPr lang="en-US" b="1" dirty="0" smtClean="0"/>
              <a:t>E</a:t>
            </a:r>
            <a:r>
              <a:rPr lang="en-US" dirty="0" smtClean="0"/>
              <a:t>liminate the Excuses!</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2286000" y="1417638"/>
            <a:ext cx="4038600" cy="4525963"/>
          </a:xfrm>
        </p:spPr>
        <p:txBody>
          <a:bodyPr>
            <a:noAutofit/>
          </a:bodyPr>
          <a:lstStyle/>
          <a:p>
            <a:r>
              <a:rPr lang="en-US" sz="4000" dirty="0" smtClean="0"/>
              <a:t>People thrive off you</a:t>
            </a:r>
          </a:p>
          <a:p>
            <a:r>
              <a:rPr lang="en-US" sz="4000" dirty="0" smtClean="0"/>
              <a:t>Attitude determines altitude</a:t>
            </a:r>
          </a:p>
          <a:p>
            <a:r>
              <a:rPr lang="en-US" sz="4000" dirty="0" smtClean="0"/>
              <a:t>Think happy be happy</a:t>
            </a:r>
            <a:endParaRPr lang="en-US" sz="4000" dirty="0"/>
          </a:p>
        </p:txBody>
      </p:sp>
      <p:sp>
        <p:nvSpPr>
          <p:cNvPr id="2" name="Title 1"/>
          <p:cNvSpPr>
            <a:spLocks noGrp="1"/>
          </p:cNvSpPr>
          <p:nvPr>
            <p:ph type="title"/>
          </p:nvPr>
        </p:nvSpPr>
        <p:spPr/>
        <p:txBody>
          <a:bodyPr/>
          <a:lstStyle/>
          <a:p>
            <a:r>
              <a:rPr lang="en-US" b="1" dirty="0" smtClean="0"/>
              <a:t>X</a:t>
            </a:r>
            <a:r>
              <a:rPr lang="en-US" dirty="0" smtClean="0"/>
              <a:t>- ray your attitude!</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262</TotalTime>
  <Words>275</Words>
  <Application>Microsoft Macintosh PowerPoint</Application>
  <PresentationFormat>On-screen Show (4:3)</PresentationFormat>
  <Paragraphs>90</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 Black</vt:lpstr>
      <vt:lpstr>Lucida Sans Unicode</vt:lpstr>
      <vt:lpstr>Verdana</vt:lpstr>
      <vt:lpstr>Wingdings 2</vt:lpstr>
      <vt:lpstr>Wingdings 3</vt:lpstr>
      <vt:lpstr>Concourse</vt:lpstr>
      <vt:lpstr>PowerPoint Presentation</vt:lpstr>
      <vt:lpstr>PowerPoint Presentation</vt:lpstr>
      <vt:lpstr>Where are you  in the “Army”  of Leadership?</vt:lpstr>
      <vt:lpstr>PowerPoint Presentation</vt:lpstr>
      <vt:lpstr>Commonalities</vt:lpstr>
      <vt:lpstr>Presentation Goal</vt:lpstr>
      <vt:lpstr>Be EXCELLENT</vt:lpstr>
      <vt:lpstr>Eliminate the Excuses!</vt:lpstr>
      <vt:lpstr>X- ray your attitude!</vt:lpstr>
      <vt:lpstr>C – the Cost</vt:lpstr>
      <vt:lpstr>SMART Goals</vt:lpstr>
      <vt:lpstr>Exceed the Expectation</vt:lpstr>
      <vt:lpstr>Live, Laugh &amp; Love</vt:lpstr>
      <vt:lpstr>What could you do in 40 days?</vt:lpstr>
      <vt:lpstr>PowerPoint Presentation</vt:lpstr>
    </vt:vector>
  </TitlesOfParts>
  <Company>Microsoft</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jake.golden</dc:creator>
  <cp:lastModifiedBy>drjakegolden4@gmail.com</cp:lastModifiedBy>
  <cp:revision>29</cp:revision>
  <dcterms:created xsi:type="dcterms:W3CDTF">2014-02-20T20:08:10Z</dcterms:created>
  <dcterms:modified xsi:type="dcterms:W3CDTF">2017-07-29T23:21:30Z</dcterms:modified>
</cp:coreProperties>
</file>