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5" d="100"/>
          <a:sy n="115" d="100"/>
        </p:scale>
        <p:origin x="6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30279909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15996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49686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18348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551012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35048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043894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151403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974917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19248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707261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216095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4240778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70602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FFFF">
            <a:alpha val="38460"/>
          </a:srgbClr>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rtl="0">
              <a:lnSpc>
                <a:spcPct val="200000"/>
              </a:lnSpc>
              <a:spcBef>
                <a:spcPts val="0"/>
              </a:spcBef>
              <a:buClr>
                <a:schemeClr val="dk1"/>
              </a:buClr>
              <a:buSzPct val="30555"/>
              <a:buFont typeface="Arial"/>
              <a:buNone/>
            </a:pPr>
            <a:r>
              <a:rPr lang="en" sz="3600">
                <a:latin typeface="Georgia"/>
                <a:ea typeface="Georgia"/>
                <a:cs typeface="Georgia"/>
                <a:sym typeface="Georgia"/>
              </a:rPr>
              <a:t>“Exploring the Subject of Politics and American Muslim Women”</a:t>
            </a:r>
          </a:p>
        </p:txBody>
      </p:sp>
      <p:sp>
        <p:nvSpPr>
          <p:cNvPr id="55" name="Shape 55"/>
          <p:cNvSpPr txBox="1">
            <a:spLocks noGrp="1"/>
          </p:cNvSpPr>
          <p:nvPr>
            <p:ph type="subTitle" idx="1"/>
          </p:nvPr>
        </p:nvSpPr>
        <p:spPr>
          <a:xfrm>
            <a:off x="311700" y="2834125"/>
            <a:ext cx="8520600" cy="792600"/>
          </a:xfrm>
          <a:prstGeom prst="rect">
            <a:avLst/>
          </a:prstGeom>
        </p:spPr>
        <p:txBody>
          <a:bodyPr lIns="91425" tIns="91425" rIns="91425" bIns="91425" anchor="t" anchorCtr="0">
            <a:noAutofit/>
          </a:bodyPr>
          <a:lstStyle/>
          <a:p>
            <a:pPr lvl="0" rtl="0">
              <a:lnSpc>
                <a:spcPct val="240000"/>
              </a:lnSpc>
              <a:spcBef>
                <a:spcPts val="0"/>
              </a:spcBef>
              <a:buClr>
                <a:schemeClr val="dk1"/>
              </a:buClr>
              <a:buSzPct val="78571"/>
              <a:buFont typeface="Arial"/>
              <a:buNone/>
            </a:pPr>
            <a:r>
              <a:rPr lang="en" sz="1400">
                <a:solidFill>
                  <a:srgbClr val="666666"/>
                </a:solidFill>
                <a:latin typeface="Georgia"/>
                <a:ea typeface="Georgia"/>
                <a:cs typeface="Georgia"/>
                <a:sym typeface="Georgia"/>
              </a:rPr>
              <a:t>What is the relationship between Muslim American religious institutions and politics?</a:t>
            </a:r>
          </a:p>
          <a:p>
            <a:pPr lvl="0">
              <a:spcBef>
                <a:spcPts val="0"/>
              </a:spcBef>
              <a:buNone/>
            </a:pPr>
            <a:endParaRPr i="1">
              <a:latin typeface="Georgia"/>
              <a:ea typeface="Georgia"/>
              <a:cs typeface="Georgia"/>
              <a:sym typeface="Georgia"/>
            </a:endParaRPr>
          </a:p>
        </p:txBody>
      </p:sp>
      <p:sp>
        <p:nvSpPr>
          <p:cNvPr id="56" name="Shape 56"/>
          <p:cNvSpPr txBox="1"/>
          <p:nvPr/>
        </p:nvSpPr>
        <p:spPr>
          <a:xfrm>
            <a:off x="2567250" y="3967575"/>
            <a:ext cx="4165200" cy="744900"/>
          </a:xfrm>
          <a:prstGeom prst="rect">
            <a:avLst/>
          </a:prstGeom>
          <a:noFill/>
          <a:ln>
            <a:noFill/>
          </a:ln>
        </p:spPr>
        <p:txBody>
          <a:bodyPr lIns="91425" tIns="91425" rIns="91425" bIns="91425" anchor="t" anchorCtr="0">
            <a:noAutofit/>
          </a:bodyPr>
          <a:lstStyle/>
          <a:p>
            <a:pPr lvl="0" algn="ctr">
              <a:spcBef>
                <a:spcPts val="0"/>
              </a:spcBef>
              <a:buNone/>
            </a:pPr>
            <a:r>
              <a:rPr lang="en">
                <a:solidFill>
                  <a:srgbClr val="666666"/>
                </a:solidFill>
                <a:latin typeface="Georgia"/>
                <a:ea typeface="Georgia"/>
                <a:cs typeface="Georgia"/>
                <a:sym typeface="Georgia"/>
              </a:rPr>
              <a:t>Melissa D. Dixon</a:t>
            </a:r>
          </a:p>
          <a:p>
            <a:pPr lvl="0" algn="ctr">
              <a:spcBef>
                <a:spcPts val="0"/>
              </a:spcBef>
              <a:buNone/>
            </a:pPr>
            <a:r>
              <a:rPr lang="en">
                <a:solidFill>
                  <a:srgbClr val="666666"/>
                </a:solidFill>
                <a:latin typeface="Georgia"/>
                <a:ea typeface="Georgia"/>
                <a:cs typeface="Georgia"/>
                <a:sym typeface="Georgia"/>
              </a:rPr>
              <a:t>Georgia Southern University</a:t>
            </a:r>
          </a:p>
          <a:p>
            <a:pPr lvl="0" algn="ctr">
              <a:spcBef>
                <a:spcPts val="0"/>
              </a:spcBef>
              <a:buNone/>
            </a:pPr>
            <a:r>
              <a:rPr lang="en">
                <a:solidFill>
                  <a:srgbClr val="666666"/>
                </a:solidFill>
                <a:latin typeface="Georgia"/>
                <a:ea typeface="Georgia"/>
                <a:cs typeface="Georgia"/>
                <a:sym typeface="Georgia"/>
              </a:rPr>
              <a:t>MASS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Love and Care (cont.)</a:t>
            </a:r>
          </a:p>
        </p:txBody>
      </p:sp>
      <p:sp>
        <p:nvSpPr>
          <p:cNvPr id="110" name="Shape 110"/>
          <p:cNvSpPr txBox="1">
            <a:spLocks noGrp="1"/>
          </p:cNvSpPr>
          <p:nvPr>
            <p:ph type="body" idx="1"/>
          </p:nvPr>
        </p:nvSpPr>
        <p:spPr>
          <a:xfrm>
            <a:off x="311700" y="963975"/>
            <a:ext cx="8520600" cy="3416400"/>
          </a:xfrm>
          <a:prstGeom prst="rect">
            <a:avLst/>
          </a:prstGeom>
        </p:spPr>
        <p:txBody>
          <a:bodyPr lIns="91425" tIns="91425" rIns="91425" bIns="91425" anchor="t" anchorCtr="0">
            <a:noAutofit/>
          </a:bodyPr>
          <a:lstStyle/>
          <a:p>
            <a:pPr marL="457200" lvl="0" indent="-228600" rtl="0">
              <a:spcBef>
                <a:spcPts val="0"/>
              </a:spcBef>
              <a:buFont typeface="Georgia"/>
            </a:pPr>
            <a:r>
              <a:rPr lang="en">
                <a:latin typeface="Georgia"/>
                <a:ea typeface="Georgia"/>
                <a:cs typeface="Georgia"/>
                <a:sym typeface="Georgia"/>
              </a:rPr>
              <a:t>Loving and taking care of oneself</a:t>
            </a:r>
          </a:p>
          <a:p>
            <a:pPr marL="914400" marR="0" lvl="1" indent="-317500" algn="l" rtl="0">
              <a:lnSpc>
                <a:spcPct val="115000"/>
              </a:lnSpc>
              <a:spcBef>
                <a:spcPts val="0"/>
              </a:spcBef>
              <a:spcAft>
                <a:spcPts val="1600"/>
              </a:spcAft>
              <a:buClr>
                <a:schemeClr val="dk2"/>
              </a:buClr>
              <a:buSzPct val="100000"/>
              <a:buFont typeface="Georgia"/>
            </a:pPr>
            <a:r>
              <a:rPr lang="en">
                <a:solidFill>
                  <a:srgbClr val="666666"/>
                </a:solidFill>
                <a:latin typeface="Georgia"/>
                <a:ea typeface="Georgia"/>
                <a:cs typeface="Georgia"/>
                <a:sym typeface="Georgia"/>
              </a:rPr>
              <a:t>“Each day you can vow to lessen the number of harmful actions and speech and especially avoid repeating the same mistakes over and over again. Combine this daily ritual with [Arabic], or remembrance of Allah, you will be on your way to success, both in this world and the next one, insha’Allah.”</a:t>
            </a:r>
          </a:p>
          <a:p>
            <a:pPr lvl="0">
              <a:spcBef>
                <a:spcPts val="0"/>
              </a:spcBef>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Taking Action</a:t>
            </a:r>
          </a:p>
        </p:txBody>
      </p:sp>
      <p:sp>
        <p:nvSpPr>
          <p:cNvPr id="116" name="Shape 11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buFont typeface="Georgia"/>
            </a:pPr>
            <a:r>
              <a:rPr lang="en">
                <a:latin typeface="Georgia"/>
                <a:ea typeface="Georgia"/>
                <a:cs typeface="Georgia"/>
                <a:sym typeface="Georgia"/>
              </a:rPr>
              <a:t>Political Action and Social Change</a:t>
            </a:r>
          </a:p>
          <a:p>
            <a:pPr marL="914400" lvl="1" indent="-228600" rtl="0">
              <a:lnSpc>
                <a:spcPct val="115000"/>
              </a:lnSpc>
              <a:spcBef>
                <a:spcPts val="0"/>
              </a:spcBef>
              <a:spcAft>
                <a:spcPts val="0"/>
              </a:spcAft>
              <a:buClr>
                <a:srgbClr val="666666"/>
              </a:buClr>
              <a:buFont typeface="Georgia"/>
            </a:pPr>
            <a:r>
              <a:rPr lang="en">
                <a:solidFill>
                  <a:srgbClr val="666666"/>
                </a:solidFill>
                <a:latin typeface="Georgia"/>
                <a:ea typeface="Georgia"/>
                <a:cs typeface="Georgia"/>
                <a:sym typeface="Georgia"/>
              </a:rPr>
              <a:t>“Clearly Allah orders that we take care of the orphans by improving their lives.”</a:t>
            </a:r>
          </a:p>
          <a:p>
            <a:pPr marL="914400" lvl="1" indent="-228600" rtl="0">
              <a:lnSpc>
                <a:spcPct val="115000"/>
              </a:lnSpc>
              <a:spcBef>
                <a:spcPts val="0"/>
              </a:spcBef>
              <a:spcAft>
                <a:spcPts val="0"/>
              </a:spcAft>
              <a:buClr>
                <a:srgbClr val="666666"/>
              </a:buClr>
              <a:buFont typeface="Georgia"/>
            </a:pPr>
            <a:r>
              <a:rPr lang="en">
                <a:solidFill>
                  <a:srgbClr val="666666"/>
                </a:solidFill>
                <a:latin typeface="Georgia"/>
                <a:ea typeface="Georgia"/>
                <a:cs typeface="Georgia"/>
                <a:sym typeface="Georgia"/>
              </a:rPr>
              <a:t>“Become a person and not just a number on some statistic graph. So here’s my biggest ask: Run for office.”</a:t>
            </a:r>
          </a:p>
          <a:p>
            <a:pPr marL="457200" lvl="0" indent="-228600" rtl="0">
              <a:spcBef>
                <a:spcPts val="0"/>
              </a:spcBef>
              <a:buFont typeface="Georgia"/>
            </a:pPr>
            <a:r>
              <a:rPr lang="en">
                <a:latin typeface="Georgia"/>
                <a:ea typeface="Georgia"/>
                <a:cs typeface="Georgia"/>
                <a:sym typeface="Georgia"/>
              </a:rPr>
              <a:t>Defeating Hate with Love</a:t>
            </a:r>
          </a:p>
          <a:p>
            <a:pPr marL="914400" lvl="1" indent="-228600" rtl="0">
              <a:spcBef>
                <a:spcPts val="0"/>
              </a:spcBef>
              <a:buFont typeface="Georgia"/>
            </a:pPr>
            <a:r>
              <a:rPr lang="en">
                <a:latin typeface="Georgia"/>
                <a:ea typeface="Georgia"/>
                <a:cs typeface="Georgia"/>
                <a:sym typeface="Georgia"/>
              </a:rPr>
              <a:t>“So how do we respond to perpetrators of hate crimes and those who spread misinformation about us? First, I suggest, let’s start from a place of love, not anger, although that anger might very well fuil our journey to a place of love.”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Discussion</a:t>
            </a:r>
          </a:p>
        </p:txBody>
      </p:sp>
      <p:sp>
        <p:nvSpPr>
          <p:cNvPr id="122" name="Shape 12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buFont typeface="Georgia"/>
            </a:pPr>
            <a:r>
              <a:rPr lang="en">
                <a:latin typeface="Georgia"/>
                <a:ea typeface="Georgia"/>
                <a:cs typeface="Georgia"/>
                <a:sym typeface="Georgia"/>
              </a:rPr>
              <a:t>Religion in the public sphere</a:t>
            </a:r>
          </a:p>
          <a:p>
            <a:pPr marL="914400" lvl="1" indent="-228600" rtl="0">
              <a:spcBef>
                <a:spcPts val="0"/>
              </a:spcBef>
              <a:buFont typeface="Georgia"/>
            </a:pPr>
            <a:r>
              <a:rPr lang="en">
                <a:latin typeface="Georgia"/>
                <a:ea typeface="Georgia"/>
                <a:cs typeface="Georgia"/>
                <a:sym typeface="Georgia"/>
              </a:rPr>
              <a:t>Muslim women use their religion as a reason for political action and social change</a:t>
            </a:r>
          </a:p>
          <a:p>
            <a:pPr marL="457200" lvl="0" indent="-228600" rtl="0">
              <a:spcBef>
                <a:spcPts val="0"/>
              </a:spcBef>
              <a:buFont typeface="Georgia"/>
            </a:pPr>
            <a:r>
              <a:rPr lang="en">
                <a:latin typeface="Georgia"/>
                <a:ea typeface="Georgia"/>
                <a:cs typeface="Georgia"/>
                <a:sym typeface="Georgia"/>
              </a:rPr>
              <a:t>Islamophobia is felt by Muslim women</a:t>
            </a:r>
          </a:p>
          <a:p>
            <a:pPr marL="914400" lvl="1" indent="-228600" rtl="0">
              <a:spcBef>
                <a:spcPts val="0"/>
              </a:spcBef>
              <a:buFont typeface="Georgia"/>
            </a:pPr>
            <a:r>
              <a:rPr lang="en">
                <a:latin typeface="Georgia"/>
                <a:ea typeface="Georgia"/>
                <a:cs typeface="Georgia"/>
                <a:sym typeface="Georgia"/>
              </a:rPr>
              <a:t>Fighting negativity</a:t>
            </a:r>
          </a:p>
          <a:p>
            <a:pPr marL="914400" lvl="1" indent="-228600" rtl="0">
              <a:spcBef>
                <a:spcPts val="0"/>
              </a:spcBef>
              <a:buFont typeface="Georgia"/>
            </a:pPr>
            <a:r>
              <a:rPr lang="en">
                <a:latin typeface="Georgia"/>
                <a:ea typeface="Georgia"/>
                <a:cs typeface="Georgia"/>
                <a:sym typeface="Georgia"/>
              </a:rPr>
              <a:t>They chose to take a loving approach to defend against hate</a:t>
            </a:r>
          </a:p>
          <a:p>
            <a:pPr marL="457200" lvl="0" indent="-228600" rtl="0">
              <a:spcBef>
                <a:spcPts val="0"/>
              </a:spcBef>
              <a:buFont typeface="Georgia"/>
            </a:pPr>
            <a:r>
              <a:rPr lang="en">
                <a:latin typeface="Georgia"/>
                <a:ea typeface="Georgia"/>
                <a:cs typeface="Georgia"/>
                <a:sym typeface="Georgia"/>
              </a:rPr>
              <a:t>Feminist Muslims</a:t>
            </a:r>
          </a:p>
          <a:p>
            <a:pPr marL="914400" lvl="1" indent="-228600" rtl="0">
              <a:spcBef>
                <a:spcPts val="0"/>
              </a:spcBef>
              <a:buFont typeface="Georgia"/>
            </a:pPr>
            <a:r>
              <a:rPr lang="en">
                <a:latin typeface="Georgia"/>
                <a:ea typeface="Georgia"/>
                <a:cs typeface="Georgia"/>
                <a:sym typeface="Georgia"/>
              </a:rPr>
              <a:t>Muslim women promote pluralism</a:t>
            </a:r>
          </a:p>
          <a:p>
            <a:pPr marL="1371600" lvl="2" indent="-228600" rtl="0">
              <a:spcBef>
                <a:spcPts val="0"/>
              </a:spcBef>
              <a:buFont typeface="Georgia"/>
            </a:pPr>
            <a:r>
              <a:rPr lang="en">
                <a:latin typeface="Georgia"/>
                <a:ea typeface="Georgia"/>
                <a:cs typeface="Georgia"/>
                <a:sym typeface="Georgia"/>
              </a:rPr>
              <a:t>Women only mosque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References</a:t>
            </a:r>
          </a:p>
        </p:txBody>
      </p:sp>
      <p:sp>
        <p:nvSpPr>
          <p:cNvPr id="128" name="Shape 12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Al Waazni, Anderson. 2015. “Muslim Women in America and Hijab: A Study of Empowerment, </a:t>
            </a:r>
          </a:p>
          <a:p>
            <a:pPr lvl="0" indent="38735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Feminist Identity, and Body Image.” </a:t>
            </a:r>
            <a:r>
              <a:rPr lang="en" sz="1000" i="1">
                <a:solidFill>
                  <a:srgbClr val="666666"/>
                </a:solidFill>
                <a:latin typeface="Georgia"/>
                <a:ea typeface="Georgia"/>
                <a:cs typeface="Georgia"/>
                <a:sym typeface="Georgia"/>
              </a:rPr>
              <a:t>Social Work </a:t>
            </a:r>
            <a:r>
              <a:rPr lang="en" sz="1000">
                <a:solidFill>
                  <a:srgbClr val="666666"/>
                </a:solidFill>
                <a:latin typeface="Georgia"/>
                <a:ea typeface="Georgia"/>
                <a:cs typeface="Georgia"/>
                <a:sym typeface="Georgia"/>
              </a:rPr>
              <a:t>60(4): 325-333.</a:t>
            </a:r>
          </a:p>
          <a:p>
            <a:pPr lvl="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Braun, Virginia and Clarke, Victoria. 2013. </a:t>
            </a:r>
            <a:r>
              <a:rPr lang="en" sz="1000" i="1">
                <a:solidFill>
                  <a:srgbClr val="666666"/>
                </a:solidFill>
                <a:latin typeface="Georgia"/>
                <a:ea typeface="Georgia"/>
                <a:cs typeface="Georgia"/>
                <a:sym typeface="Georgia"/>
              </a:rPr>
              <a:t>Successful Qualitative Research: a practical guide </a:t>
            </a:r>
          </a:p>
          <a:p>
            <a:pPr lvl="0" indent="387350" rtl="0">
              <a:lnSpc>
                <a:spcPct val="100000"/>
              </a:lnSpc>
              <a:spcBef>
                <a:spcPts val="0"/>
              </a:spcBef>
              <a:spcAft>
                <a:spcPts val="0"/>
              </a:spcAft>
              <a:buClr>
                <a:schemeClr val="dk1"/>
              </a:buClr>
              <a:buSzPct val="110000"/>
              <a:buFont typeface="Arial"/>
              <a:buNone/>
            </a:pPr>
            <a:r>
              <a:rPr lang="en" sz="1000" i="1">
                <a:solidFill>
                  <a:srgbClr val="666666"/>
                </a:solidFill>
                <a:latin typeface="Georgia"/>
                <a:ea typeface="Georgia"/>
                <a:cs typeface="Georgia"/>
                <a:sym typeface="Georgia"/>
              </a:rPr>
              <a:t>for beginners. </a:t>
            </a:r>
            <a:r>
              <a:rPr lang="en" sz="1000">
                <a:solidFill>
                  <a:srgbClr val="666666"/>
                </a:solidFill>
                <a:latin typeface="Georgia"/>
                <a:ea typeface="Georgia"/>
                <a:cs typeface="Georgia"/>
                <a:sym typeface="Georgia"/>
              </a:rPr>
              <a:t>London: Sage Publications.</a:t>
            </a:r>
          </a:p>
          <a:p>
            <a:pPr lvl="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Green, Jordan. (2017, February 23). “Islamophobia grows louder in North Carolina: ‘Can we not </a:t>
            </a:r>
          </a:p>
          <a:p>
            <a:pPr lvl="0" indent="38735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kill them all?’”. </a:t>
            </a:r>
            <a:r>
              <a:rPr lang="en" sz="1000" i="1">
                <a:solidFill>
                  <a:srgbClr val="666666"/>
                </a:solidFill>
                <a:latin typeface="Georgia"/>
                <a:ea typeface="Georgia"/>
                <a:cs typeface="Georgia"/>
                <a:sym typeface="Georgia"/>
              </a:rPr>
              <a:t>The Guardian</a:t>
            </a:r>
            <a:r>
              <a:rPr lang="en" sz="1000">
                <a:solidFill>
                  <a:srgbClr val="666666"/>
                </a:solidFill>
                <a:latin typeface="Georgia"/>
                <a:ea typeface="Georgia"/>
                <a:cs typeface="Georgia"/>
                <a:sym typeface="Georgia"/>
              </a:rPr>
              <a:t>. https://www.theguardian.com/us-news/2017/feb/23</a:t>
            </a:r>
          </a:p>
          <a:p>
            <a:pPr lvl="0" indent="38735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/north-carolina-islamophobia-muslims-threats.</a:t>
            </a:r>
          </a:p>
          <a:p>
            <a:pPr lvl="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Greenberg, Anna. 2000. “The Church and the Revitalization of Politics and Community.”</a:t>
            </a:r>
          </a:p>
          <a:p>
            <a:pPr lvl="0" indent="387350" rtl="0">
              <a:lnSpc>
                <a:spcPct val="100000"/>
              </a:lnSpc>
              <a:spcBef>
                <a:spcPts val="0"/>
              </a:spcBef>
              <a:spcAft>
                <a:spcPts val="0"/>
              </a:spcAft>
              <a:buClr>
                <a:schemeClr val="dk1"/>
              </a:buClr>
              <a:buSzPct val="110000"/>
              <a:buFont typeface="Arial"/>
              <a:buNone/>
            </a:pPr>
            <a:r>
              <a:rPr lang="en" sz="1000" i="1">
                <a:solidFill>
                  <a:srgbClr val="666666"/>
                </a:solidFill>
                <a:latin typeface="Georgia"/>
                <a:ea typeface="Georgia"/>
                <a:cs typeface="Georgia"/>
                <a:sym typeface="Georgia"/>
              </a:rPr>
              <a:t>Political Science Quarterly </a:t>
            </a:r>
            <a:r>
              <a:rPr lang="en" sz="1000">
                <a:solidFill>
                  <a:srgbClr val="666666"/>
                </a:solidFill>
                <a:latin typeface="Georgia"/>
                <a:ea typeface="Georgia"/>
                <a:cs typeface="Georgia"/>
                <a:sym typeface="Georgia"/>
              </a:rPr>
              <a:t>115(3): 337-394.</a:t>
            </a:r>
          </a:p>
          <a:p>
            <a:pPr lvl="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Levin, Brian and Grisham, Kevin. 2016. “Special Status Report: Hate Crime in the United</a:t>
            </a:r>
          </a:p>
          <a:p>
            <a:pPr marL="457200" lvl="0" indent="-6985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States.” </a:t>
            </a:r>
            <a:r>
              <a:rPr lang="en" sz="1000" i="1">
                <a:solidFill>
                  <a:srgbClr val="666666"/>
                </a:solidFill>
                <a:latin typeface="Georgia"/>
                <a:ea typeface="Georgia"/>
                <a:cs typeface="Georgia"/>
                <a:sym typeface="Georgia"/>
              </a:rPr>
              <a:t>The Center for the Study of Hate and Extremism. </a:t>
            </a:r>
            <a:r>
              <a:rPr lang="en" sz="1000">
                <a:solidFill>
                  <a:srgbClr val="666666"/>
                </a:solidFill>
                <a:latin typeface="Georgia"/>
                <a:ea typeface="Georgia"/>
                <a:cs typeface="Georgia"/>
                <a:sym typeface="Georgia"/>
              </a:rPr>
              <a:t>https://www.documentcloud.org/documents/3110202-SPECIAL-STATUS-REPORT-v5-9-16-16.html</a:t>
            </a:r>
          </a:p>
          <a:p>
            <a:pPr lvl="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May, Samantha, Wilson, Erin, Baumgart-Ochse, Claudia, and Sheikh, Faiz. 2008. “The</a:t>
            </a:r>
          </a:p>
          <a:p>
            <a:pPr marL="457200" lvl="0" indent="-6985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Religious as Political and the Political as Religious: Globalisation, Post-Secularism and the Shifting Boundaries of the Sacred.” </a:t>
            </a:r>
            <a:r>
              <a:rPr lang="en" sz="1000" i="1">
                <a:solidFill>
                  <a:srgbClr val="666666"/>
                </a:solidFill>
                <a:latin typeface="Georgia"/>
                <a:ea typeface="Georgia"/>
                <a:cs typeface="Georgia"/>
                <a:sym typeface="Georgia"/>
              </a:rPr>
              <a:t>Politics, Religion &amp; Ideology </a:t>
            </a:r>
            <a:r>
              <a:rPr lang="en" sz="1000">
                <a:solidFill>
                  <a:srgbClr val="666666"/>
                </a:solidFill>
                <a:latin typeface="Georgia"/>
                <a:ea typeface="Georgia"/>
                <a:cs typeface="Georgia"/>
                <a:sym typeface="Georgia"/>
              </a:rPr>
              <a:t>15(3): 331-346.</a:t>
            </a:r>
          </a:p>
          <a:p>
            <a:pPr lvl="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Read, Jen’nan. 2014. “Gender, Religious Identity, and Civic Engagement among Arab Muslims </a:t>
            </a:r>
          </a:p>
          <a:p>
            <a:pPr lvl="0" indent="38735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in the United States”. </a:t>
            </a:r>
            <a:r>
              <a:rPr lang="en" sz="1000" i="1">
                <a:solidFill>
                  <a:srgbClr val="666666"/>
                </a:solidFill>
                <a:latin typeface="Georgia"/>
                <a:ea typeface="Georgia"/>
                <a:cs typeface="Georgia"/>
                <a:sym typeface="Georgia"/>
              </a:rPr>
              <a:t>Sociology of Religion </a:t>
            </a:r>
            <a:r>
              <a:rPr lang="en" sz="1000">
                <a:solidFill>
                  <a:srgbClr val="666666"/>
                </a:solidFill>
                <a:latin typeface="Georgia"/>
                <a:ea typeface="Georgia"/>
                <a:cs typeface="Georgia"/>
                <a:sym typeface="Georgia"/>
              </a:rPr>
              <a:t>76(1): 30-48.</a:t>
            </a:r>
          </a:p>
          <a:p>
            <a:pPr lvl="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Sinanovic, Ermin. 2012. “Islamic Revival as Development: Discourses on Islam, Modernity, and </a:t>
            </a:r>
          </a:p>
          <a:p>
            <a:pPr lvl="0" indent="38735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Democracy since the 1950s”. </a:t>
            </a:r>
            <a:r>
              <a:rPr lang="en" sz="1000" i="1">
                <a:solidFill>
                  <a:srgbClr val="666666"/>
                </a:solidFill>
                <a:latin typeface="Georgia"/>
                <a:ea typeface="Georgia"/>
                <a:cs typeface="Georgia"/>
                <a:sym typeface="Georgia"/>
              </a:rPr>
              <a:t>Politics, Religion, and Ideology </a:t>
            </a:r>
            <a:r>
              <a:rPr lang="en" sz="1000">
                <a:solidFill>
                  <a:srgbClr val="666666"/>
                </a:solidFill>
                <a:latin typeface="Georgia"/>
                <a:ea typeface="Georgia"/>
                <a:cs typeface="Georgia"/>
                <a:sym typeface="Georgia"/>
              </a:rPr>
              <a:t>13(1): 3-24.</a:t>
            </a:r>
          </a:p>
          <a:p>
            <a:pPr lvl="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Suzuki, Lisa, Muninder, Ahluwalia, Arora, Agnes, and Mattis, Jacqueline. 2007, “The Pond You </a:t>
            </a:r>
          </a:p>
          <a:p>
            <a:pPr marL="457200" lvl="0" indent="-6985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Fish In Determines the Fish You Catch: Exploring Strategies for Qualitative Data Collection”. </a:t>
            </a:r>
            <a:r>
              <a:rPr lang="en" sz="1000" i="1">
                <a:solidFill>
                  <a:srgbClr val="666666"/>
                </a:solidFill>
                <a:latin typeface="Georgia"/>
                <a:ea typeface="Georgia"/>
                <a:cs typeface="Georgia"/>
                <a:sym typeface="Georgia"/>
              </a:rPr>
              <a:t>The Counseling Psychologist </a:t>
            </a:r>
            <a:r>
              <a:rPr lang="en" sz="1000">
                <a:solidFill>
                  <a:srgbClr val="666666"/>
                </a:solidFill>
                <a:latin typeface="Georgia"/>
                <a:ea typeface="Georgia"/>
                <a:cs typeface="Georgia"/>
                <a:sym typeface="Georgia"/>
              </a:rPr>
              <a:t>35(2): 295-327. </a:t>
            </a:r>
          </a:p>
          <a:p>
            <a:pPr lvl="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Zimmerman, Danielle. 2014. “Young Muslim women in the United States: identities at the </a:t>
            </a:r>
          </a:p>
          <a:p>
            <a:pPr marL="457200" lvl="0" indent="-69850" rtl="0">
              <a:lnSpc>
                <a:spcPct val="100000"/>
              </a:lnSpc>
              <a:spcBef>
                <a:spcPts val="0"/>
              </a:spcBef>
              <a:spcAft>
                <a:spcPts val="0"/>
              </a:spcAft>
              <a:buClr>
                <a:schemeClr val="dk1"/>
              </a:buClr>
              <a:buSzPct val="110000"/>
              <a:buFont typeface="Arial"/>
              <a:buNone/>
            </a:pPr>
            <a:r>
              <a:rPr lang="en" sz="1000">
                <a:solidFill>
                  <a:srgbClr val="666666"/>
                </a:solidFill>
                <a:latin typeface="Georgia"/>
                <a:ea typeface="Georgia"/>
                <a:cs typeface="Georgia"/>
                <a:sym typeface="Georgia"/>
              </a:rPr>
              <a:t>intersection of group membership and multiple individualities.” </a:t>
            </a:r>
            <a:r>
              <a:rPr lang="en" sz="1000" i="1">
                <a:solidFill>
                  <a:srgbClr val="666666"/>
                </a:solidFill>
                <a:latin typeface="Georgia"/>
                <a:ea typeface="Georgia"/>
                <a:cs typeface="Georgia"/>
                <a:sym typeface="Georgia"/>
              </a:rPr>
              <a:t>Social Identities </a:t>
            </a:r>
            <a:r>
              <a:rPr lang="en" sz="1000">
                <a:solidFill>
                  <a:srgbClr val="666666"/>
                </a:solidFill>
                <a:latin typeface="Georgia"/>
                <a:ea typeface="Georgia"/>
                <a:cs typeface="Georgia"/>
                <a:sym typeface="Georgia"/>
              </a:rPr>
              <a:t>20(4-5): 299-313.</a:t>
            </a:r>
          </a:p>
          <a:p>
            <a:pPr lvl="0">
              <a:spcBef>
                <a:spcPts val="0"/>
              </a:spcBef>
              <a:buNone/>
            </a:pPr>
            <a:endParaRPr sz="1000">
              <a:solidFill>
                <a:srgbClr val="666666"/>
              </a:solidFill>
              <a:latin typeface="Georgia"/>
              <a:ea typeface="Georgia"/>
              <a:cs typeface="Georgia"/>
              <a:sym typeface="Georgi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Introduction</a:t>
            </a:r>
          </a:p>
        </p:txBody>
      </p:sp>
      <p:sp>
        <p:nvSpPr>
          <p:cNvPr id="62" name="Shape 6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buFont typeface="Georgia"/>
            </a:pPr>
            <a:r>
              <a:rPr lang="en">
                <a:latin typeface="Georgia"/>
                <a:ea typeface="Georgia"/>
                <a:cs typeface="Georgia"/>
                <a:sym typeface="Georgia"/>
              </a:rPr>
              <a:t>2015: Hate crimes against Muslim Americans rose 78%</a:t>
            </a:r>
          </a:p>
          <a:p>
            <a:pPr marL="914400" lvl="1" indent="-228600" rtl="0">
              <a:spcBef>
                <a:spcPts val="0"/>
              </a:spcBef>
              <a:buFont typeface="Georgia"/>
            </a:pPr>
            <a:r>
              <a:rPr lang="en">
                <a:latin typeface="Georgia"/>
                <a:ea typeface="Georgia"/>
                <a:cs typeface="Georgia"/>
                <a:sym typeface="Georgia"/>
              </a:rPr>
              <a:t>Highest since 9/11</a:t>
            </a:r>
          </a:p>
          <a:p>
            <a:pPr marL="457200" lvl="0" indent="-228600" rtl="0">
              <a:spcBef>
                <a:spcPts val="0"/>
              </a:spcBef>
              <a:buFont typeface="Georgia"/>
            </a:pPr>
            <a:r>
              <a:rPr lang="en">
                <a:latin typeface="Georgia"/>
                <a:ea typeface="Georgia"/>
                <a:cs typeface="Georgia"/>
                <a:sym typeface="Georgia"/>
              </a:rPr>
              <a:t>Letter to Islamic Center of Savannah</a:t>
            </a:r>
          </a:p>
          <a:p>
            <a:pPr marL="914400" lvl="1" indent="-228600" rtl="0">
              <a:spcBef>
                <a:spcPts val="0"/>
              </a:spcBef>
              <a:buFont typeface="Georgia"/>
            </a:pPr>
            <a:r>
              <a:rPr lang="en">
                <a:latin typeface="Georgia"/>
                <a:ea typeface="Georgia"/>
                <a:cs typeface="Georgia"/>
                <a:sym typeface="Georgia"/>
              </a:rPr>
              <a:t>Far right wing group</a:t>
            </a:r>
          </a:p>
          <a:p>
            <a:pPr marL="914400" lvl="1" indent="-228600" rtl="0">
              <a:spcBef>
                <a:spcPts val="0"/>
              </a:spcBef>
              <a:buFont typeface="Georgia"/>
            </a:pPr>
            <a:r>
              <a:rPr lang="en">
                <a:latin typeface="Georgia"/>
                <a:ea typeface="Georgia"/>
                <a:cs typeface="Georgia"/>
                <a:sym typeface="Georgia"/>
              </a:rPr>
              <a:t>Calling Islam satanic</a:t>
            </a:r>
          </a:p>
          <a:p>
            <a:pPr marL="457200" lvl="0" indent="-228600" rtl="0">
              <a:spcBef>
                <a:spcPts val="0"/>
              </a:spcBef>
              <a:buFont typeface="Georgia"/>
            </a:pPr>
            <a:r>
              <a:rPr lang="en">
                <a:latin typeface="Georgia"/>
                <a:ea typeface="Georgia"/>
                <a:cs typeface="Georgia"/>
                <a:sym typeface="Georgia"/>
              </a:rPr>
              <a:t>News report out of North Carolina</a:t>
            </a:r>
          </a:p>
          <a:p>
            <a:pPr marL="914400" lvl="1" indent="-228600" rtl="0">
              <a:spcBef>
                <a:spcPts val="0"/>
              </a:spcBef>
              <a:buFont typeface="Georgia"/>
            </a:pPr>
            <a:r>
              <a:rPr lang="en">
                <a:latin typeface="Georgia"/>
                <a:ea typeface="Georgia"/>
                <a:cs typeface="Georgia"/>
                <a:sym typeface="Georgia"/>
              </a:rPr>
              <a:t>Far right wing group</a:t>
            </a:r>
          </a:p>
          <a:p>
            <a:pPr marL="914400" lvl="1" indent="-228600" rtl="0">
              <a:spcBef>
                <a:spcPts val="0"/>
              </a:spcBef>
              <a:buFont typeface="Georgia"/>
            </a:pPr>
            <a:r>
              <a:rPr lang="en">
                <a:latin typeface="Georgia"/>
                <a:ea typeface="Georgia"/>
                <a:cs typeface="Georgia"/>
                <a:sym typeface="Georgia"/>
              </a:rPr>
              <a:t>Claiming Muslims are infiltrating in order to take down </a:t>
            </a:r>
          </a:p>
          <a:p>
            <a:pPr marL="914400" lvl="1" indent="-228600" rtl="0">
              <a:spcBef>
                <a:spcPts val="0"/>
              </a:spcBef>
              <a:buFont typeface="Georgia"/>
            </a:pPr>
            <a:r>
              <a:rPr lang="en">
                <a:latin typeface="Georgia"/>
                <a:ea typeface="Georgia"/>
                <a:cs typeface="Georgia"/>
                <a:sym typeface="Georgia"/>
              </a:rPr>
              <a:t>“Can we not kill them all?”</a:t>
            </a:r>
          </a:p>
          <a:p>
            <a:pPr marL="0" lvl="0" indent="0" rtl="0">
              <a:spcBef>
                <a:spcPts val="0"/>
              </a:spcBef>
              <a:buNone/>
            </a:pPr>
            <a:endParaRPr>
              <a:latin typeface="Georgia"/>
              <a:ea typeface="Georgia"/>
              <a:cs typeface="Georgia"/>
              <a:sym typeface="Georgi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Theory</a:t>
            </a:r>
          </a:p>
        </p:txBody>
      </p:sp>
      <p:sp>
        <p:nvSpPr>
          <p:cNvPr id="68" name="Shape 6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marR="0" lvl="0" indent="-342900" algn="l" rtl="0">
              <a:lnSpc>
                <a:spcPct val="115000"/>
              </a:lnSpc>
              <a:spcBef>
                <a:spcPts val="0"/>
              </a:spcBef>
              <a:spcAft>
                <a:spcPts val="1600"/>
              </a:spcAft>
              <a:buClr>
                <a:schemeClr val="dk2"/>
              </a:buClr>
              <a:buSzPct val="100000"/>
              <a:buFont typeface="Georgia"/>
            </a:pPr>
            <a:r>
              <a:rPr lang="en">
                <a:latin typeface="Georgia"/>
                <a:ea typeface="Georgia"/>
                <a:cs typeface="Georgia"/>
                <a:sym typeface="Georgia"/>
              </a:rPr>
              <a:t>Postsecularism</a:t>
            </a:r>
          </a:p>
          <a:p>
            <a:pPr marL="914400" marR="0" lvl="1" indent="-228600" algn="l" rtl="0">
              <a:lnSpc>
                <a:spcPct val="115000"/>
              </a:lnSpc>
              <a:spcBef>
                <a:spcPts val="0"/>
              </a:spcBef>
              <a:spcAft>
                <a:spcPts val="1600"/>
              </a:spcAft>
              <a:buFont typeface="Georgia"/>
            </a:pPr>
            <a:r>
              <a:rPr lang="en">
                <a:latin typeface="Georgia"/>
                <a:ea typeface="Georgia"/>
                <a:cs typeface="Georgia"/>
                <a:sym typeface="Georgia"/>
              </a:rPr>
              <a:t>Reemergence of religion in the public sphere</a:t>
            </a:r>
          </a:p>
          <a:p>
            <a:pPr marL="457200" marR="0" lvl="0" indent="-228600" algn="l" rtl="0">
              <a:lnSpc>
                <a:spcPct val="115000"/>
              </a:lnSpc>
              <a:spcBef>
                <a:spcPts val="0"/>
              </a:spcBef>
              <a:spcAft>
                <a:spcPts val="1600"/>
              </a:spcAft>
              <a:buFont typeface="Georgia"/>
            </a:pPr>
            <a:r>
              <a:rPr lang="en">
                <a:latin typeface="Georgia"/>
                <a:ea typeface="Georgia"/>
                <a:cs typeface="Georgia"/>
                <a:sym typeface="Georgia"/>
              </a:rPr>
              <a:t>Critical and Feminist Theory</a:t>
            </a:r>
          </a:p>
          <a:p>
            <a:pPr marL="914400" marR="0" lvl="1" indent="-228600" algn="l" rtl="0">
              <a:lnSpc>
                <a:spcPct val="115000"/>
              </a:lnSpc>
              <a:spcBef>
                <a:spcPts val="0"/>
              </a:spcBef>
              <a:spcAft>
                <a:spcPts val="1600"/>
              </a:spcAft>
              <a:buFont typeface="Georgia"/>
            </a:pPr>
            <a:r>
              <a:rPr lang="en">
                <a:latin typeface="Georgia"/>
                <a:ea typeface="Georgia"/>
                <a:cs typeface="Georgia"/>
                <a:sym typeface="Georgia"/>
              </a:rPr>
              <a:t>Islamophobia</a:t>
            </a:r>
          </a:p>
          <a:p>
            <a:pPr marL="914400" marR="0" lvl="1" indent="-228600" algn="l" rtl="0">
              <a:lnSpc>
                <a:spcPct val="115000"/>
              </a:lnSpc>
              <a:spcBef>
                <a:spcPts val="0"/>
              </a:spcBef>
              <a:spcAft>
                <a:spcPts val="1600"/>
              </a:spcAft>
              <a:buFont typeface="Georgia"/>
            </a:pPr>
            <a:r>
              <a:rPr lang="en">
                <a:latin typeface="Georgia"/>
                <a:ea typeface="Georgia"/>
                <a:cs typeface="Georgia"/>
                <a:sym typeface="Georgia"/>
              </a:rPr>
              <a:t>The veil</a:t>
            </a:r>
          </a:p>
          <a:p>
            <a:pPr lvl="0">
              <a:spcBef>
                <a:spcPts val="0"/>
              </a:spcBef>
              <a:buNone/>
            </a:pPr>
            <a:endParaRPr>
              <a:latin typeface="Georgia"/>
              <a:ea typeface="Georgia"/>
              <a:cs typeface="Georgia"/>
              <a:sym typeface="Georgi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31037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Literature on Muslim Americans</a:t>
            </a:r>
          </a:p>
        </p:txBody>
      </p:sp>
      <p:sp>
        <p:nvSpPr>
          <p:cNvPr id="74" name="Shape 74"/>
          <p:cNvSpPr txBox="1">
            <a:spLocks noGrp="1"/>
          </p:cNvSpPr>
          <p:nvPr>
            <p:ph type="body" idx="1"/>
          </p:nvPr>
        </p:nvSpPr>
        <p:spPr>
          <a:xfrm>
            <a:off x="311700" y="1610275"/>
            <a:ext cx="8520600" cy="3416400"/>
          </a:xfrm>
          <a:prstGeom prst="rect">
            <a:avLst/>
          </a:prstGeom>
        </p:spPr>
        <p:txBody>
          <a:bodyPr lIns="91425" tIns="91425" rIns="91425" bIns="91425" anchor="t" anchorCtr="0">
            <a:noAutofit/>
          </a:bodyPr>
          <a:lstStyle/>
          <a:p>
            <a:pPr marL="457200" lvl="0" indent="-228600" rtl="0">
              <a:spcBef>
                <a:spcPts val="0"/>
              </a:spcBef>
              <a:buFont typeface="Georgia"/>
            </a:pPr>
            <a:r>
              <a:rPr lang="en">
                <a:latin typeface="Georgia"/>
                <a:ea typeface="Georgia"/>
                <a:cs typeface="Georgia"/>
                <a:sym typeface="Georgia"/>
              </a:rPr>
              <a:t>Positive link between religious affiliation and political participation</a:t>
            </a:r>
          </a:p>
          <a:p>
            <a:pPr marL="457200" lvl="0" indent="-228600" rtl="0">
              <a:spcBef>
                <a:spcPts val="0"/>
              </a:spcBef>
              <a:buFont typeface="Georgia"/>
            </a:pPr>
            <a:r>
              <a:rPr lang="en">
                <a:latin typeface="Georgia"/>
                <a:ea typeface="Georgia"/>
                <a:cs typeface="Georgia"/>
                <a:sym typeface="Georgia"/>
              </a:rPr>
              <a:t>Applies differently to different ethnic groups </a:t>
            </a:r>
          </a:p>
          <a:p>
            <a:pPr marL="457200" lvl="0" indent="-228600">
              <a:spcBef>
                <a:spcPts val="0"/>
              </a:spcBef>
              <a:buFont typeface="Georgia"/>
            </a:pPr>
            <a:r>
              <a:rPr lang="en">
                <a:latin typeface="Georgia"/>
                <a:ea typeface="Georgia"/>
                <a:cs typeface="Georgia"/>
                <a:sym typeface="Georgia"/>
              </a:rPr>
              <a:t>Applies differently to genders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Methods</a:t>
            </a:r>
          </a:p>
        </p:txBody>
      </p:sp>
      <p:sp>
        <p:nvSpPr>
          <p:cNvPr id="80" name="Shape 8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marR="0" lvl="0" indent="-342900" algn="l" rtl="0">
              <a:lnSpc>
                <a:spcPct val="115000"/>
              </a:lnSpc>
              <a:spcBef>
                <a:spcPts val="0"/>
              </a:spcBef>
              <a:spcAft>
                <a:spcPts val="1600"/>
              </a:spcAft>
              <a:buClr>
                <a:schemeClr val="dk2"/>
              </a:buClr>
              <a:buSzPct val="100000"/>
              <a:buFont typeface="Georgia"/>
            </a:pPr>
            <a:r>
              <a:rPr lang="en">
                <a:latin typeface="Georgia"/>
                <a:ea typeface="Georgia"/>
                <a:cs typeface="Georgia"/>
                <a:sym typeface="Georgia"/>
              </a:rPr>
              <a:t>Qualitative Study</a:t>
            </a:r>
          </a:p>
          <a:p>
            <a:pPr marL="914400" marR="0" lvl="1" indent="-228600" algn="l" rtl="0">
              <a:lnSpc>
                <a:spcPct val="115000"/>
              </a:lnSpc>
              <a:spcBef>
                <a:spcPts val="0"/>
              </a:spcBef>
              <a:spcAft>
                <a:spcPts val="1600"/>
              </a:spcAft>
              <a:buFont typeface="Georgia"/>
            </a:pPr>
            <a:r>
              <a:rPr lang="en">
                <a:latin typeface="Georgia"/>
                <a:ea typeface="Georgia"/>
                <a:cs typeface="Georgia"/>
                <a:sym typeface="Georgia"/>
              </a:rPr>
              <a:t>Give context  </a:t>
            </a:r>
          </a:p>
          <a:p>
            <a:pPr marL="914400" marR="0" lvl="1" indent="-228600" algn="l" rtl="0">
              <a:lnSpc>
                <a:spcPct val="115000"/>
              </a:lnSpc>
              <a:spcBef>
                <a:spcPts val="0"/>
              </a:spcBef>
              <a:spcAft>
                <a:spcPts val="1600"/>
              </a:spcAft>
              <a:buFont typeface="Georgia"/>
            </a:pPr>
            <a:r>
              <a:rPr lang="en">
                <a:latin typeface="Georgia"/>
                <a:ea typeface="Georgia"/>
                <a:cs typeface="Georgia"/>
                <a:sym typeface="Georgia"/>
              </a:rPr>
              <a:t>Give a voice</a:t>
            </a:r>
          </a:p>
          <a:p>
            <a:pPr marL="457200" marR="0" lvl="0" indent="-228600" algn="l" rtl="0">
              <a:lnSpc>
                <a:spcPct val="115000"/>
              </a:lnSpc>
              <a:spcBef>
                <a:spcPts val="0"/>
              </a:spcBef>
              <a:spcAft>
                <a:spcPts val="1600"/>
              </a:spcAft>
              <a:buFont typeface="Georgia"/>
            </a:pPr>
            <a:r>
              <a:rPr lang="en">
                <a:latin typeface="Georgia"/>
                <a:ea typeface="Georgia"/>
                <a:cs typeface="Georgia"/>
                <a:sym typeface="Georgia"/>
              </a:rPr>
              <a:t>Data</a:t>
            </a:r>
          </a:p>
          <a:p>
            <a:pPr marL="914400" marR="0" lvl="1" indent="-228600" algn="l" rtl="0">
              <a:lnSpc>
                <a:spcPct val="115000"/>
              </a:lnSpc>
              <a:spcBef>
                <a:spcPts val="0"/>
              </a:spcBef>
              <a:spcAft>
                <a:spcPts val="1600"/>
              </a:spcAft>
              <a:buFont typeface="Georgia"/>
            </a:pPr>
            <a:r>
              <a:rPr lang="en">
                <a:latin typeface="Georgia"/>
                <a:ea typeface="Georgia"/>
                <a:cs typeface="Georgia"/>
                <a:sym typeface="Georgia"/>
              </a:rPr>
              <a:t>Seven khutbahs: The Women’s Mosque of America (Los Angeles)</a:t>
            </a:r>
          </a:p>
          <a:p>
            <a:pPr marL="914400" marR="0" lvl="1" indent="-228600" algn="l" rtl="0">
              <a:lnSpc>
                <a:spcPct val="115000"/>
              </a:lnSpc>
              <a:spcBef>
                <a:spcPts val="0"/>
              </a:spcBef>
              <a:spcAft>
                <a:spcPts val="1600"/>
              </a:spcAft>
              <a:buFont typeface="Georgia"/>
            </a:pPr>
            <a:r>
              <a:rPr lang="en">
                <a:latin typeface="Georgia"/>
                <a:ea typeface="Georgia"/>
                <a:cs typeface="Georgia"/>
                <a:sym typeface="Georgia"/>
              </a:rPr>
              <a:t>Seven different khateebas: national leaders in Islam</a:t>
            </a:r>
          </a:p>
          <a:p>
            <a:pPr marL="914400" marR="0" lvl="1" indent="-228600" algn="l" rtl="0">
              <a:lnSpc>
                <a:spcPct val="115000"/>
              </a:lnSpc>
              <a:spcBef>
                <a:spcPts val="0"/>
              </a:spcBef>
              <a:spcAft>
                <a:spcPts val="1600"/>
              </a:spcAft>
              <a:buFont typeface="Georgia"/>
            </a:pPr>
            <a:r>
              <a:rPr lang="en">
                <a:latin typeface="Georgia"/>
                <a:ea typeface="Georgia"/>
                <a:cs typeface="Georgia"/>
                <a:sym typeface="Georgia"/>
              </a:rPr>
              <a:t>Published online, publicly</a:t>
            </a:r>
          </a:p>
          <a:p>
            <a:pPr marL="914400" marR="0" lvl="1" indent="-228600" algn="l" rtl="0">
              <a:lnSpc>
                <a:spcPct val="115000"/>
              </a:lnSpc>
              <a:spcBef>
                <a:spcPts val="0"/>
              </a:spcBef>
              <a:spcAft>
                <a:spcPts val="1600"/>
              </a:spcAft>
              <a:buFont typeface="Georgia"/>
            </a:pPr>
            <a:r>
              <a:rPr lang="en">
                <a:latin typeface="Georgia"/>
                <a:ea typeface="Georgia"/>
                <a:cs typeface="Georgia"/>
                <a:sym typeface="Georgia"/>
              </a:rPr>
              <a:t>Transcribed, complete coded, by hand, help of NVivo 10</a:t>
            </a:r>
          </a:p>
          <a:p>
            <a:pPr marL="914400" marR="0" lvl="1" indent="-228600" algn="l" rtl="0">
              <a:lnSpc>
                <a:spcPct val="115000"/>
              </a:lnSpc>
              <a:spcBef>
                <a:spcPts val="0"/>
              </a:spcBef>
              <a:spcAft>
                <a:spcPts val="1600"/>
              </a:spcAft>
              <a:buFont typeface="Georgia"/>
            </a:pPr>
            <a:r>
              <a:rPr lang="en">
                <a:latin typeface="Georgia"/>
                <a:ea typeface="Georgia"/>
                <a:cs typeface="Georgia"/>
                <a:sym typeface="Georgia"/>
              </a:rPr>
              <a:t>Khutbahs were, on average, 25 minutes </a:t>
            </a:r>
          </a:p>
          <a:p>
            <a:pPr marL="914400" marR="0" lvl="1" indent="-228600" algn="l" rtl="0">
              <a:lnSpc>
                <a:spcPct val="115000"/>
              </a:lnSpc>
              <a:spcBef>
                <a:spcPts val="0"/>
              </a:spcBef>
              <a:spcAft>
                <a:spcPts val="1600"/>
              </a:spcAft>
              <a:buFont typeface="Georgia"/>
            </a:pPr>
            <a:r>
              <a:rPr lang="en">
                <a:latin typeface="Georgia"/>
                <a:ea typeface="Georgia"/>
                <a:cs typeface="Georgia"/>
                <a:sym typeface="Georgia"/>
              </a:rPr>
              <a:t>Khutbahs from 2015 and 2016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Themes</a:t>
            </a:r>
          </a:p>
        </p:txBody>
      </p:sp>
      <p:sp>
        <p:nvSpPr>
          <p:cNvPr id="86" name="Shape 8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marR="0" lvl="0" indent="-342900" algn="l" rtl="0">
              <a:lnSpc>
                <a:spcPct val="115000"/>
              </a:lnSpc>
              <a:spcBef>
                <a:spcPts val="0"/>
              </a:spcBef>
              <a:spcAft>
                <a:spcPts val="1600"/>
              </a:spcAft>
              <a:buClr>
                <a:schemeClr val="dk2"/>
              </a:buClr>
              <a:buSzPct val="100000"/>
              <a:buFont typeface="Georgia"/>
            </a:pPr>
            <a:r>
              <a:rPr lang="en">
                <a:latin typeface="Georgia"/>
                <a:ea typeface="Georgia"/>
                <a:cs typeface="Georgia"/>
                <a:sym typeface="Georgia"/>
              </a:rPr>
              <a:t>Fighting negativity</a:t>
            </a:r>
          </a:p>
          <a:p>
            <a:pPr marL="457200" marR="0" lvl="0" indent="-342900" algn="l" rtl="0">
              <a:lnSpc>
                <a:spcPct val="115000"/>
              </a:lnSpc>
              <a:spcBef>
                <a:spcPts val="0"/>
              </a:spcBef>
              <a:spcAft>
                <a:spcPts val="1600"/>
              </a:spcAft>
              <a:buClr>
                <a:schemeClr val="dk2"/>
              </a:buClr>
              <a:buSzPct val="100000"/>
              <a:buFont typeface="Georgia"/>
            </a:pPr>
            <a:r>
              <a:rPr lang="en">
                <a:latin typeface="Georgia"/>
                <a:ea typeface="Georgia"/>
                <a:cs typeface="Georgia"/>
                <a:sym typeface="Georgia"/>
              </a:rPr>
              <a:t>Embracing others</a:t>
            </a:r>
          </a:p>
          <a:p>
            <a:pPr marL="457200" marR="0" lvl="0" indent="-342900" algn="l" rtl="0">
              <a:lnSpc>
                <a:spcPct val="115000"/>
              </a:lnSpc>
              <a:spcBef>
                <a:spcPts val="0"/>
              </a:spcBef>
              <a:spcAft>
                <a:spcPts val="1600"/>
              </a:spcAft>
              <a:buClr>
                <a:schemeClr val="dk2"/>
              </a:buClr>
              <a:buSzPct val="100000"/>
              <a:buFont typeface="Georgia"/>
            </a:pPr>
            <a:r>
              <a:rPr lang="en">
                <a:latin typeface="Georgia"/>
                <a:ea typeface="Georgia"/>
                <a:cs typeface="Georgia"/>
                <a:sym typeface="Georgia"/>
              </a:rPr>
              <a:t>Love and care</a:t>
            </a:r>
          </a:p>
          <a:p>
            <a:pPr marL="457200" marR="0" lvl="0" indent="-342900" algn="l" rtl="0">
              <a:lnSpc>
                <a:spcPct val="115000"/>
              </a:lnSpc>
              <a:spcBef>
                <a:spcPts val="0"/>
              </a:spcBef>
              <a:spcAft>
                <a:spcPts val="1600"/>
              </a:spcAft>
              <a:buClr>
                <a:schemeClr val="dk2"/>
              </a:buClr>
              <a:buSzPct val="100000"/>
              <a:buFont typeface="Georgia"/>
            </a:pPr>
            <a:r>
              <a:rPr lang="en">
                <a:latin typeface="Georgia"/>
                <a:ea typeface="Georgia"/>
                <a:cs typeface="Georgia"/>
                <a:sym typeface="Georgia"/>
              </a:rPr>
              <a:t>Taking action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Embracing Others</a:t>
            </a:r>
          </a:p>
        </p:txBody>
      </p:sp>
      <p:sp>
        <p:nvSpPr>
          <p:cNvPr id="92" name="Shape 92"/>
          <p:cNvSpPr txBox="1">
            <a:spLocks noGrp="1"/>
          </p:cNvSpPr>
          <p:nvPr>
            <p:ph type="body" idx="1"/>
          </p:nvPr>
        </p:nvSpPr>
        <p:spPr>
          <a:xfrm>
            <a:off x="311700" y="963975"/>
            <a:ext cx="8520600" cy="3416400"/>
          </a:xfrm>
          <a:prstGeom prst="rect">
            <a:avLst/>
          </a:prstGeom>
        </p:spPr>
        <p:txBody>
          <a:bodyPr lIns="91425" tIns="91425" rIns="91425" bIns="91425" anchor="t" anchorCtr="0">
            <a:noAutofit/>
          </a:bodyPr>
          <a:lstStyle/>
          <a:p>
            <a:pPr marL="457200" lvl="0" indent="-228600" rtl="0">
              <a:spcBef>
                <a:spcPts val="0"/>
              </a:spcBef>
              <a:buFont typeface="Georgia"/>
            </a:pPr>
            <a:r>
              <a:rPr lang="en">
                <a:latin typeface="Georgia"/>
                <a:ea typeface="Georgia"/>
                <a:cs typeface="Georgia"/>
                <a:sym typeface="Georgia"/>
              </a:rPr>
              <a:t>Pluralism</a:t>
            </a:r>
          </a:p>
          <a:p>
            <a:pPr marL="914400" lvl="1" indent="-228600" rtl="0">
              <a:spcBef>
                <a:spcPts val="0"/>
              </a:spcBef>
              <a:buFont typeface="Georgia"/>
            </a:pPr>
            <a:r>
              <a:rPr lang="en">
                <a:latin typeface="Georgia"/>
                <a:ea typeface="Georgia"/>
                <a:cs typeface="Georgia"/>
                <a:sym typeface="Georgia"/>
              </a:rPr>
              <a:t>“ I believed in having a city council that represented the City of Irvine of today, not yesterday. A family friendly city. A safe city. A city of innovation. And a diverse city.”</a:t>
            </a:r>
          </a:p>
          <a:p>
            <a:pPr marL="457200" lvl="0" indent="-228600" rtl="0">
              <a:spcBef>
                <a:spcPts val="0"/>
              </a:spcBef>
              <a:buFont typeface="Georgia"/>
            </a:pPr>
            <a:r>
              <a:rPr lang="en">
                <a:latin typeface="Georgia"/>
                <a:ea typeface="Georgia"/>
                <a:cs typeface="Georgia"/>
                <a:sym typeface="Georgia"/>
              </a:rPr>
              <a:t>Community (Umma)</a:t>
            </a:r>
          </a:p>
          <a:p>
            <a:pPr marL="914400" lvl="1" indent="-228600" rtl="0">
              <a:spcBef>
                <a:spcPts val="0"/>
              </a:spcBef>
              <a:buFont typeface="Georgia"/>
            </a:pPr>
            <a:r>
              <a:rPr lang="en">
                <a:latin typeface="Georgia"/>
                <a:ea typeface="Georgia"/>
                <a:cs typeface="Georgia"/>
                <a:sym typeface="Georgia"/>
              </a:rPr>
              <a:t>Community of Women</a:t>
            </a:r>
          </a:p>
          <a:p>
            <a:pPr marL="1371600" lvl="2" indent="-228600" rtl="0">
              <a:spcBef>
                <a:spcPts val="0"/>
              </a:spcBef>
              <a:buFont typeface="Georgia"/>
            </a:pPr>
            <a:r>
              <a:rPr lang="en">
                <a:latin typeface="Georgia"/>
                <a:ea typeface="Georgia"/>
                <a:cs typeface="Georgia"/>
                <a:sym typeface="Georgia"/>
              </a:rPr>
              <a:t>“Because the beautiful truth is that today is not a departure from our tradition as Muslim women. It’s a continuation of the proud legacy of Muslim women, throughout the fourteen plus centuries, who have participated in the spiritual life of their communities at all stages and in all places…”</a:t>
            </a:r>
          </a:p>
          <a:p>
            <a:pPr marL="914400" lvl="1" indent="-228600" rtl="0">
              <a:spcBef>
                <a:spcPts val="0"/>
              </a:spcBef>
              <a:buFont typeface="Georgia"/>
            </a:pPr>
            <a:r>
              <a:rPr lang="en">
                <a:latin typeface="Georgia"/>
                <a:ea typeface="Georgia"/>
                <a:cs typeface="Georgia"/>
                <a:sym typeface="Georgia"/>
              </a:rPr>
              <a:t>Muslim Community</a:t>
            </a:r>
          </a:p>
          <a:p>
            <a:pPr marL="1371600" lvl="2" indent="-228600" rtl="0">
              <a:spcBef>
                <a:spcPts val="0"/>
              </a:spcBef>
              <a:buFont typeface="Georgia"/>
            </a:pPr>
            <a:r>
              <a:rPr lang="en">
                <a:latin typeface="Georgia"/>
                <a:ea typeface="Georgia"/>
                <a:cs typeface="Georgia"/>
                <a:sym typeface="Georgia"/>
              </a:rPr>
              <a:t>“With gather as Muslims each week as a community for jumma to get a dose of spiritual nourishment, to feed our souls, together with our brothers and our sisters in Islam, to get a chance to reflect on what we’ve done, and to connect with our community, and to set new goals for the week up ahead.”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Embracing Others (cont.)</a:t>
            </a:r>
          </a:p>
        </p:txBody>
      </p:sp>
      <p:sp>
        <p:nvSpPr>
          <p:cNvPr id="98" name="Shape 9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914400" lvl="1" indent="-228600" rtl="0">
              <a:spcBef>
                <a:spcPts val="0"/>
              </a:spcBef>
              <a:buFont typeface="Georgia"/>
            </a:pPr>
            <a:r>
              <a:rPr lang="en">
                <a:latin typeface="Georgia"/>
                <a:ea typeface="Georgia"/>
                <a:cs typeface="Georgia"/>
                <a:sym typeface="Georgia"/>
              </a:rPr>
              <a:t>American Community</a:t>
            </a:r>
          </a:p>
          <a:p>
            <a:pPr marL="1371600" lvl="2" indent="-228600" rtl="0">
              <a:spcBef>
                <a:spcPts val="0"/>
              </a:spcBef>
              <a:buFont typeface="Georgia"/>
            </a:pPr>
            <a:r>
              <a:rPr lang="en">
                <a:latin typeface="Georgia"/>
                <a:ea typeface="Georgia"/>
                <a:cs typeface="Georgia"/>
                <a:sym typeface="Georgia"/>
              </a:rPr>
              <a:t>“The other thing I’d like to address today is start the conversation on how we can build a more pluralistic umma, Muslim umma, and society in general in America and open up our hearts to the beauty of our community and its differences.”</a:t>
            </a:r>
          </a:p>
          <a:p>
            <a:pPr marL="457200" lvl="0" indent="-228600" rtl="0">
              <a:spcBef>
                <a:spcPts val="0"/>
              </a:spcBef>
              <a:buFont typeface="Georgia"/>
            </a:pPr>
            <a:r>
              <a:rPr lang="en">
                <a:latin typeface="Georgia"/>
                <a:ea typeface="Georgia"/>
                <a:cs typeface="Georgia"/>
                <a:sym typeface="Georgia"/>
              </a:rPr>
              <a:t>Acceptance</a:t>
            </a:r>
          </a:p>
          <a:p>
            <a:pPr marL="914400" lvl="1" indent="-228600" rtl="0">
              <a:spcBef>
                <a:spcPts val="0"/>
              </a:spcBef>
              <a:buFont typeface="Georgia"/>
            </a:pPr>
            <a:r>
              <a:rPr lang="en">
                <a:latin typeface="Georgia"/>
                <a:ea typeface="Georgia"/>
                <a:cs typeface="Georgia"/>
                <a:sym typeface="Georgia"/>
              </a:rPr>
              <a:t>Other socio-economic groups</a:t>
            </a:r>
          </a:p>
          <a:p>
            <a:pPr marL="1371600" lvl="2" indent="-228600" rtl="0">
              <a:spcBef>
                <a:spcPts val="0"/>
              </a:spcBef>
              <a:buFont typeface="Georgia"/>
            </a:pPr>
            <a:r>
              <a:rPr lang="en">
                <a:latin typeface="Georgia"/>
                <a:ea typeface="Georgia"/>
                <a:cs typeface="Georgia"/>
                <a:sym typeface="Georgia"/>
              </a:rPr>
              <a:t>“There is no one else coming. We are it. We sit here today, in the City of Angels, in the historic Pico Union Project, miles from South L.A., where the city burned years ago because of police brutality and institutional racism against our black brothers and sisters, which still runs deep… to talk to you about the amana, or covenant, God bestowed on mankind, and the choice we have to take it 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Georgia"/>
                <a:ea typeface="Georgia"/>
                <a:cs typeface="Georgia"/>
                <a:sym typeface="Georgia"/>
              </a:rPr>
              <a:t>Love and Care</a:t>
            </a:r>
          </a:p>
        </p:txBody>
      </p:sp>
      <p:sp>
        <p:nvSpPr>
          <p:cNvPr id="104" name="Shape 10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buFont typeface="Georgia"/>
            </a:pPr>
            <a:r>
              <a:rPr lang="en">
                <a:latin typeface="Georgia"/>
                <a:ea typeface="Georgia"/>
                <a:cs typeface="Georgia"/>
                <a:sym typeface="Georgia"/>
              </a:rPr>
              <a:t>Intimate relationship with Allah</a:t>
            </a:r>
          </a:p>
          <a:p>
            <a:pPr marL="914400" lvl="1" indent="-228600" rtl="0">
              <a:spcBef>
                <a:spcPts val="0"/>
              </a:spcBef>
              <a:buFont typeface="Georgia"/>
            </a:pPr>
            <a:r>
              <a:rPr lang="en">
                <a:latin typeface="Georgia"/>
                <a:ea typeface="Georgia"/>
                <a:cs typeface="Georgia"/>
                <a:sym typeface="Georgia"/>
              </a:rPr>
              <a:t>Essential to all aspect of life</a:t>
            </a:r>
          </a:p>
          <a:p>
            <a:pPr marL="1371600" lvl="2" indent="-228600" rtl="0">
              <a:lnSpc>
                <a:spcPct val="115000"/>
              </a:lnSpc>
              <a:spcBef>
                <a:spcPts val="0"/>
              </a:spcBef>
              <a:spcAft>
                <a:spcPts val="0"/>
              </a:spcAft>
              <a:buClr>
                <a:srgbClr val="666666"/>
              </a:buClr>
              <a:buFont typeface="Georgia"/>
            </a:pPr>
            <a:r>
              <a:rPr lang="en">
                <a:solidFill>
                  <a:srgbClr val="666666"/>
                </a:solidFill>
                <a:latin typeface="Georgia"/>
                <a:ea typeface="Georgia"/>
                <a:cs typeface="Georgia"/>
                <a:sym typeface="Georgia"/>
              </a:rPr>
              <a:t>“Because the thing is, the mind, the body, and the spirit are so intertwined. We as women tend to neglect that… We women need to take care of ourselves. We can only put in our 100 percent into the world if we are at that 100 percent ourselves.”</a:t>
            </a:r>
          </a:p>
          <a:p>
            <a:pPr marR="0" lvl="0" algn="l" rtl="0">
              <a:lnSpc>
                <a:spcPct val="115000"/>
              </a:lnSpc>
              <a:spcBef>
                <a:spcPts val="0"/>
              </a:spcBef>
              <a:spcAft>
                <a:spcPts val="1600"/>
              </a:spcAft>
              <a:buNone/>
            </a:pPr>
            <a:endParaRPr>
              <a:latin typeface="Georgia"/>
              <a:ea typeface="Georgia"/>
              <a:cs typeface="Georgia"/>
              <a:sym typeface="Georgia"/>
            </a:endParaRPr>
          </a:p>
        </p:txBody>
      </p:sp>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1138</Words>
  <Application>Microsoft Office PowerPoint</Application>
  <PresentationFormat>On-screen Show (16:9)</PresentationFormat>
  <Paragraphs>99</Paragraphs>
  <Slides>13</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Georgia</vt:lpstr>
      <vt:lpstr>simple-light-2</vt:lpstr>
      <vt:lpstr>“Exploring the Subject of Politics and American Muslim Women”</vt:lpstr>
      <vt:lpstr>Introduction</vt:lpstr>
      <vt:lpstr>Theory</vt:lpstr>
      <vt:lpstr>Literature on Muslim Americans</vt:lpstr>
      <vt:lpstr>Methods</vt:lpstr>
      <vt:lpstr>Themes</vt:lpstr>
      <vt:lpstr>Embracing Others</vt:lpstr>
      <vt:lpstr>Embracing Others (cont.)</vt:lpstr>
      <vt:lpstr>Love and Care</vt:lpstr>
      <vt:lpstr>Love and Care (cont.)</vt:lpstr>
      <vt:lpstr>Taking Action</vt:lpstr>
      <vt:lpstr>Discussion</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“Exploring the Subject of Politics and American Muslim Women”</dc:title>
  <dc:creator>Melissa Deanne Crosby</dc:creator>
  <cp:lastModifiedBy>Melissa Deanne Crosby</cp:lastModifiedBy>
  <cp:revision>1</cp:revision>
  <dcterms:modified xsi:type="dcterms:W3CDTF">2017-04-14T03:26:28Z</dcterms:modified>
</cp:coreProperties>
</file>