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15" d="100"/>
          <a:sy n="115" d="100"/>
        </p:scale>
        <p:origin x="684" y="10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extLst>
      <p:ext uri="{BB962C8B-B14F-4D97-AF65-F5344CB8AC3E}">
        <p14:creationId xmlns:p14="http://schemas.microsoft.com/office/powerpoint/2010/main" val="2302799098"/>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Shape 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2" name="Shape 5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201599691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Shape 10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7" name="Shape 10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114968699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1"/>
        <p:cNvGrpSpPr/>
        <p:nvPr/>
      </p:nvGrpSpPr>
      <p:grpSpPr>
        <a:xfrm>
          <a:off x="0" y="0"/>
          <a:ext cx="0" cy="0"/>
          <a:chOff x="0" y="0"/>
          <a:chExt cx="0" cy="0"/>
        </a:xfrm>
      </p:grpSpPr>
      <p:sp>
        <p:nvSpPr>
          <p:cNvPr id="112" name="Shape 11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3" name="Shape 11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191834879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7"/>
        <p:cNvGrpSpPr/>
        <p:nvPr/>
      </p:nvGrpSpPr>
      <p:grpSpPr>
        <a:xfrm>
          <a:off x="0" y="0"/>
          <a:ext cx="0" cy="0"/>
          <a:chOff x="0" y="0"/>
          <a:chExt cx="0" cy="0"/>
        </a:xfrm>
      </p:grpSpPr>
      <p:sp>
        <p:nvSpPr>
          <p:cNvPr id="118" name="Shape 11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9" name="Shape 11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355101215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3"/>
        <p:cNvGrpSpPr/>
        <p:nvPr/>
      </p:nvGrpSpPr>
      <p:grpSpPr>
        <a:xfrm>
          <a:off x="0" y="0"/>
          <a:ext cx="0" cy="0"/>
          <a:chOff x="0" y="0"/>
          <a:chExt cx="0" cy="0"/>
        </a:xfrm>
      </p:grpSpPr>
      <p:sp>
        <p:nvSpPr>
          <p:cNvPr id="124" name="Shape 12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5" name="Shape 12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203504872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7"/>
        <p:cNvGrpSpPr/>
        <p:nvPr/>
      </p:nvGrpSpPr>
      <p:grpSpPr>
        <a:xfrm>
          <a:off x="0" y="0"/>
          <a:ext cx="0" cy="0"/>
          <a:chOff x="0" y="0"/>
          <a:chExt cx="0" cy="0"/>
        </a:xfrm>
      </p:grpSpPr>
      <p:sp>
        <p:nvSpPr>
          <p:cNvPr id="58" name="Shape 5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9" name="Shape 5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304389453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3"/>
        <p:cNvGrpSpPr/>
        <p:nvPr/>
      </p:nvGrpSpPr>
      <p:grpSpPr>
        <a:xfrm>
          <a:off x="0" y="0"/>
          <a:ext cx="0" cy="0"/>
          <a:chOff x="0" y="0"/>
          <a:chExt cx="0" cy="0"/>
        </a:xfrm>
      </p:grpSpPr>
      <p:sp>
        <p:nvSpPr>
          <p:cNvPr id="64" name="Shape 6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5" name="Shape 6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315140367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
        <p:cNvGrpSpPr/>
        <p:nvPr/>
      </p:nvGrpSpPr>
      <p:grpSpPr>
        <a:xfrm>
          <a:off x="0" y="0"/>
          <a:ext cx="0" cy="0"/>
          <a:chOff x="0" y="0"/>
          <a:chExt cx="0" cy="0"/>
        </a:xfrm>
      </p:grpSpPr>
      <p:sp>
        <p:nvSpPr>
          <p:cNvPr id="70" name="Shape 7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1" name="Shape 7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397491748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5"/>
        <p:cNvGrpSpPr/>
        <p:nvPr/>
      </p:nvGrpSpPr>
      <p:grpSpPr>
        <a:xfrm>
          <a:off x="0" y="0"/>
          <a:ext cx="0" cy="0"/>
          <a:chOff x="0" y="0"/>
          <a:chExt cx="0" cy="0"/>
        </a:xfrm>
      </p:grpSpPr>
      <p:sp>
        <p:nvSpPr>
          <p:cNvPr id="76" name="Shape 7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7" name="Shape 7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33192487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
        <p:cNvGrpSpPr/>
        <p:nvPr/>
      </p:nvGrpSpPr>
      <p:grpSpPr>
        <a:xfrm>
          <a:off x="0" y="0"/>
          <a:ext cx="0" cy="0"/>
          <a:chOff x="0" y="0"/>
          <a:chExt cx="0" cy="0"/>
        </a:xfrm>
      </p:grpSpPr>
      <p:sp>
        <p:nvSpPr>
          <p:cNvPr id="82" name="Shape 8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3" name="Shape 8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270726134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7"/>
        <p:cNvGrpSpPr/>
        <p:nvPr/>
      </p:nvGrpSpPr>
      <p:grpSpPr>
        <a:xfrm>
          <a:off x="0" y="0"/>
          <a:ext cx="0" cy="0"/>
          <a:chOff x="0" y="0"/>
          <a:chExt cx="0" cy="0"/>
        </a:xfrm>
      </p:grpSpPr>
      <p:sp>
        <p:nvSpPr>
          <p:cNvPr id="88" name="Shape 8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9" name="Shape 8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421609553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3"/>
        <p:cNvGrpSpPr/>
        <p:nvPr/>
      </p:nvGrpSpPr>
      <p:grpSpPr>
        <a:xfrm>
          <a:off x="0" y="0"/>
          <a:ext cx="0" cy="0"/>
          <a:chOff x="0" y="0"/>
          <a:chExt cx="0" cy="0"/>
        </a:xfrm>
      </p:grpSpPr>
      <p:sp>
        <p:nvSpPr>
          <p:cNvPr id="94" name="Shape 9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5" name="Shape 9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142407784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9"/>
        <p:cNvGrpSpPr/>
        <p:nvPr/>
      </p:nvGrpSpPr>
      <p:grpSpPr>
        <a:xfrm>
          <a:off x="0" y="0"/>
          <a:ext cx="0" cy="0"/>
          <a:chOff x="0" y="0"/>
          <a:chExt cx="0" cy="0"/>
        </a:xfrm>
      </p:grpSpPr>
      <p:sp>
        <p:nvSpPr>
          <p:cNvPr id="100" name="Shape 10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1" name="Shape 10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407060272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txBox="1">
            <a:spLocks noGrp="1"/>
          </p:cNvSpPr>
          <p:nvPr>
            <p:ph type="ctrTitle"/>
          </p:nvPr>
        </p:nvSpPr>
        <p:spPr>
          <a:xfrm>
            <a:off x="311708" y="744575"/>
            <a:ext cx="8520600" cy="2052600"/>
          </a:xfrm>
          <a:prstGeom prst="rect">
            <a:avLst/>
          </a:prstGeom>
        </p:spPr>
        <p:txBody>
          <a:bodyPr lIns="91425" tIns="91425" rIns="91425" bIns="91425" anchor="b" anchorCtr="0"/>
          <a:lstStyle>
            <a:lvl1pPr lvl="0" algn="ctr">
              <a:spcBef>
                <a:spcPts val="0"/>
              </a:spcBef>
              <a:buSzPct val="100000"/>
              <a:defRPr sz="5200"/>
            </a:lvl1pPr>
            <a:lvl2pPr lvl="1" algn="ctr">
              <a:spcBef>
                <a:spcPts val="0"/>
              </a:spcBef>
              <a:buSzPct val="100000"/>
              <a:defRPr sz="5200"/>
            </a:lvl2pPr>
            <a:lvl3pPr lvl="2" algn="ctr">
              <a:spcBef>
                <a:spcPts val="0"/>
              </a:spcBef>
              <a:buSzPct val="100000"/>
              <a:defRPr sz="5200"/>
            </a:lvl3pPr>
            <a:lvl4pPr lvl="3" algn="ctr">
              <a:spcBef>
                <a:spcPts val="0"/>
              </a:spcBef>
              <a:buSzPct val="100000"/>
              <a:defRPr sz="5200"/>
            </a:lvl4pPr>
            <a:lvl5pPr lvl="4" algn="ctr">
              <a:spcBef>
                <a:spcPts val="0"/>
              </a:spcBef>
              <a:buSzPct val="100000"/>
              <a:defRPr sz="5200"/>
            </a:lvl5pPr>
            <a:lvl6pPr lvl="5" algn="ctr">
              <a:spcBef>
                <a:spcPts val="0"/>
              </a:spcBef>
              <a:buSzPct val="100000"/>
              <a:defRPr sz="5200"/>
            </a:lvl6pPr>
            <a:lvl7pPr lvl="6" algn="ctr">
              <a:spcBef>
                <a:spcPts val="0"/>
              </a:spcBef>
              <a:buSzPct val="100000"/>
              <a:defRPr sz="5200"/>
            </a:lvl7pPr>
            <a:lvl8pPr lvl="7" algn="ctr">
              <a:spcBef>
                <a:spcPts val="0"/>
              </a:spcBef>
              <a:buSzPct val="100000"/>
              <a:defRPr sz="5200"/>
            </a:lvl8pPr>
            <a:lvl9pPr lvl="8" algn="ctr">
              <a:spcBef>
                <a:spcPts val="0"/>
              </a:spcBef>
              <a:buSzPct val="100000"/>
              <a:defRPr sz="5200"/>
            </a:lvl9pPr>
          </a:lstStyle>
          <a:p>
            <a:endParaRPr/>
          </a:p>
        </p:txBody>
      </p:sp>
      <p:sp>
        <p:nvSpPr>
          <p:cNvPr id="11" name="Shape 11"/>
          <p:cNvSpPr txBox="1">
            <a:spLocks noGrp="1"/>
          </p:cNvSpPr>
          <p:nvPr>
            <p:ph type="subTitle" idx="1"/>
          </p:nvPr>
        </p:nvSpPr>
        <p:spPr>
          <a:xfrm>
            <a:off x="311700" y="2834125"/>
            <a:ext cx="8520600" cy="7926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800"/>
            </a:lvl1pPr>
            <a:lvl2pPr lvl="1" algn="ctr">
              <a:lnSpc>
                <a:spcPct val="100000"/>
              </a:lnSpc>
              <a:spcBef>
                <a:spcPts val="0"/>
              </a:spcBef>
              <a:spcAft>
                <a:spcPts val="0"/>
              </a:spcAft>
              <a:buSzPct val="100000"/>
              <a:buNone/>
              <a:defRPr sz="2800"/>
            </a:lvl2pPr>
            <a:lvl3pPr lvl="2" algn="ctr">
              <a:lnSpc>
                <a:spcPct val="100000"/>
              </a:lnSpc>
              <a:spcBef>
                <a:spcPts val="0"/>
              </a:spcBef>
              <a:spcAft>
                <a:spcPts val="0"/>
              </a:spcAft>
              <a:buSzPct val="100000"/>
              <a:buNone/>
              <a:defRPr sz="2800"/>
            </a:lvl3pPr>
            <a:lvl4pPr lvl="3" algn="ctr">
              <a:lnSpc>
                <a:spcPct val="100000"/>
              </a:lnSpc>
              <a:spcBef>
                <a:spcPts val="0"/>
              </a:spcBef>
              <a:spcAft>
                <a:spcPts val="0"/>
              </a:spcAft>
              <a:buSzPct val="100000"/>
              <a:buNone/>
              <a:defRPr sz="2800"/>
            </a:lvl4pPr>
            <a:lvl5pPr lvl="4" algn="ctr">
              <a:lnSpc>
                <a:spcPct val="100000"/>
              </a:lnSpc>
              <a:spcBef>
                <a:spcPts val="0"/>
              </a:spcBef>
              <a:spcAft>
                <a:spcPts val="0"/>
              </a:spcAft>
              <a:buSzPct val="100000"/>
              <a:buNone/>
              <a:defRPr sz="2800"/>
            </a:lvl5pPr>
            <a:lvl6pPr lvl="5" algn="ctr">
              <a:lnSpc>
                <a:spcPct val="100000"/>
              </a:lnSpc>
              <a:spcBef>
                <a:spcPts val="0"/>
              </a:spcBef>
              <a:spcAft>
                <a:spcPts val="0"/>
              </a:spcAft>
              <a:buSzPct val="100000"/>
              <a:buNone/>
              <a:defRPr sz="2800"/>
            </a:lvl6pPr>
            <a:lvl7pPr lvl="6" algn="ctr">
              <a:lnSpc>
                <a:spcPct val="100000"/>
              </a:lnSpc>
              <a:spcBef>
                <a:spcPts val="0"/>
              </a:spcBef>
              <a:spcAft>
                <a:spcPts val="0"/>
              </a:spcAft>
              <a:buSzPct val="100000"/>
              <a:buNone/>
              <a:defRPr sz="2800"/>
            </a:lvl7pPr>
            <a:lvl8pPr lvl="7" algn="ctr">
              <a:lnSpc>
                <a:spcPct val="100000"/>
              </a:lnSpc>
              <a:spcBef>
                <a:spcPts val="0"/>
              </a:spcBef>
              <a:spcAft>
                <a:spcPts val="0"/>
              </a:spcAft>
              <a:buSzPct val="100000"/>
              <a:buNone/>
              <a:defRPr sz="2800"/>
            </a:lvl8pPr>
            <a:lvl9pPr lvl="8" algn="ctr">
              <a:lnSpc>
                <a:spcPct val="100000"/>
              </a:lnSpc>
              <a:spcBef>
                <a:spcPts val="0"/>
              </a:spcBef>
              <a:spcAft>
                <a:spcPts val="0"/>
              </a:spcAft>
              <a:buSzPct val="100000"/>
              <a:buNone/>
              <a:defRPr sz="2800"/>
            </a:lvl9pPr>
          </a:lstStyle>
          <a:p>
            <a:endParaRPr/>
          </a:p>
        </p:txBody>
      </p:sp>
      <p:sp>
        <p:nvSpPr>
          <p:cNvPr id="12" name="Shape 1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311700" y="1106125"/>
            <a:ext cx="8520600" cy="1963500"/>
          </a:xfrm>
          <a:prstGeom prst="rect">
            <a:avLst/>
          </a:prstGeom>
        </p:spPr>
        <p:txBody>
          <a:bodyPr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46" name="Shape 46"/>
          <p:cNvSpPr txBox="1">
            <a:spLocks noGrp="1"/>
          </p:cNvSpPr>
          <p:nvPr>
            <p:ph type="body" idx="1"/>
          </p:nvPr>
        </p:nvSpPr>
        <p:spPr>
          <a:xfrm>
            <a:off x="311700" y="3152225"/>
            <a:ext cx="8520600" cy="1300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8"/>
        <p:cNvGrpSpPr/>
        <p:nvPr/>
      </p:nvGrpSpPr>
      <p:grpSpPr>
        <a:xfrm>
          <a:off x="0" y="0"/>
          <a:ext cx="0" cy="0"/>
          <a:chOff x="0" y="0"/>
          <a:chExt cx="0" cy="0"/>
        </a:xfrm>
      </p:grpSpPr>
      <p:sp>
        <p:nvSpPr>
          <p:cNvPr id="49" name="Shape 4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311700" y="2150850"/>
            <a:ext cx="8520600" cy="841800"/>
          </a:xfrm>
          <a:prstGeom prst="rect">
            <a:avLst/>
          </a:prstGeom>
        </p:spPr>
        <p:txBody>
          <a:bodyPr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5" name="Shape 1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8" name="Shape 18"/>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9" name="Shape 1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3" name="Shape 23"/>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4" name="Shape 2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0" name="Shape 30"/>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1" name="Shape 31"/>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490250" y="450150"/>
            <a:ext cx="63678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4" name="Shape 3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5"/>
        <p:cNvGrpSpPr/>
        <p:nvPr/>
      </p:nvGrpSpPr>
      <p:grpSpPr>
        <a:xfrm>
          <a:off x="0" y="0"/>
          <a:ext cx="0" cy="0"/>
          <a:chOff x="0" y="0"/>
          <a:chExt cx="0" cy="0"/>
        </a:xfrm>
      </p:grpSpPr>
      <p:sp>
        <p:nvSpPr>
          <p:cNvPr id="36" name="Shape 36"/>
          <p:cNvSpPr/>
          <p:nvPr/>
        </p:nvSpPr>
        <p:spPr>
          <a:xfrm>
            <a:off x="4572000" y="-125"/>
            <a:ext cx="4572000" cy="51435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37" name="Shape 37"/>
          <p:cNvSpPr txBox="1">
            <a:spLocks noGrp="1"/>
          </p:cNvSpPr>
          <p:nvPr>
            <p:ph type="title"/>
          </p:nvPr>
        </p:nvSpPr>
        <p:spPr>
          <a:xfrm>
            <a:off x="265500" y="1233175"/>
            <a:ext cx="4045200" cy="14823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38" name="Shape 38"/>
          <p:cNvSpPr txBox="1">
            <a:spLocks noGrp="1"/>
          </p:cNvSpPr>
          <p:nvPr>
            <p:ph type="subTitle" idx="1"/>
          </p:nvPr>
        </p:nvSpPr>
        <p:spPr>
          <a:xfrm>
            <a:off x="265500" y="2803075"/>
            <a:ext cx="4045200" cy="12351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39" name="Shape 39"/>
          <p:cNvSpPr txBox="1">
            <a:spLocks noGrp="1"/>
          </p:cNvSpPr>
          <p:nvPr>
            <p:ph type="body" idx="2"/>
          </p:nvPr>
        </p:nvSpPr>
        <p:spPr>
          <a:xfrm>
            <a:off x="4939500" y="724075"/>
            <a:ext cx="3837000" cy="3695100"/>
          </a:xfrm>
          <a:prstGeom prst="rect">
            <a:avLst/>
          </a:prstGeom>
        </p:spPr>
        <p:txBody>
          <a:bodyPr lIns="91425" tIns="91425" rIns="91425" bIns="91425" anchor="ctr"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None/>
              <a:defRPr/>
            </a:lvl1pPr>
          </a:lstStyle>
          <a:p>
            <a:endParaRPr/>
          </a:p>
        </p:txBody>
      </p:sp>
      <p:sp>
        <p:nvSpPr>
          <p:cNvPr id="43" name="Shape 4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FFFF">
            <a:alpha val="38460"/>
          </a:srgbClr>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None/>
              <a:defRPr sz="2800">
                <a:solidFill>
                  <a:schemeClr val="dk1"/>
                </a:solidFill>
              </a:defRPr>
            </a:lvl1pPr>
            <a:lvl2pPr lvl="1">
              <a:spcBef>
                <a:spcPts val="0"/>
              </a:spcBef>
              <a:buClr>
                <a:schemeClr val="dk1"/>
              </a:buClr>
              <a:buSzPct val="100000"/>
              <a:buNone/>
              <a:defRPr sz="2800">
                <a:solidFill>
                  <a:schemeClr val="dk1"/>
                </a:solidFill>
              </a:defRPr>
            </a:lvl2pPr>
            <a:lvl3pPr lvl="2">
              <a:spcBef>
                <a:spcPts val="0"/>
              </a:spcBef>
              <a:buClr>
                <a:schemeClr val="dk1"/>
              </a:buClr>
              <a:buSzPct val="100000"/>
              <a:buNone/>
              <a:defRPr sz="2800">
                <a:solidFill>
                  <a:schemeClr val="dk1"/>
                </a:solidFill>
              </a:defRPr>
            </a:lvl3pPr>
            <a:lvl4pPr lvl="3">
              <a:spcBef>
                <a:spcPts val="0"/>
              </a:spcBef>
              <a:buClr>
                <a:schemeClr val="dk1"/>
              </a:buClr>
              <a:buSzPct val="100000"/>
              <a:buNone/>
              <a:defRPr sz="2800">
                <a:solidFill>
                  <a:schemeClr val="dk1"/>
                </a:solidFill>
              </a:defRPr>
            </a:lvl4pPr>
            <a:lvl5pPr lvl="4">
              <a:spcBef>
                <a:spcPts val="0"/>
              </a:spcBef>
              <a:buClr>
                <a:schemeClr val="dk1"/>
              </a:buClr>
              <a:buSzPct val="100000"/>
              <a:buNone/>
              <a:defRPr sz="2800">
                <a:solidFill>
                  <a:schemeClr val="dk1"/>
                </a:solidFill>
              </a:defRPr>
            </a:lvl5pPr>
            <a:lvl6pPr lvl="5">
              <a:spcBef>
                <a:spcPts val="0"/>
              </a:spcBef>
              <a:buClr>
                <a:schemeClr val="dk1"/>
              </a:buClr>
              <a:buSzPct val="100000"/>
              <a:buNone/>
              <a:defRPr sz="2800">
                <a:solidFill>
                  <a:schemeClr val="dk1"/>
                </a:solidFill>
              </a:defRPr>
            </a:lvl6pPr>
            <a:lvl7pPr lvl="6">
              <a:spcBef>
                <a:spcPts val="0"/>
              </a:spcBef>
              <a:buClr>
                <a:schemeClr val="dk1"/>
              </a:buClr>
              <a:buSzPct val="100000"/>
              <a:buNone/>
              <a:defRPr sz="2800">
                <a:solidFill>
                  <a:schemeClr val="dk1"/>
                </a:solidFill>
              </a:defRPr>
            </a:lvl7pPr>
            <a:lvl8pPr lvl="7">
              <a:spcBef>
                <a:spcPts val="0"/>
              </a:spcBef>
              <a:buClr>
                <a:schemeClr val="dk1"/>
              </a:buClr>
              <a:buSzPct val="100000"/>
              <a:buNone/>
              <a:defRPr sz="2800">
                <a:solidFill>
                  <a:schemeClr val="dk1"/>
                </a:solidFill>
              </a:defRPr>
            </a:lvl8pPr>
            <a:lvl9pPr lvl="8">
              <a:spcBef>
                <a:spcPts val="0"/>
              </a:spcBef>
              <a:buClr>
                <a:schemeClr val="dk1"/>
              </a:buClr>
              <a:buSzPct val="100000"/>
              <a:buNone/>
              <a:defRPr sz="2800">
                <a:solidFill>
                  <a:schemeClr val="dk1"/>
                </a:solidFill>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dk2"/>
              </a:buClr>
              <a:buSzPct val="100000"/>
              <a:defRPr sz="1800">
                <a:solidFill>
                  <a:schemeClr val="dk2"/>
                </a:solidFill>
              </a:defRPr>
            </a:lvl1pPr>
            <a:lvl2pPr lvl="1">
              <a:lnSpc>
                <a:spcPct val="115000"/>
              </a:lnSpc>
              <a:spcBef>
                <a:spcPts val="0"/>
              </a:spcBef>
              <a:spcAft>
                <a:spcPts val="1600"/>
              </a:spcAft>
              <a:buClr>
                <a:schemeClr val="dk2"/>
              </a:buClr>
              <a:defRPr>
                <a:solidFill>
                  <a:schemeClr val="dk2"/>
                </a:solidFill>
              </a:defRPr>
            </a:lvl2pPr>
            <a:lvl3pPr lvl="2">
              <a:lnSpc>
                <a:spcPct val="115000"/>
              </a:lnSpc>
              <a:spcBef>
                <a:spcPts val="0"/>
              </a:spcBef>
              <a:spcAft>
                <a:spcPts val="1600"/>
              </a:spcAft>
              <a:buClr>
                <a:schemeClr val="dk2"/>
              </a:buClr>
              <a:defRPr>
                <a:solidFill>
                  <a:schemeClr val="dk2"/>
                </a:solidFill>
              </a:defRPr>
            </a:lvl3pPr>
            <a:lvl4pPr lvl="3">
              <a:lnSpc>
                <a:spcPct val="115000"/>
              </a:lnSpc>
              <a:spcBef>
                <a:spcPts val="0"/>
              </a:spcBef>
              <a:spcAft>
                <a:spcPts val="1600"/>
              </a:spcAft>
              <a:buClr>
                <a:schemeClr val="dk2"/>
              </a:buClr>
              <a:defRPr>
                <a:solidFill>
                  <a:schemeClr val="dk2"/>
                </a:solidFill>
              </a:defRPr>
            </a:lvl4pPr>
            <a:lvl5pPr lvl="4">
              <a:lnSpc>
                <a:spcPct val="115000"/>
              </a:lnSpc>
              <a:spcBef>
                <a:spcPts val="0"/>
              </a:spcBef>
              <a:spcAft>
                <a:spcPts val="1600"/>
              </a:spcAft>
              <a:buClr>
                <a:schemeClr val="dk2"/>
              </a:buClr>
              <a:defRPr>
                <a:solidFill>
                  <a:schemeClr val="dk2"/>
                </a:solidFill>
              </a:defRPr>
            </a:lvl5pPr>
            <a:lvl6pPr lvl="5">
              <a:lnSpc>
                <a:spcPct val="115000"/>
              </a:lnSpc>
              <a:spcBef>
                <a:spcPts val="0"/>
              </a:spcBef>
              <a:spcAft>
                <a:spcPts val="1600"/>
              </a:spcAft>
              <a:buClr>
                <a:schemeClr val="dk2"/>
              </a:buClr>
              <a:defRPr>
                <a:solidFill>
                  <a:schemeClr val="dk2"/>
                </a:solidFill>
              </a:defRPr>
            </a:lvl6pPr>
            <a:lvl7pPr lvl="6">
              <a:lnSpc>
                <a:spcPct val="115000"/>
              </a:lnSpc>
              <a:spcBef>
                <a:spcPts val="0"/>
              </a:spcBef>
              <a:spcAft>
                <a:spcPts val="1600"/>
              </a:spcAft>
              <a:buClr>
                <a:schemeClr val="dk2"/>
              </a:buClr>
              <a:defRPr>
                <a:solidFill>
                  <a:schemeClr val="dk2"/>
                </a:solidFill>
              </a:defRPr>
            </a:lvl7pPr>
            <a:lvl8pPr lvl="7">
              <a:lnSpc>
                <a:spcPct val="115000"/>
              </a:lnSpc>
              <a:spcBef>
                <a:spcPts val="0"/>
              </a:spcBef>
              <a:spcAft>
                <a:spcPts val="1600"/>
              </a:spcAft>
              <a:buClr>
                <a:schemeClr val="dk2"/>
              </a:buClr>
              <a:defRPr>
                <a:solidFill>
                  <a:schemeClr val="dk2"/>
                </a:solidFill>
              </a:defRPr>
            </a:lvl8pPr>
            <a:lvl9pPr lvl="8">
              <a:lnSpc>
                <a:spcPct val="115000"/>
              </a:lnSpc>
              <a:spcBef>
                <a:spcPts val="0"/>
              </a:spcBef>
              <a:spcAft>
                <a:spcPts val="1600"/>
              </a:spcAft>
              <a:buClr>
                <a:schemeClr val="dk2"/>
              </a:buClr>
              <a:defRPr>
                <a:solidFill>
                  <a:schemeClr val="dk2"/>
                </a:solidFill>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2"/>
                </a:solidFill>
              </a:rPr>
              <a:t>‹#›</a:t>
            </a:fld>
            <a:endParaRPr lang="en" sz="1000">
              <a:solidFill>
                <a:schemeClr val="dk2"/>
              </a:solidFil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Shape 54"/>
          <p:cNvSpPr txBox="1">
            <a:spLocks noGrp="1"/>
          </p:cNvSpPr>
          <p:nvPr>
            <p:ph type="ctrTitle"/>
          </p:nvPr>
        </p:nvSpPr>
        <p:spPr>
          <a:xfrm>
            <a:off x="311708" y="744575"/>
            <a:ext cx="8520600" cy="2052600"/>
          </a:xfrm>
          <a:prstGeom prst="rect">
            <a:avLst/>
          </a:prstGeom>
        </p:spPr>
        <p:txBody>
          <a:bodyPr lIns="91425" tIns="91425" rIns="91425" bIns="91425" anchor="b" anchorCtr="0">
            <a:noAutofit/>
          </a:bodyPr>
          <a:lstStyle/>
          <a:p>
            <a:pPr lvl="0" rtl="0">
              <a:lnSpc>
                <a:spcPct val="200000"/>
              </a:lnSpc>
              <a:spcBef>
                <a:spcPts val="0"/>
              </a:spcBef>
              <a:buClr>
                <a:schemeClr val="dk1"/>
              </a:buClr>
              <a:buSzPct val="30555"/>
              <a:buFont typeface="Arial"/>
              <a:buNone/>
            </a:pPr>
            <a:r>
              <a:rPr lang="en" sz="3600">
                <a:latin typeface="Georgia"/>
                <a:ea typeface="Georgia"/>
                <a:cs typeface="Georgia"/>
                <a:sym typeface="Georgia"/>
              </a:rPr>
              <a:t>“Exploring the Subject of Politics and American Muslim Women”</a:t>
            </a:r>
          </a:p>
        </p:txBody>
      </p:sp>
      <p:sp>
        <p:nvSpPr>
          <p:cNvPr id="55" name="Shape 55"/>
          <p:cNvSpPr txBox="1">
            <a:spLocks noGrp="1"/>
          </p:cNvSpPr>
          <p:nvPr>
            <p:ph type="subTitle" idx="1"/>
          </p:nvPr>
        </p:nvSpPr>
        <p:spPr>
          <a:xfrm>
            <a:off x="311700" y="2834125"/>
            <a:ext cx="8520600" cy="792600"/>
          </a:xfrm>
          <a:prstGeom prst="rect">
            <a:avLst/>
          </a:prstGeom>
        </p:spPr>
        <p:txBody>
          <a:bodyPr lIns="91425" tIns="91425" rIns="91425" bIns="91425" anchor="t" anchorCtr="0">
            <a:noAutofit/>
          </a:bodyPr>
          <a:lstStyle/>
          <a:p>
            <a:pPr lvl="0" rtl="0">
              <a:lnSpc>
                <a:spcPct val="240000"/>
              </a:lnSpc>
              <a:spcBef>
                <a:spcPts val="0"/>
              </a:spcBef>
              <a:buClr>
                <a:schemeClr val="dk1"/>
              </a:buClr>
              <a:buSzPct val="78571"/>
              <a:buFont typeface="Arial"/>
              <a:buNone/>
            </a:pPr>
            <a:r>
              <a:rPr lang="en" sz="1400">
                <a:solidFill>
                  <a:srgbClr val="666666"/>
                </a:solidFill>
                <a:latin typeface="Georgia"/>
                <a:ea typeface="Georgia"/>
                <a:cs typeface="Georgia"/>
                <a:sym typeface="Georgia"/>
              </a:rPr>
              <a:t>What is the relationship between Muslim American religious institutions and politics?</a:t>
            </a:r>
          </a:p>
          <a:p>
            <a:pPr lvl="0">
              <a:spcBef>
                <a:spcPts val="0"/>
              </a:spcBef>
              <a:buNone/>
            </a:pPr>
            <a:endParaRPr i="1">
              <a:latin typeface="Georgia"/>
              <a:ea typeface="Georgia"/>
              <a:cs typeface="Georgia"/>
              <a:sym typeface="Georgia"/>
            </a:endParaRPr>
          </a:p>
        </p:txBody>
      </p:sp>
      <p:sp>
        <p:nvSpPr>
          <p:cNvPr id="56" name="Shape 56"/>
          <p:cNvSpPr txBox="1"/>
          <p:nvPr/>
        </p:nvSpPr>
        <p:spPr>
          <a:xfrm>
            <a:off x="2567250" y="3967575"/>
            <a:ext cx="4165200" cy="744900"/>
          </a:xfrm>
          <a:prstGeom prst="rect">
            <a:avLst/>
          </a:prstGeom>
          <a:noFill/>
          <a:ln>
            <a:noFill/>
          </a:ln>
        </p:spPr>
        <p:txBody>
          <a:bodyPr lIns="91425" tIns="91425" rIns="91425" bIns="91425" anchor="t" anchorCtr="0">
            <a:noAutofit/>
          </a:bodyPr>
          <a:lstStyle/>
          <a:p>
            <a:pPr lvl="0" algn="ctr">
              <a:spcBef>
                <a:spcPts val="0"/>
              </a:spcBef>
              <a:buNone/>
            </a:pPr>
            <a:r>
              <a:rPr lang="en">
                <a:solidFill>
                  <a:srgbClr val="666666"/>
                </a:solidFill>
                <a:latin typeface="Georgia"/>
                <a:ea typeface="Georgia"/>
                <a:cs typeface="Georgia"/>
                <a:sym typeface="Georgia"/>
              </a:rPr>
              <a:t>Melissa D. Dixon</a:t>
            </a:r>
          </a:p>
          <a:p>
            <a:pPr lvl="0" algn="ctr">
              <a:spcBef>
                <a:spcPts val="0"/>
              </a:spcBef>
              <a:buNone/>
            </a:pPr>
            <a:r>
              <a:rPr lang="en">
                <a:solidFill>
                  <a:srgbClr val="666666"/>
                </a:solidFill>
                <a:latin typeface="Georgia"/>
                <a:ea typeface="Georgia"/>
                <a:cs typeface="Georgia"/>
                <a:sym typeface="Georgia"/>
              </a:rPr>
              <a:t>Georgia Southern University</a:t>
            </a:r>
          </a:p>
          <a:p>
            <a:pPr lvl="0" algn="ctr">
              <a:spcBef>
                <a:spcPts val="0"/>
              </a:spcBef>
              <a:buNone/>
            </a:pPr>
            <a:r>
              <a:rPr lang="en">
                <a:solidFill>
                  <a:srgbClr val="666666"/>
                </a:solidFill>
                <a:latin typeface="Georgia"/>
                <a:ea typeface="Georgia"/>
                <a:cs typeface="Georgia"/>
                <a:sym typeface="Georgia"/>
              </a:rPr>
              <a:t>MASS</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8"/>
        <p:cNvGrpSpPr/>
        <p:nvPr/>
      </p:nvGrpSpPr>
      <p:grpSpPr>
        <a:xfrm>
          <a:off x="0" y="0"/>
          <a:ext cx="0" cy="0"/>
          <a:chOff x="0" y="0"/>
          <a:chExt cx="0" cy="0"/>
        </a:xfrm>
      </p:grpSpPr>
      <p:sp>
        <p:nvSpPr>
          <p:cNvPr id="109" name="Shape 10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Love and Care (cont.)</a:t>
            </a:r>
          </a:p>
        </p:txBody>
      </p:sp>
      <p:sp>
        <p:nvSpPr>
          <p:cNvPr id="110" name="Shape 110"/>
          <p:cNvSpPr txBox="1">
            <a:spLocks noGrp="1"/>
          </p:cNvSpPr>
          <p:nvPr>
            <p:ph type="body" idx="1"/>
          </p:nvPr>
        </p:nvSpPr>
        <p:spPr>
          <a:xfrm>
            <a:off x="311700" y="963975"/>
            <a:ext cx="8520600" cy="3416400"/>
          </a:xfrm>
          <a:prstGeom prst="rect">
            <a:avLst/>
          </a:prstGeom>
        </p:spPr>
        <p:txBody>
          <a:bodyPr lIns="91425" tIns="91425" rIns="91425" bIns="91425" anchor="t" anchorCtr="0">
            <a:noAutofit/>
          </a:bodyPr>
          <a:lstStyle/>
          <a:p>
            <a:pPr marL="457200" lvl="0" indent="-228600" rtl="0">
              <a:spcBef>
                <a:spcPts val="0"/>
              </a:spcBef>
              <a:buFont typeface="Georgia"/>
            </a:pPr>
            <a:r>
              <a:rPr lang="en">
                <a:latin typeface="Georgia"/>
                <a:ea typeface="Georgia"/>
                <a:cs typeface="Georgia"/>
                <a:sym typeface="Georgia"/>
              </a:rPr>
              <a:t>Loving and taking care of oneself</a:t>
            </a:r>
          </a:p>
          <a:p>
            <a:pPr marL="914400" marR="0" lvl="1" indent="-317500" algn="l" rtl="0">
              <a:lnSpc>
                <a:spcPct val="115000"/>
              </a:lnSpc>
              <a:spcBef>
                <a:spcPts val="0"/>
              </a:spcBef>
              <a:spcAft>
                <a:spcPts val="1600"/>
              </a:spcAft>
              <a:buClr>
                <a:schemeClr val="dk2"/>
              </a:buClr>
              <a:buSzPct val="100000"/>
              <a:buFont typeface="Georgia"/>
            </a:pPr>
            <a:r>
              <a:rPr lang="en">
                <a:solidFill>
                  <a:srgbClr val="666666"/>
                </a:solidFill>
                <a:latin typeface="Georgia"/>
                <a:ea typeface="Georgia"/>
                <a:cs typeface="Georgia"/>
                <a:sym typeface="Georgia"/>
              </a:rPr>
              <a:t>“Each day you can vow to lessen the number of harmful actions and speech and especially avoid repeating the same mistakes over and over again. Combine this daily ritual with [Arabic], or remembrance of Allah, you will be on your way to success, both in this world and the next one, insha’Allah.”</a:t>
            </a:r>
          </a:p>
          <a:p>
            <a:pPr lvl="0">
              <a:spcBef>
                <a:spcPts val="0"/>
              </a:spcBef>
              <a:buNone/>
            </a:pPr>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4"/>
        <p:cNvGrpSpPr/>
        <p:nvPr/>
      </p:nvGrpSpPr>
      <p:grpSpPr>
        <a:xfrm>
          <a:off x="0" y="0"/>
          <a:ext cx="0" cy="0"/>
          <a:chOff x="0" y="0"/>
          <a:chExt cx="0" cy="0"/>
        </a:xfrm>
      </p:grpSpPr>
      <p:sp>
        <p:nvSpPr>
          <p:cNvPr id="115" name="Shape 11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Taking Action</a:t>
            </a:r>
          </a:p>
        </p:txBody>
      </p:sp>
      <p:sp>
        <p:nvSpPr>
          <p:cNvPr id="116" name="Shape 11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buFont typeface="Georgia"/>
            </a:pPr>
            <a:r>
              <a:rPr lang="en">
                <a:latin typeface="Georgia"/>
                <a:ea typeface="Georgia"/>
                <a:cs typeface="Georgia"/>
                <a:sym typeface="Georgia"/>
              </a:rPr>
              <a:t>Political Action and Social Change</a:t>
            </a:r>
          </a:p>
          <a:p>
            <a:pPr marL="914400" lvl="1" indent="-228600" rtl="0">
              <a:lnSpc>
                <a:spcPct val="115000"/>
              </a:lnSpc>
              <a:spcBef>
                <a:spcPts val="0"/>
              </a:spcBef>
              <a:spcAft>
                <a:spcPts val="0"/>
              </a:spcAft>
              <a:buClr>
                <a:srgbClr val="666666"/>
              </a:buClr>
              <a:buFont typeface="Georgia"/>
            </a:pPr>
            <a:r>
              <a:rPr lang="en">
                <a:solidFill>
                  <a:srgbClr val="666666"/>
                </a:solidFill>
                <a:latin typeface="Georgia"/>
                <a:ea typeface="Georgia"/>
                <a:cs typeface="Georgia"/>
                <a:sym typeface="Georgia"/>
              </a:rPr>
              <a:t>“Clearly Allah orders that we take care of the orphans by improving their lives.”</a:t>
            </a:r>
          </a:p>
          <a:p>
            <a:pPr marL="914400" lvl="1" indent="-228600" rtl="0">
              <a:lnSpc>
                <a:spcPct val="115000"/>
              </a:lnSpc>
              <a:spcBef>
                <a:spcPts val="0"/>
              </a:spcBef>
              <a:spcAft>
                <a:spcPts val="0"/>
              </a:spcAft>
              <a:buClr>
                <a:srgbClr val="666666"/>
              </a:buClr>
              <a:buFont typeface="Georgia"/>
            </a:pPr>
            <a:r>
              <a:rPr lang="en">
                <a:solidFill>
                  <a:srgbClr val="666666"/>
                </a:solidFill>
                <a:latin typeface="Georgia"/>
                <a:ea typeface="Georgia"/>
                <a:cs typeface="Georgia"/>
                <a:sym typeface="Georgia"/>
              </a:rPr>
              <a:t>“Become a person and not just a number on some statistic graph. So here’s my biggest ask: Run for office.”</a:t>
            </a:r>
          </a:p>
          <a:p>
            <a:pPr marL="457200" lvl="0" indent="-228600" rtl="0">
              <a:spcBef>
                <a:spcPts val="0"/>
              </a:spcBef>
              <a:buFont typeface="Georgia"/>
            </a:pPr>
            <a:r>
              <a:rPr lang="en">
                <a:latin typeface="Georgia"/>
                <a:ea typeface="Georgia"/>
                <a:cs typeface="Georgia"/>
                <a:sym typeface="Georgia"/>
              </a:rPr>
              <a:t>Defeating Hate with Love</a:t>
            </a:r>
          </a:p>
          <a:p>
            <a:pPr marL="914400" lvl="1" indent="-228600" rtl="0">
              <a:spcBef>
                <a:spcPts val="0"/>
              </a:spcBef>
              <a:buFont typeface="Georgia"/>
            </a:pPr>
            <a:r>
              <a:rPr lang="en">
                <a:latin typeface="Georgia"/>
                <a:ea typeface="Georgia"/>
                <a:cs typeface="Georgia"/>
                <a:sym typeface="Georgia"/>
              </a:rPr>
              <a:t>“So how do we respond to perpetrators of hate crimes and those who spread misinformation about us? First, I suggest, let’s start from a place of love, not anger, although that anger might very well fuil our journey to a place of love.”</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0"/>
        <p:cNvGrpSpPr/>
        <p:nvPr/>
      </p:nvGrpSpPr>
      <p:grpSpPr>
        <a:xfrm>
          <a:off x="0" y="0"/>
          <a:ext cx="0" cy="0"/>
          <a:chOff x="0" y="0"/>
          <a:chExt cx="0" cy="0"/>
        </a:xfrm>
      </p:grpSpPr>
      <p:sp>
        <p:nvSpPr>
          <p:cNvPr id="121" name="Shape 12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Discussion</a:t>
            </a:r>
          </a:p>
        </p:txBody>
      </p:sp>
      <p:sp>
        <p:nvSpPr>
          <p:cNvPr id="122" name="Shape 12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buFont typeface="Georgia"/>
            </a:pPr>
            <a:r>
              <a:rPr lang="en">
                <a:latin typeface="Georgia"/>
                <a:ea typeface="Georgia"/>
                <a:cs typeface="Georgia"/>
                <a:sym typeface="Georgia"/>
              </a:rPr>
              <a:t>Religion in the public sphere</a:t>
            </a:r>
          </a:p>
          <a:p>
            <a:pPr marL="914400" lvl="1" indent="-228600" rtl="0">
              <a:spcBef>
                <a:spcPts val="0"/>
              </a:spcBef>
              <a:buFont typeface="Georgia"/>
            </a:pPr>
            <a:r>
              <a:rPr lang="en">
                <a:latin typeface="Georgia"/>
                <a:ea typeface="Georgia"/>
                <a:cs typeface="Georgia"/>
                <a:sym typeface="Georgia"/>
              </a:rPr>
              <a:t>Muslim women use their religion as a reason for political action and social change</a:t>
            </a:r>
          </a:p>
          <a:p>
            <a:pPr marL="457200" lvl="0" indent="-228600" rtl="0">
              <a:spcBef>
                <a:spcPts val="0"/>
              </a:spcBef>
              <a:buFont typeface="Georgia"/>
            </a:pPr>
            <a:r>
              <a:rPr lang="en">
                <a:latin typeface="Georgia"/>
                <a:ea typeface="Georgia"/>
                <a:cs typeface="Georgia"/>
                <a:sym typeface="Georgia"/>
              </a:rPr>
              <a:t>Islamophobia is felt by Muslim women</a:t>
            </a:r>
          </a:p>
          <a:p>
            <a:pPr marL="914400" lvl="1" indent="-228600" rtl="0">
              <a:spcBef>
                <a:spcPts val="0"/>
              </a:spcBef>
              <a:buFont typeface="Georgia"/>
            </a:pPr>
            <a:r>
              <a:rPr lang="en">
                <a:latin typeface="Georgia"/>
                <a:ea typeface="Georgia"/>
                <a:cs typeface="Georgia"/>
                <a:sym typeface="Georgia"/>
              </a:rPr>
              <a:t>Fighting negativity</a:t>
            </a:r>
          </a:p>
          <a:p>
            <a:pPr marL="914400" lvl="1" indent="-228600" rtl="0">
              <a:spcBef>
                <a:spcPts val="0"/>
              </a:spcBef>
              <a:buFont typeface="Georgia"/>
            </a:pPr>
            <a:r>
              <a:rPr lang="en">
                <a:latin typeface="Georgia"/>
                <a:ea typeface="Georgia"/>
                <a:cs typeface="Georgia"/>
                <a:sym typeface="Georgia"/>
              </a:rPr>
              <a:t>They chose to take a loving approach to defend against hate</a:t>
            </a:r>
          </a:p>
          <a:p>
            <a:pPr marL="457200" lvl="0" indent="-228600" rtl="0">
              <a:spcBef>
                <a:spcPts val="0"/>
              </a:spcBef>
              <a:buFont typeface="Georgia"/>
            </a:pPr>
            <a:r>
              <a:rPr lang="en">
                <a:latin typeface="Georgia"/>
                <a:ea typeface="Georgia"/>
                <a:cs typeface="Georgia"/>
                <a:sym typeface="Georgia"/>
              </a:rPr>
              <a:t>Feminist Muslims</a:t>
            </a:r>
          </a:p>
          <a:p>
            <a:pPr marL="914400" lvl="1" indent="-228600" rtl="0">
              <a:spcBef>
                <a:spcPts val="0"/>
              </a:spcBef>
              <a:buFont typeface="Georgia"/>
            </a:pPr>
            <a:r>
              <a:rPr lang="en">
                <a:latin typeface="Georgia"/>
                <a:ea typeface="Georgia"/>
                <a:cs typeface="Georgia"/>
                <a:sym typeface="Georgia"/>
              </a:rPr>
              <a:t>Muslim women promote pluralism</a:t>
            </a:r>
          </a:p>
          <a:p>
            <a:pPr marL="1371600" lvl="2" indent="-228600" rtl="0">
              <a:spcBef>
                <a:spcPts val="0"/>
              </a:spcBef>
              <a:buFont typeface="Georgia"/>
            </a:pPr>
            <a:r>
              <a:rPr lang="en">
                <a:latin typeface="Georgia"/>
                <a:ea typeface="Georgia"/>
                <a:cs typeface="Georgia"/>
                <a:sym typeface="Georgia"/>
              </a:rPr>
              <a:t>Women only mosque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6"/>
        <p:cNvGrpSpPr/>
        <p:nvPr/>
      </p:nvGrpSpPr>
      <p:grpSpPr>
        <a:xfrm>
          <a:off x="0" y="0"/>
          <a:ext cx="0" cy="0"/>
          <a:chOff x="0" y="0"/>
          <a:chExt cx="0" cy="0"/>
        </a:xfrm>
      </p:grpSpPr>
      <p:sp>
        <p:nvSpPr>
          <p:cNvPr id="127" name="Shape 12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References</a:t>
            </a:r>
          </a:p>
        </p:txBody>
      </p:sp>
      <p:sp>
        <p:nvSpPr>
          <p:cNvPr id="128" name="Shape 12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Al Waazni, Anderson. 2015. “Muslim Women in America and Hijab: A Study of Empowerment, </a:t>
            </a:r>
          </a:p>
          <a:p>
            <a:pPr lvl="0" indent="38735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Feminist Identity, and Body Image.” </a:t>
            </a:r>
            <a:r>
              <a:rPr lang="en" sz="1000" i="1">
                <a:solidFill>
                  <a:srgbClr val="666666"/>
                </a:solidFill>
                <a:latin typeface="Georgia"/>
                <a:ea typeface="Georgia"/>
                <a:cs typeface="Georgia"/>
                <a:sym typeface="Georgia"/>
              </a:rPr>
              <a:t>Social Work </a:t>
            </a:r>
            <a:r>
              <a:rPr lang="en" sz="1000">
                <a:solidFill>
                  <a:srgbClr val="666666"/>
                </a:solidFill>
                <a:latin typeface="Georgia"/>
                <a:ea typeface="Georgia"/>
                <a:cs typeface="Georgia"/>
                <a:sym typeface="Georgia"/>
              </a:rPr>
              <a:t>60(4): 325-333.</a:t>
            </a:r>
          </a:p>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Braun, Virginia and Clarke, Victoria. 2013. </a:t>
            </a:r>
            <a:r>
              <a:rPr lang="en" sz="1000" i="1">
                <a:solidFill>
                  <a:srgbClr val="666666"/>
                </a:solidFill>
                <a:latin typeface="Georgia"/>
                <a:ea typeface="Georgia"/>
                <a:cs typeface="Georgia"/>
                <a:sym typeface="Georgia"/>
              </a:rPr>
              <a:t>Successful Qualitative Research: a practical guide </a:t>
            </a:r>
          </a:p>
          <a:p>
            <a:pPr lvl="0" indent="387350" rtl="0">
              <a:lnSpc>
                <a:spcPct val="100000"/>
              </a:lnSpc>
              <a:spcBef>
                <a:spcPts val="0"/>
              </a:spcBef>
              <a:spcAft>
                <a:spcPts val="0"/>
              </a:spcAft>
              <a:buClr>
                <a:schemeClr val="dk1"/>
              </a:buClr>
              <a:buSzPct val="110000"/>
              <a:buFont typeface="Arial"/>
              <a:buNone/>
            </a:pPr>
            <a:r>
              <a:rPr lang="en" sz="1000" i="1">
                <a:solidFill>
                  <a:srgbClr val="666666"/>
                </a:solidFill>
                <a:latin typeface="Georgia"/>
                <a:ea typeface="Georgia"/>
                <a:cs typeface="Georgia"/>
                <a:sym typeface="Georgia"/>
              </a:rPr>
              <a:t>for beginners. </a:t>
            </a:r>
            <a:r>
              <a:rPr lang="en" sz="1000">
                <a:solidFill>
                  <a:srgbClr val="666666"/>
                </a:solidFill>
                <a:latin typeface="Georgia"/>
                <a:ea typeface="Georgia"/>
                <a:cs typeface="Georgia"/>
                <a:sym typeface="Georgia"/>
              </a:rPr>
              <a:t>London: Sage Publications.</a:t>
            </a:r>
          </a:p>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Green, Jordan. (2017, February 23). “Islamophobia grows louder in North Carolina: ‘Can we not </a:t>
            </a:r>
          </a:p>
          <a:p>
            <a:pPr lvl="0" indent="38735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kill them all?’”. </a:t>
            </a:r>
            <a:r>
              <a:rPr lang="en" sz="1000" i="1">
                <a:solidFill>
                  <a:srgbClr val="666666"/>
                </a:solidFill>
                <a:latin typeface="Georgia"/>
                <a:ea typeface="Georgia"/>
                <a:cs typeface="Georgia"/>
                <a:sym typeface="Georgia"/>
              </a:rPr>
              <a:t>The Guardian</a:t>
            </a:r>
            <a:r>
              <a:rPr lang="en" sz="1000">
                <a:solidFill>
                  <a:srgbClr val="666666"/>
                </a:solidFill>
                <a:latin typeface="Georgia"/>
                <a:ea typeface="Georgia"/>
                <a:cs typeface="Georgia"/>
                <a:sym typeface="Georgia"/>
              </a:rPr>
              <a:t>. https://www.theguardian.com/us-news/2017/feb/23</a:t>
            </a:r>
          </a:p>
          <a:p>
            <a:pPr lvl="0" indent="38735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/north-carolina-islamophobia-muslims-threats.</a:t>
            </a:r>
          </a:p>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Greenberg, Anna. 2000. “The Church and the Revitalization of Politics and Community.”</a:t>
            </a:r>
          </a:p>
          <a:p>
            <a:pPr lvl="0" indent="387350" rtl="0">
              <a:lnSpc>
                <a:spcPct val="100000"/>
              </a:lnSpc>
              <a:spcBef>
                <a:spcPts val="0"/>
              </a:spcBef>
              <a:spcAft>
                <a:spcPts val="0"/>
              </a:spcAft>
              <a:buClr>
                <a:schemeClr val="dk1"/>
              </a:buClr>
              <a:buSzPct val="110000"/>
              <a:buFont typeface="Arial"/>
              <a:buNone/>
            </a:pPr>
            <a:r>
              <a:rPr lang="en" sz="1000" i="1">
                <a:solidFill>
                  <a:srgbClr val="666666"/>
                </a:solidFill>
                <a:latin typeface="Georgia"/>
                <a:ea typeface="Georgia"/>
                <a:cs typeface="Georgia"/>
                <a:sym typeface="Georgia"/>
              </a:rPr>
              <a:t>Political Science Quarterly </a:t>
            </a:r>
            <a:r>
              <a:rPr lang="en" sz="1000">
                <a:solidFill>
                  <a:srgbClr val="666666"/>
                </a:solidFill>
                <a:latin typeface="Georgia"/>
                <a:ea typeface="Georgia"/>
                <a:cs typeface="Georgia"/>
                <a:sym typeface="Georgia"/>
              </a:rPr>
              <a:t>115(3): 337-394.</a:t>
            </a:r>
          </a:p>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Levin, Brian and Grisham, Kevin. 2016. “Special Status Report: Hate Crime in the United</a:t>
            </a:r>
          </a:p>
          <a:p>
            <a:pPr marL="457200" lvl="0" indent="-6985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States.” </a:t>
            </a:r>
            <a:r>
              <a:rPr lang="en" sz="1000" i="1">
                <a:solidFill>
                  <a:srgbClr val="666666"/>
                </a:solidFill>
                <a:latin typeface="Georgia"/>
                <a:ea typeface="Georgia"/>
                <a:cs typeface="Georgia"/>
                <a:sym typeface="Georgia"/>
              </a:rPr>
              <a:t>The Center for the Study of Hate and Extremism. </a:t>
            </a:r>
            <a:r>
              <a:rPr lang="en" sz="1000">
                <a:solidFill>
                  <a:srgbClr val="666666"/>
                </a:solidFill>
                <a:latin typeface="Georgia"/>
                <a:ea typeface="Georgia"/>
                <a:cs typeface="Georgia"/>
                <a:sym typeface="Georgia"/>
              </a:rPr>
              <a:t>https://www.documentcloud.org/documents/3110202-SPECIAL-STATUS-REPORT-v5-9-16-16.html</a:t>
            </a:r>
          </a:p>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May, Samantha, Wilson, Erin, Baumgart-Ochse, Claudia, and Sheikh, Faiz. 2008. “The</a:t>
            </a:r>
          </a:p>
          <a:p>
            <a:pPr marL="457200" lvl="0" indent="-6985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Religious as Political and the Political as Religious: Globalisation, Post-Secularism and the Shifting Boundaries of the Sacred.” </a:t>
            </a:r>
            <a:r>
              <a:rPr lang="en" sz="1000" i="1">
                <a:solidFill>
                  <a:srgbClr val="666666"/>
                </a:solidFill>
                <a:latin typeface="Georgia"/>
                <a:ea typeface="Georgia"/>
                <a:cs typeface="Georgia"/>
                <a:sym typeface="Georgia"/>
              </a:rPr>
              <a:t>Politics, Religion &amp; Ideology </a:t>
            </a:r>
            <a:r>
              <a:rPr lang="en" sz="1000">
                <a:solidFill>
                  <a:srgbClr val="666666"/>
                </a:solidFill>
                <a:latin typeface="Georgia"/>
                <a:ea typeface="Georgia"/>
                <a:cs typeface="Georgia"/>
                <a:sym typeface="Georgia"/>
              </a:rPr>
              <a:t>15(3): 331-346.</a:t>
            </a:r>
          </a:p>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Read, Jen’nan. 2014. “Gender, Religious Identity, and Civic Engagement among Arab Muslims </a:t>
            </a:r>
          </a:p>
          <a:p>
            <a:pPr lvl="0" indent="38735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in the United States”. </a:t>
            </a:r>
            <a:r>
              <a:rPr lang="en" sz="1000" i="1">
                <a:solidFill>
                  <a:srgbClr val="666666"/>
                </a:solidFill>
                <a:latin typeface="Georgia"/>
                <a:ea typeface="Georgia"/>
                <a:cs typeface="Georgia"/>
                <a:sym typeface="Georgia"/>
              </a:rPr>
              <a:t>Sociology of Religion </a:t>
            </a:r>
            <a:r>
              <a:rPr lang="en" sz="1000">
                <a:solidFill>
                  <a:srgbClr val="666666"/>
                </a:solidFill>
                <a:latin typeface="Georgia"/>
                <a:ea typeface="Georgia"/>
                <a:cs typeface="Georgia"/>
                <a:sym typeface="Georgia"/>
              </a:rPr>
              <a:t>76(1): 30-48.</a:t>
            </a:r>
          </a:p>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Sinanovic, Ermin. 2012. “Islamic Revival as Development: Discourses on Islam, Modernity, and </a:t>
            </a:r>
          </a:p>
          <a:p>
            <a:pPr lvl="0" indent="38735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Democracy since the 1950s”. </a:t>
            </a:r>
            <a:r>
              <a:rPr lang="en" sz="1000" i="1">
                <a:solidFill>
                  <a:srgbClr val="666666"/>
                </a:solidFill>
                <a:latin typeface="Georgia"/>
                <a:ea typeface="Georgia"/>
                <a:cs typeface="Georgia"/>
                <a:sym typeface="Georgia"/>
              </a:rPr>
              <a:t>Politics, Religion, and Ideology </a:t>
            </a:r>
            <a:r>
              <a:rPr lang="en" sz="1000">
                <a:solidFill>
                  <a:srgbClr val="666666"/>
                </a:solidFill>
                <a:latin typeface="Georgia"/>
                <a:ea typeface="Georgia"/>
                <a:cs typeface="Georgia"/>
                <a:sym typeface="Georgia"/>
              </a:rPr>
              <a:t>13(1): 3-24.</a:t>
            </a:r>
          </a:p>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Suzuki, Lisa, Muninder, Ahluwalia, Arora, Agnes, and Mattis, Jacqueline. 2007, “The Pond You </a:t>
            </a:r>
          </a:p>
          <a:p>
            <a:pPr marL="457200" lvl="0" indent="-6985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Fish In Determines the Fish You Catch: Exploring Strategies for Qualitative Data Collection”. </a:t>
            </a:r>
            <a:r>
              <a:rPr lang="en" sz="1000" i="1">
                <a:solidFill>
                  <a:srgbClr val="666666"/>
                </a:solidFill>
                <a:latin typeface="Georgia"/>
                <a:ea typeface="Georgia"/>
                <a:cs typeface="Georgia"/>
                <a:sym typeface="Georgia"/>
              </a:rPr>
              <a:t>The Counseling Psychologist </a:t>
            </a:r>
            <a:r>
              <a:rPr lang="en" sz="1000">
                <a:solidFill>
                  <a:srgbClr val="666666"/>
                </a:solidFill>
                <a:latin typeface="Georgia"/>
                <a:ea typeface="Georgia"/>
                <a:cs typeface="Georgia"/>
                <a:sym typeface="Georgia"/>
              </a:rPr>
              <a:t>35(2): 295-327. </a:t>
            </a:r>
          </a:p>
          <a:p>
            <a:pPr lvl="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Zimmerman, Danielle. 2014. “Young Muslim women in the United States: identities at the </a:t>
            </a:r>
          </a:p>
          <a:p>
            <a:pPr marL="457200" lvl="0" indent="-69850" rtl="0">
              <a:lnSpc>
                <a:spcPct val="100000"/>
              </a:lnSpc>
              <a:spcBef>
                <a:spcPts val="0"/>
              </a:spcBef>
              <a:spcAft>
                <a:spcPts val="0"/>
              </a:spcAft>
              <a:buClr>
                <a:schemeClr val="dk1"/>
              </a:buClr>
              <a:buSzPct val="110000"/>
              <a:buFont typeface="Arial"/>
              <a:buNone/>
            </a:pPr>
            <a:r>
              <a:rPr lang="en" sz="1000">
                <a:solidFill>
                  <a:srgbClr val="666666"/>
                </a:solidFill>
                <a:latin typeface="Georgia"/>
                <a:ea typeface="Georgia"/>
                <a:cs typeface="Georgia"/>
                <a:sym typeface="Georgia"/>
              </a:rPr>
              <a:t>intersection of group membership and multiple individualities.” </a:t>
            </a:r>
            <a:r>
              <a:rPr lang="en" sz="1000" i="1">
                <a:solidFill>
                  <a:srgbClr val="666666"/>
                </a:solidFill>
                <a:latin typeface="Georgia"/>
                <a:ea typeface="Georgia"/>
                <a:cs typeface="Georgia"/>
                <a:sym typeface="Georgia"/>
              </a:rPr>
              <a:t>Social Identities </a:t>
            </a:r>
            <a:r>
              <a:rPr lang="en" sz="1000">
                <a:solidFill>
                  <a:srgbClr val="666666"/>
                </a:solidFill>
                <a:latin typeface="Georgia"/>
                <a:ea typeface="Georgia"/>
                <a:cs typeface="Georgia"/>
                <a:sym typeface="Georgia"/>
              </a:rPr>
              <a:t>20(4-5): 299-313.</a:t>
            </a:r>
          </a:p>
          <a:p>
            <a:pPr lvl="0">
              <a:spcBef>
                <a:spcPts val="0"/>
              </a:spcBef>
              <a:buNone/>
            </a:pPr>
            <a:endParaRPr sz="1000">
              <a:solidFill>
                <a:srgbClr val="666666"/>
              </a:solidFill>
              <a:latin typeface="Georgia"/>
              <a:ea typeface="Georgia"/>
              <a:cs typeface="Georgia"/>
              <a:sym typeface="Georgia"/>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0"/>
        <p:cNvGrpSpPr/>
        <p:nvPr/>
      </p:nvGrpSpPr>
      <p:grpSpPr>
        <a:xfrm>
          <a:off x="0" y="0"/>
          <a:ext cx="0" cy="0"/>
          <a:chOff x="0" y="0"/>
          <a:chExt cx="0" cy="0"/>
        </a:xfrm>
      </p:grpSpPr>
      <p:sp>
        <p:nvSpPr>
          <p:cNvPr id="61" name="Shape 6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Introduction</a:t>
            </a:r>
          </a:p>
        </p:txBody>
      </p:sp>
      <p:sp>
        <p:nvSpPr>
          <p:cNvPr id="62" name="Shape 6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buFont typeface="Georgia"/>
            </a:pPr>
            <a:r>
              <a:rPr lang="en">
                <a:latin typeface="Georgia"/>
                <a:ea typeface="Georgia"/>
                <a:cs typeface="Georgia"/>
                <a:sym typeface="Georgia"/>
              </a:rPr>
              <a:t>2015: Hate crimes against Muslim Americans rose 78%</a:t>
            </a:r>
          </a:p>
          <a:p>
            <a:pPr marL="914400" lvl="1" indent="-228600" rtl="0">
              <a:spcBef>
                <a:spcPts val="0"/>
              </a:spcBef>
              <a:buFont typeface="Georgia"/>
            </a:pPr>
            <a:r>
              <a:rPr lang="en">
                <a:latin typeface="Georgia"/>
                <a:ea typeface="Georgia"/>
                <a:cs typeface="Georgia"/>
                <a:sym typeface="Georgia"/>
              </a:rPr>
              <a:t>Highest since 9/11</a:t>
            </a:r>
          </a:p>
          <a:p>
            <a:pPr marL="457200" lvl="0" indent="-228600" rtl="0">
              <a:spcBef>
                <a:spcPts val="0"/>
              </a:spcBef>
              <a:buFont typeface="Georgia"/>
            </a:pPr>
            <a:r>
              <a:rPr lang="en">
                <a:latin typeface="Georgia"/>
                <a:ea typeface="Georgia"/>
                <a:cs typeface="Georgia"/>
                <a:sym typeface="Georgia"/>
              </a:rPr>
              <a:t>Letter to Islamic Center of Savannah</a:t>
            </a:r>
          </a:p>
          <a:p>
            <a:pPr marL="914400" lvl="1" indent="-228600" rtl="0">
              <a:spcBef>
                <a:spcPts val="0"/>
              </a:spcBef>
              <a:buFont typeface="Georgia"/>
            </a:pPr>
            <a:r>
              <a:rPr lang="en">
                <a:latin typeface="Georgia"/>
                <a:ea typeface="Georgia"/>
                <a:cs typeface="Georgia"/>
                <a:sym typeface="Georgia"/>
              </a:rPr>
              <a:t>Far right wing group</a:t>
            </a:r>
          </a:p>
          <a:p>
            <a:pPr marL="914400" lvl="1" indent="-228600" rtl="0">
              <a:spcBef>
                <a:spcPts val="0"/>
              </a:spcBef>
              <a:buFont typeface="Georgia"/>
            </a:pPr>
            <a:r>
              <a:rPr lang="en">
                <a:latin typeface="Georgia"/>
                <a:ea typeface="Georgia"/>
                <a:cs typeface="Georgia"/>
                <a:sym typeface="Georgia"/>
              </a:rPr>
              <a:t>Calling Islam satanic</a:t>
            </a:r>
          </a:p>
          <a:p>
            <a:pPr marL="457200" lvl="0" indent="-228600" rtl="0">
              <a:spcBef>
                <a:spcPts val="0"/>
              </a:spcBef>
              <a:buFont typeface="Georgia"/>
            </a:pPr>
            <a:r>
              <a:rPr lang="en">
                <a:latin typeface="Georgia"/>
                <a:ea typeface="Georgia"/>
                <a:cs typeface="Georgia"/>
                <a:sym typeface="Georgia"/>
              </a:rPr>
              <a:t>News report out of North Carolina</a:t>
            </a:r>
          </a:p>
          <a:p>
            <a:pPr marL="914400" lvl="1" indent="-228600" rtl="0">
              <a:spcBef>
                <a:spcPts val="0"/>
              </a:spcBef>
              <a:buFont typeface="Georgia"/>
            </a:pPr>
            <a:r>
              <a:rPr lang="en">
                <a:latin typeface="Georgia"/>
                <a:ea typeface="Georgia"/>
                <a:cs typeface="Georgia"/>
                <a:sym typeface="Georgia"/>
              </a:rPr>
              <a:t>Far right wing group</a:t>
            </a:r>
          </a:p>
          <a:p>
            <a:pPr marL="914400" lvl="1" indent="-228600" rtl="0">
              <a:spcBef>
                <a:spcPts val="0"/>
              </a:spcBef>
              <a:buFont typeface="Georgia"/>
            </a:pPr>
            <a:r>
              <a:rPr lang="en">
                <a:latin typeface="Georgia"/>
                <a:ea typeface="Georgia"/>
                <a:cs typeface="Georgia"/>
                <a:sym typeface="Georgia"/>
              </a:rPr>
              <a:t>Claiming Muslims are infiltrating in order to take down </a:t>
            </a:r>
          </a:p>
          <a:p>
            <a:pPr marL="914400" lvl="1" indent="-228600" rtl="0">
              <a:spcBef>
                <a:spcPts val="0"/>
              </a:spcBef>
              <a:buFont typeface="Georgia"/>
            </a:pPr>
            <a:r>
              <a:rPr lang="en">
                <a:latin typeface="Georgia"/>
                <a:ea typeface="Georgia"/>
                <a:cs typeface="Georgia"/>
                <a:sym typeface="Georgia"/>
              </a:rPr>
              <a:t>“Can we not kill them all?”</a:t>
            </a:r>
          </a:p>
          <a:p>
            <a:pPr marL="0" lvl="0" indent="0" rtl="0">
              <a:spcBef>
                <a:spcPts val="0"/>
              </a:spcBef>
              <a:buNone/>
            </a:pPr>
            <a:endParaRPr>
              <a:latin typeface="Georgia"/>
              <a:ea typeface="Georgia"/>
              <a:cs typeface="Georgia"/>
              <a:sym typeface="Georgia"/>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6"/>
        <p:cNvGrpSpPr/>
        <p:nvPr/>
      </p:nvGrpSpPr>
      <p:grpSpPr>
        <a:xfrm>
          <a:off x="0" y="0"/>
          <a:ext cx="0" cy="0"/>
          <a:chOff x="0" y="0"/>
          <a:chExt cx="0" cy="0"/>
        </a:xfrm>
      </p:grpSpPr>
      <p:sp>
        <p:nvSpPr>
          <p:cNvPr id="67" name="Shape 6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Theory</a:t>
            </a:r>
          </a:p>
        </p:txBody>
      </p:sp>
      <p:sp>
        <p:nvSpPr>
          <p:cNvPr id="68" name="Shape 6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marR="0" lvl="0" indent="-342900" algn="l" rtl="0">
              <a:lnSpc>
                <a:spcPct val="115000"/>
              </a:lnSpc>
              <a:spcBef>
                <a:spcPts val="0"/>
              </a:spcBef>
              <a:spcAft>
                <a:spcPts val="1600"/>
              </a:spcAft>
              <a:buClr>
                <a:schemeClr val="dk2"/>
              </a:buClr>
              <a:buSzPct val="100000"/>
              <a:buFont typeface="Georgia"/>
            </a:pPr>
            <a:r>
              <a:rPr lang="en">
                <a:latin typeface="Georgia"/>
                <a:ea typeface="Georgia"/>
                <a:cs typeface="Georgia"/>
                <a:sym typeface="Georgia"/>
              </a:rPr>
              <a:t>Postsecularism</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Reemergence of religion in the public sphere</a:t>
            </a:r>
          </a:p>
          <a:p>
            <a:pPr marL="457200" marR="0" lvl="0" indent="-228600" algn="l" rtl="0">
              <a:lnSpc>
                <a:spcPct val="115000"/>
              </a:lnSpc>
              <a:spcBef>
                <a:spcPts val="0"/>
              </a:spcBef>
              <a:spcAft>
                <a:spcPts val="1600"/>
              </a:spcAft>
              <a:buFont typeface="Georgia"/>
            </a:pPr>
            <a:r>
              <a:rPr lang="en">
                <a:latin typeface="Georgia"/>
                <a:ea typeface="Georgia"/>
                <a:cs typeface="Georgia"/>
                <a:sym typeface="Georgia"/>
              </a:rPr>
              <a:t>Critical and Feminist Theory</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Islamophobia</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The veil</a:t>
            </a:r>
          </a:p>
          <a:p>
            <a:pPr lvl="0">
              <a:spcBef>
                <a:spcPts val="0"/>
              </a:spcBef>
              <a:buNone/>
            </a:pPr>
            <a:endParaRPr>
              <a:latin typeface="Georgia"/>
              <a:ea typeface="Georgia"/>
              <a:cs typeface="Georgia"/>
              <a:sym typeface="Georgia"/>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2"/>
        <p:cNvGrpSpPr/>
        <p:nvPr/>
      </p:nvGrpSpPr>
      <p:grpSpPr>
        <a:xfrm>
          <a:off x="0" y="0"/>
          <a:ext cx="0" cy="0"/>
          <a:chOff x="0" y="0"/>
          <a:chExt cx="0" cy="0"/>
        </a:xfrm>
      </p:grpSpPr>
      <p:sp>
        <p:nvSpPr>
          <p:cNvPr id="73" name="Shape 73"/>
          <p:cNvSpPr txBox="1">
            <a:spLocks noGrp="1"/>
          </p:cNvSpPr>
          <p:nvPr>
            <p:ph type="title"/>
          </p:nvPr>
        </p:nvSpPr>
        <p:spPr>
          <a:xfrm>
            <a:off x="311700" y="31037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Literature on Muslim Americans</a:t>
            </a:r>
          </a:p>
        </p:txBody>
      </p:sp>
      <p:sp>
        <p:nvSpPr>
          <p:cNvPr id="74" name="Shape 74"/>
          <p:cNvSpPr txBox="1">
            <a:spLocks noGrp="1"/>
          </p:cNvSpPr>
          <p:nvPr>
            <p:ph type="body" idx="1"/>
          </p:nvPr>
        </p:nvSpPr>
        <p:spPr>
          <a:xfrm>
            <a:off x="311700" y="1610275"/>
            <a:ext cx="8520600" cy="3416400"/>
          </a:xfrm>
          <a:prstGeom prst="rect">
            <a:avLst/>
          </a:prstGeom>
        </p:spPr>
        <p:txBody>
          <a:bodyPr lIns="91425" tIns="91425" rIns="91425" bIns="91425" anchor="t" anchorCtr="0">
            <a:noAutofit/>
          </a:bodyPr>
          <a:lstStyle/>
          <a:p>
            <a:pPr marL="457200" lvl="0" indent="-228600" rtl="0">
              <a:spcBef>
                <a:spcPts val="0"/>
              </a:spcBef>
              <a:buFont typeface="Georgia"/>
            </a:pPr>
            <a:r>
              <a:rPr lang="en">
                <a:latin typeface="Georgia"/>
                <a:ea typeface="Georgia"/>
                <a:cs typeface="Georgia"/>
                <a:sym typeface="Georgia"/>
              </a:rPr>
              <a:t>Positive link between religious affiliation and political participation</a:t>
            </a:r>
          </a:p>
          <a:p>
            <a:pPr marL="457200" lvl="0" indent="-228600" rtl="0">
              <a:spcBef>
                <a:spcPts val="0"/>
              </a:spcBef>
              <a:buFont typeface="Georgia"/>
            </a:pPr>
            <a:r>
              <a:rPr lang="en">
                <a:latin typeface="Georgia"/>
                <a:ea typeface="Georgia"/>
                <a:cs typeface="Georgia"/>
                <a:sym typeface="Georgia"/>
              </a:rPr>
              <a:t>Applies differently to different ethnic groups </a:t>
            </a:r>
          </a:p>
          <a:p>
            <a:pPr marL="457200" lvl="0" indent="-228600">
              <a:spcBef>
                <a:spcPts val="0"/>
              </a:spcBef>
              <a:buFont typeface="Georgia"/>
            </a:pPr>
            <a:r>
              <a:rPr lang="en">
                <a:latin typeface="Georgia"/>
                <a:ea typeface="Georgia"/>
                <a:cs typeface="Georgia"/>
                <a:sym typeface="Georgia"/>
              </a:rPr>
              <a:t>Applies differently to genders</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8"/>
        <p:cNvGrpSpPr/>
        <p:nvPr/>
      </p:nvGrpSpPr>
      <p:grpSpPr>
        <a:xfrm>
          <a:off x="0" y="0"/>
          <a:ext cx="0" cy="0"/>
          <a:chOff x="0" y="0"/>
          <a:chExt cx="0" cy="0"/>
        </a:xfrm>
      </p:grpSpPr>
      <p:sp>
        <p:nvSpPr>
          <p:cNvPr id="79" name="Shape 7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Methods</a:t>
            </a:r>
          </a:p>
        </p:txBody>
      </p:sp>
      <p:sp>
        <p:nvSpPr>
          <p:cNvPr id="80" name="Shape 8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marR="0" lvl="0" indent="-342900" algn="l" rtl="0">
              <a:lnSpc>
                <a:spcPct val="115000"/>
              </a:lnSpc>
              <a:spcBef>
                <a:spcPts val="0"/>
              </a:spcBef>
              <a:spcAft>
                <a:spcPts val="1600"/>
              </a:spcAft>
              <a:buClr>
                <a:schemeClr val="dk2"/>
              </a:buClr>
              <a:buSzPct val="100000"/>
              <a:buFont typeface="Georgia"/>
            </a:pPr>
            <a:r>
              <a:rPr lang="en">
                <a:latin typeface="Georgia"/>
                <a:ea typeface="Georgia"/>
                <a:cs typeface="Georgia"/>
                <a:sym typeface="Georgia"/>
              </a:rPr>
              <a:t>Qualitative Study</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Give context  </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Give a voice</a:t>
            </a:r>
          </a:p>
          <a:p>
            <a:pPr marL="457200" marR="0" lvl="0" indent="-228600" algn="l" rtl="0">
              <a:lnSpc>
                <a:spcPct val="115000"/>
              </a:lnSpc>
              <a:spcBef>
                <a:spcPts val="0"/>
              </a:spcBef>
              <a:spcAft>
                <a:spcPts val="1600"/>
              </a:spcAft>
              <a:buFont typeface="Georgia"/>
            </a:pPr>
            <a:r>
              <a:rPr lang="en">
                <a:latin typeface="Georgia"/>
                <a:ea typeface="Georgia"/>
                <a:cs typeface="Georgia"/>
                <a:sym typeface="Georgia"/>
              </a:rPr>
              <a:t>Data</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Seven khutbahs: The Women’s Mosque of America (Los Angeles)</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Seven different khateebas: national leaders in Islam</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Published online, publicly</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Transcribed, complete coded, by hand, help of NVivo 10</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Khutbahs were, on average, 25 minutes </a:t>
            </a:r>
          </a:p>
          <a:p>
            <a:pPr marL="914400" marR="0" lvl="1" indent="-228600" algn="l" rtl="0">
              <a:lnSpc>
                <a:spcPct val="115000"/>
              </a:lnSpc>
              <a:spcBef>
                <a:spcPts val="0"/>
              </a:spcBef>
              <a:spcAft>
                <a:spcPts val="1600"/>
              </a:spcAft>
              <a:buFont typeface="Georgia"/>
            </a:pPr>
            <a:r>
              <a:rPr lang="en">
                <a:latin typeface="Georgia"/>
                <a:ea typeface="Georgia"/>
                <a:cs typeface="Georgia"/>
                <a:sym typeface="Georgia"/>
              </a:rPr>
              <a:t>Khutbahs from 2015 and 2016</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4"/>
        <p:cNvGrpSpPr/>
        <p:nvPr/>
      </p:nvGrpSpPr>
      <p:grpSpPr>
        <a:xfrm>
          <a:off x="0" y="0"/>
          <a:ext cx="0" cy="0"/>
          <a:chOff x="0" y="0"/>
          <a:chExt cx="0" cy="0"/>
        </a:xfrm>
      </p:grpSpPr>
      <p:sp>
        <p:nvSpPr>
          <p:cNvPr id="85" name="Shape 85"/>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Themes</a:t>
            </a:r>
          </a:p>
        </p:txBody>
      </p:sp>
      <p:sp>
        <p:nvSpPr>
          <p:cNvPr id="86" name="Shape 86"/>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marR="0" lvl="0" indent="-342900" algn="l" rtl="0">
              <a:lnSpc>
                <a:spcPct val="115000"/>
              </a:lnSpc>
              <a:spcBef>
                <a:spcPts val="0"/>
              </a:spcBef>
              <a:spcAft>
                <a:spcPts val="1600"/>
              </a:spcAft>
              <a:buClr>
                <a:schemeClr val="dk2"/>
              </a:buClr>
              <a:buSzPct val="100000"/>
              <a:buFont typeface="Georgia"/>
            </a:pPr>
            <a:r>
              <a:rPr lang="en">
                <a:latin typeface="Georgia"/>
                <a:ea typeface="Georgia"/>
                <a:cs typeface="Georgia"/>
                <a:sym typeface="Georgia"/>
              </a:rPr>
              <a:t>Fighting negativity</a:t>
            </a:r>
          </a:p>
          <a:p>
            <a:pPr marL="457200" marR="0" lvl="0" indent="-342900" algn="l" rtl="0">
              <a:lnSpc>
                <a:spcPct val="115000"/>
              </a:lnSpc>
              <a:spcBef>
                <a:spcPts val="0"/>
              </a:spcBef>
              <a:spcAft>
                <a:spcPts val="1600"/>
              </a:spcAft>
              <a:buClr>
                <a:schemeClr val="dk2"/>
              </a:buClr>
              <a:buSzPct val="100000"/>
              <a:buFont typeface="Georgia"/>
            </a:pPr>
            <a:r>
              <a:rPr lang="en">
                <a:latin typeface="Georgia"/>
                <a:ea typeface="Georgia"/>
                <a:cs typeface="Georgia"/>
                <a:sym typeface="Georgia"/>
              </a:rPr>
              <a:t>Embracing others</a:t>
            </a:r>
          </a:p>
          <a:p>
            <a:pPr marL="457200" marR="0" lvl="0" indent="-342900" algn="l" rtl="0">
              <a:lnSpc>
                <a:spcPct val="115000"/>
              </a:lnSpc>
              <a:spcBef>
                <a:spcPts val="0"/>
              </a:spcBef>
              <a:spcAft>
                <a:spcPts val="1600"/>
              </a:spcAft>
              <a:buClr>
                <a:schemeClr val="dk2"/>
              </a:buClr>
              <a:buSzPct val="100000"/>
              <a:buFont typeface="Georgia"/>
            </a:pPr>
            <a:r>
              <a:rPr lang="en">
                <a:latin typeface="Georgia"/>
                <a:ea typeface="Georgia"/>
                <a:cs typeface="Georgia"/>
                <a:sym typeface="Georgia"/>
              </a:rPr>
              <a:t>Love and care</a:t>
            </a:r>
          </a:p>
          <a:p>
            <a:pPr marL="457200" marR="0" lvl="0" indent="-342900" algn="l" rtl="0">
              <a:lnSpc>
                <a:spcPct val="115000"/>
              </a:lnSpc>
              <a:spcBef>
                <a:spcPts val="0"/>
              </a:spcBef>
              <a:spcAft>
                <a:spcPts val="1600"/>
              </a:spcAft>
              <a:buClr>
                <a:schemeClr val="dk2"/>
              </a:buClr>
              <a:buSzPct val="100000"/>
              <a:buFont typeface="Georgia"/>
            </a:pPr>
            <a:r>
              <a:rPr lang="en">
                <a:latin typeface="Georgia"/>
                <a:ea typeface="Georgia"/>
                <a:cs typeface="Georgia"/>
                <a:sym typeface="Georgia"/>
              </a:rPr>
              <a:t>Taking action</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0"/>
        <p:cNvGrpSpPr/>
        <p:nvPr/>
      </p:nvGrpSpPr>
      <p:grpSpPr>
        <a:xfrm>
          <a:off x="0" y="0"/>
          <a:ext cx="0" cy="0"/>
          <a:chOff x="0" y="0"/>
          <a:chExt cx="0" cy="0"/>
        </a:xfrm>
      </p:grpSpPr>
      <p:sp>
        <p:nvSpPr>
          <p:cNvPr id="91" name="Shape 9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Embracing Others</a:t>
            </a:r>
          </a:p>
        </p:txBody>
      </p:sp>
      <p:sp>
        <p:nvSpPr>
          <p:cNvPr id="92" name="Shape 92"/>
          <p:cNvSpPr txBox="1">
            <a:spLocks noGrp="1"/>
          </p:cNvSpPr>
          <p:nvPr>
            <p:ph type="body" idx="1"/>
          </p:nvPr>
        </p:nvSpPr>
        <p:spPr>
          <a:xfrm>
            <a:off x="311700" y="963975"/>
            <a:ext cx="8520600" cy="3416400"/>
          </a:xfrm>
          <a:prstGeom prst="rect">
            <a:avLst/>
          </a:prstGeom>
        </p:spPr>
        <p:txBody>
          <a:bodyPr lIns="91425" tIns="91425" rIns="91425" bIns="91425" anchor="t" anchorCtr="0">
            <a:noAutofit/>
          </a:bodyPr>
          <a:lstStyle/>
          <a:p>
            <a:pPr marL="457200" lvl="0" indent="-228600" rtl="0">
              <a:spcBef>
                <a:spcPts val="0"/>
              </a:spcBef>
              <a:buFont typeface="Georgia"/>
            </a:pPr>
            <a:r>
              <a:rPr lang="en">
                <a:latin typeface="Georgia"/>
                <a:ea typeface="Georgia"/>
                <a:cs typeface="Georgia"/>
                <a:sym typeface="Georgia"/>
              </a:rPr>
              <a:t>Pluralism</a:t>
            </a:r>
          </a:p>
          <a:p>
            <a:pPr marL="914400" lvl="1" indent="-228600" rtl="0">
              <a:spcBef>
                <a:spcPts val="0"/>
              </a:spcBef>
              <a:buFont typeface="Georgia"/>
            </a:pPr>
            <a:r>
              <a:rPr lang="en">
                <a:latin typeface="Georgia"/>
                <a:ea typeface="Georgia"/>
                <a:cs typeface="Georgia"/>
                <a:sym typeface="Georgia"/>
              </a:rPr>
              <a:t>“ I believed in having a city council that represented the City of Irvine of today, not yesterday. A family friendly city. A safe city. A city of innovation. And a diverse city.”</a:t>
            </a:r>
          </a:p>
          <a:p>
            <a:pPr marL="457200" lvl="0" indent="-228600" rtl="0">
              <a:spcBef>
                <a:spcPts val="0"/>
              </a:spcBef>
              <a:buFont typeface="Georgia"/>
            </a:pPr>
            <a:r>
              <a:rPr lang="en">
                <a:latin typeface="Georgia"/>
                <a:ea typeface="Georgia"/>
                <a:cs typeface="Georgia"/>
                <a:sym typeface="Georgia"/>
              </a:rPr>
              <a:t>Community (Umma)</a:t>
            </a:r>
          </a:p>
          <a:p>
            <a:pPr marL="914400" lvl="1" indent="-228600" rtl="0">
              <a:spcBef>
                <a:spcPts val="0"/>
              </a:spcBef>
              <a:buFont typeface="Georgia"/>
            </a:pPr>
            <a:r>
              <a:rPr lang="en">
                <a:latin typeface="Georgia"/>
                <a:ea typeface="Georgia"/>
                <a:cs typeface="Georgia"/>
                <a:sym typeface="Georgia"/>
              </a:rPr>
              <a:t>Community of Women</a:t>
            </a:r>
          </a:p>
          <a:p>
            <a:pPr marL="1371600" lvl="2" indent="-228600" rtl="0">
              <a:spcBef>
                <a:spcPts val="0"/>
              </a:spcBef>
              <a:buFont typeface="Georgia"/>
            </a:pPr>
            <a:r>
              <a:rPr lang="en">
                <a:latin typeface="Georgia"/>
                <a:ea typeface="Georgia"/>
                <a:cs typeface="Georgia"/>
                <a:sym typeface="Georgia"/>
              </a:rPr>
              <a:t>“Because the beautiful truth is that today is not a departure from our tradition as Muslim women. It’s a continuation of the proud legacy of Muslim women, throughout the fourteen plus centuries, who have participated in the spiritual life of their communities at all stages and in all places…”</a:t>
            </a:r>
          </a:p>
          <a:p>
            <a:pPr marL="914400" lvl="1" indent="-228600" rtl="0">
              <a:spcBef>
                <a:spcPts val="0"/>
              </a:spcBef>
              <a:buFont typeface="Georgia"/>
            </a:pPr>
            <a:r>
              <a:rPr lang="en">
                <a:latin typeface="Georgia"/>
                <a:ea typeface="Georgia"/>
                <a:cs typeface="Georgia"/>
                <a:sym typeface="Georgia"/>
              </a:rPr>
              <a:t>Muslim Community</a:t>
            </a:r>
          </a:p>
          <a:p>
            <a:pPr marL="1371600" lvl="2" indent="-228600" rtl="0">
              <a:spcBef>
                <a:spcPts val="0"/>
              </a:spcBef>
              <a:buFont typeface="Georgia"/>
            </a:pPr>
            <a:r>
              <a:rPr lang="en">
                <a:latin typeface="Georgia"/>
                <a:ea typeface="Georgia"/>
                <a:cs typeface="Georgia"/>
                <a:sym typeface="Georgia"/>
              </a:rPr>
              <a:t>“With gather as Muslims each week as a community for jumma to get a dose of spiritual nourishment, to feed our souls, together with our brothers and our sisters in Islam, to get a chance to reflect on what we’ve done, and to connect with our community, and to set new goals for the week up ahead.”</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Shape 97"/>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Embracing Others (cont.)</a:t>
            </a:r>
          </a:p>
        </p:txBody>
      </p:sp>
      <p:sp>
        <p:nvSpPr>
          <p:cNvPr id="98" name="Shape 98"/>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914400" lvl="1" indent="-228600" rtl="0">
              <a:spcBef>
                <a:spcPts val="0"/>
              </a:spcBef>
              <a:buFont typeface="Georgia"/>
            </a:pPr>
            <a:r>
              <a:rPr lang="en">
                <a:latin typeface="Georgia"/>
                <a:ea typeface="Georgia"/>
                <a:cs typeface="Georgia"/>
                <a:sym typeface="Georgia"/>
              </a:rPr>
              <a:t>American Community</a:t>
            </a:r>
          </a:p>
          <a:p>
            <a:pPr marL="1371600" lvl="2" indent="-228600" rtl="0">
              <a:spcBef>
                <a:spcPts val="0"/>
              </a:spcBef>
              <a:buFont typeface="Georgia"/>
            </a:pPr>
            <a:r>
              <a:rPr lang="en">
                <a:latin typeface="Georgia"/>
                <a:ea typeface="Georgia"/>
                <a:cs typeface="Georgia"/>
                <a:sym typeface="Georgia"/>
              </a:rPr>
              <a:t>“The other thing I’d like to address today is start the conversation on how we can build a more pluralistic umma, Muslim umma, and society in general in America and open up our hearts to the beauty of our community and its differences.”</a:t>
            </a:r>
          </a:p>
          <a:p>
            <a:pPr marL="457200" lvl="0" indent="-228600" rtl="0">
              <a:spcBef>
                <a:spcPts val="0"/>
              </a:spcBef>
              <a:buFont typeface="Georgia"/>
            </a:pPr>
            <a:r>
              <a:rPr lang="en">
                <a:latin typeface="Georgia"/>
                <a:ea typeface="Georgia"/>
                <a:cs typeface="Georgia"/>
                <a:sym typeface="Georgia"/>
              </a:rPr>
              <a:t>Acceptance</a:t>
            </a:r>
          </a:p>
          <a:p>
            <a:pPr marL="914400" lvl="1" indent="-228600" rtl="0">
              <a:spcBef>
                <a:spcPts val="0"/>
              </a:spcBef>
              <a:buFont typeface="Georgia"/>
            </a:pPr>
            <a:r>
              <a:rPr lang="en">
                <a:latin typeface="Georgia"/>
                <a:ea typeface="Georgia"/>
                <a:cs typeface="Georgia"/>
                <a:sym typeface="Georgia"/>
              </a:rPr>
              <a:t>Other socio-economic groups</a:t>
            </a:r>
          </a:p>
          <a:p>
            <a:pPr marL="1371600" lvl="2" indent="-228600" rtl="0">
              <a:spcBef>
                <a:spcPts val="0"/>
              </a:spcBef>
              <a:buFont typeface="Georgia"/>
            </a:pPr>
            <a:r>
              <a:rPr lang="en">
                <a:latin typeface="Georgia"/>
                <a:ea typeface="Georgia"/>
                <a:cs typeface="Georgia"/>
                <a:sym typeface="Georgia"/>
              </a:rPr>
              <a:t>“There is no one else coming. We are it. We sit here today, in the City of Angels, in the historic Pico Union Project, miles from South L.A., where the city burned years ago because of police brutality and institutional racism against our black brothers and sisters, which still runs deep… to talk to you about the amana, or covenant, God bestowed on mankind, and the choice we have to take it on.”</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2"/>
        <p:cNvGrpSpPr/>
        <p:nvPr/>
      </p:nvGrpSpPr>
      <p:grpSpPr>
        <a:xfrm>
          <a:off x="0" y="0"/>
          <a:ext cx="0" cy="0"/>
          <a:chOff x="0" y="0"/>
          <a:chExt cx="0" cy="0"/>
        </a:xfrm>
      </p:grpSpPr>
      <p:sp>
        <p:nvSpPr>
          <p:cNvPr id="103" name="Shape 10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latin typeface="Georgia"/>
                <a:ea typeface="Georgia"/>
                <a:cs typeface="Georgia"/>
                <a:sym typeface="Georgia"/>
              </a:rPr>
              <a:t>Love and Care</a:t>
            </a:r>
          </a:p>
        </p:txBody>
      </p:sp>
      <p:sp>
        <p:nvSpPr>
          <p:cNvPr id="104" name="Shape 10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buFont typeface="Georgia"/>
            </a:pPr>
            <a:r>
              <a:rPr lang="en">
                <a:latin typeface="Georgia"/>
                <a:ea typeface="Georgia"/>
                <a:cs typeface="Georgia"/>
                <a:sym typeface="Georgia"/>
              </a:rPr>
              <a:t>Intimate relationship with Allah</a:t>
            </a:r>
          </a:p>
          <a:p>
            <a:pPr marL="914400" lvl="1" indent="-228600" rtl="0">
              <a:spcBef>
                <a:spcPts val="0"/>
              </a:spcBef>
              <a:buFont typeface="Georgia"/>
            </a:pPr>
            <a:r>
              <a:rPr lang="en">
                <a:latin typeface="Georgia"/>
                <a:ea typeface="Georgia"/>
                <a:cs typeface="Georgia"/>
                <a:sym typeface="Georgia"/>
              </a:rPr>
              <a:t>Essential to all aspect of life</a:t>
            </a:r>
          </a:p>
          <a:p>
            <a:pPr marL="1371600" lvl="2" indent="-228600" rtl="0">
              <a:lnSpc>
                <a:spcPct val="115000"/>
              </a:lnSpc>
              <a:spcBef>
                <a:spcPts val="0"/>
              </a:spcBef>
              <a:spcAft>
                <a:spcPts val="0"/>
              </a:spcAft>
              <a:buClr>
                <a:srgbClr val="666666"/>
              </a:buClr>
              <a:buFont typeface="Georgia"/>
            </a:pPr>
            <a:r>
              <a:rPr lang="en">
                <a:solidFill>
                  <a:srgbClr val="666666"/>
                </a:solidFill>
                <a:latin typeface="Georgia"/>
                <a:ea typeface="Georgia"/>
                <a:cs typeface="Georgia"/>
                <a:sym typeface="Georgia"/>
              </a:rPr>
              <a:t>“Because the thing is, the mind, the body, and the spirit are so intertwined. We as women tend to neglect that… We women need to take care of ourselves. We can only put in our 100 percent into the world if we are at that 100 percent ourselves.”</a:t>
            </a:r>
          </a:p>
          <a:p>
            <a:pPr marR="0" lvl="0" algn="l" rtl="0">
              <a:lnSpc>
                <a:spcPct val="115000"/>
              </a:lnSpc>
              <a:spcBef>
                <a:spcPts val="0"/>
              </a:spcBef>
              <a:spcAft>
                <a:spcPts val="1600"/>
              </a:spcAft>
              <a:buNone/>
            </a:pPr>
            <a:endParaRPr>
              <a:latin typeface="Georgia"/>
              <a:ea typeface="Georgia"/>
              <a:cs typeface="Georgia"/>
              <a:sym typeface="Georgia"/>
            </a:endParaRPr>
          </a:p>
        </p:txBody>
      </p:sp>
    </p:spTree>
  </p:cSld>
  <p:clrMapOvr>
    <a:masterClrMapping/>
  </p:clrMapOvr>
</p:sld>
</file>

<file path=ppt/theme/theme1.xml><?xml version="1.0" encoding="utf-8"?>
<a:theme xmlns:a="http://schemas.openxmlformats.org/drawingml/2006/main" name="simple-light-2">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1138</Words>
  <Application>Microsoft Office PowerPoint</Application>
  <PresentationFormat>On-screen Show (16:9)</PresentationFormat>
  <Paragraphs>99</Paragraphs>
  <Slides>13</Slides>
  <Notes>13</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13</vt:i4>
      </vt:variant>
    </vt:vector>
  </HeadingPairs>
  <TitlesOfParts>
    <vt:vector size="16" baseType="lpstr">
      <vt:lpstr>Arial</vt:lpstr>
      <vt:lpstr>Georgia</vt:lpstr>
      <vt:lpstr>simple-light-2</vt:lpstr>
      <vt:lpstr>“Exploring the Subject of Politics and American Muslim Women”</vt:lpstr>
      <vt:lpstr>Introduction</vt:lpstr>
      <vt:lpstr>Theory</vt:lpstr>
      <vt:lpstr>Literature on Muslim Americans</vt:lpstr>
      <vt:lpstr>Methods</vt:lpstr>
      <vt:lpstr>Themes</vt:lpstr>
      <vt:lpstr>Embracing Others</vt:lpstr>
      <vt:lpstr>Embracing Others (cont.)</vt:lpstr>
      <vt:lpstr>Love and Care</vt:lpstr>
      <vt:lpstr>Love and Care (cont.)</vt:lpstr>
      <vt:lpstr>Taking Action</vt:lpstr>
      <vt:lpstr>Discussion</vt:lpstr>
      <vt:lpstr>References</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“Exploring the Subject of Politics and American Muslim Women”</dc:title>
  <dc:creator>Melissa Deanne Crosby</dc:creator>
  <cp:lastModifiedBy>Melissa Deanne Crosby</cp:lastModifiedBy>
  <cp:revision>1</cp:revision>
  <dcterms:modified xsi:type="dcterms:W3CDTF">2017-04-14T03:26:28Z</dcterms:modified>
</cp:coreProperties>
</file>