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7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80" r:id="rId21"/>
    <p:sldId id="281" r:id="rId22"/>
    <p:sldId id="283" r:id="rId23"/>
    <p:sldId id="282" r:id="rId24"/>
    <p:sldId id="274" r:id="rId25"/>
    <p:sldId id="277" r:id="rId26"/>
    <p:sldId id="278" r:id="rId27"/>
    <p:sldId id="279" r:id="rId28"/>
    <p:sldId id="284" r:id="rId29"/>
    <p:sldId id="28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8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6518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0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4386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4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68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43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34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74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3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76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9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27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121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B5A8C-6EB2-442F-83AB-DDB2F958C0A1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15BB46A-92F8-4CD3-AC14-6218FA493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65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  <p:sldLayoutId id="2147484140" r:id="rId13"/>
    <p:sldLayoutId id="2147484141" r:id="rId14"/>
    <p:sldLayoutId id="2147484142" r:id="rId15"/>
    <p:sldLayoutId id="2147484143" r:id="rId16"/>
    <p:sldLayoutId id="214748414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20429/nyarj.2016.01020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view.org/dish/schooldashboard.asp" TargetMode="External"/><Relationship Id="rId2" Type="http://schemas.openxmlformats.org/officeDocument/2006/relationships/hyperlink" Target="https://schoolqualityreports.nyc/reports/dashboard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coe.georgiasouthern.edu/epr/applied-research-and-evaluation-graduate-certificate-online/" TargetMode="External"/><Relationship Id="rId2" Type="http://schemas.openxmlformats.org/officeDocument/2006/relationships/hyperlink" Target="http://coe.georgiasouthern.edu/epr/evaluation-assessment-research-and-learning-m-ed-onlin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zinskie@georgiasouthern.edu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es.ed.gov/" TargetMode="External"/><Relationship Id="rId2" Type="http://schemas.openxmlformats.org/officeDocument/2006/relationships/hyperlink" Target="https://www.ed.gov/essa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es.ed.gov/ncee/wwc" TargetMode="External"/><Relationship Id="rId2" Type="http://schemas.openxmlformats.org/officeDocument/2006/relationships/hyperlink" Target="https://innovation.ed.gov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2.ed.gov/policy/elsec/leg/essa/guidanceuseseinvestment.pd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2675" y="3591498"/>
            <a:ext cx="10771494" cy="3172859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ESSA Meets EARL: Preparing Educators </a:t>
            </a:r>
            <a:br>
              <a:rPr lang="en-US" sz="3600" b="1" dirty="0" smtClean="0"/>
            </a:br>
            <a:r>
              <a:rPr lang="en-US" sz="3600" b="1" dirty="0" smtClean="0"/>
              <a:t>of Students At Risk for the </a:t>
            </a:r>
            <a:br>
              <a:rPr lang="en-US" sz="3600" b="1" dirty="0" smtClean="0"/>
            </a:br>
            <a:r>
              <a:rPr lang="en-US" sz="3600" b="1" dirty="0" smtClean="0"/>
              <a:t>Every Student Succeeds Act</a:t>
            </a:r>
            <a:br>
              <a:rPr lang="en-US" sz="3600" b="1" dirty="0" smtClean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2800" b="1" dirty="0" smtClean="0"/>
              <a:t>Cordelia D. Zinskie and Dan W. Rea</a:t>
            </a:r>
            <a:br>
              <a:rPr lang="en-US" sz="2800" b="1" dirty="0" smtClean="0"/>
            </a:br>
            <a:r>
              <a:rPr lang="en-US" sz="2800" b="1" dirty="0" smtClean="0"/>
              <a:t>Georgia Southern University</a:t>
            </a:r>
            <a:endParaRPr lang="en-US" sz="2800" b="1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1" b="5201"/>
          <a:stretch>
            <a:fillRect/>
          </a:stretch>
        </p:blipFill>
        <p:spPr>
          <a:xfrm>
            <a:off x="112675" y="0"/>
            <a:ext cx="10515600" cy="3379735"/>
          </a:xfrm>
        </p:spPr>
      </p:pic>
    </p:spTree>
    <p:extLst>
      <p:ext uri="{BB962C8B-B14F-4D97-AF65-F5344CB8AC3E}">
        <p14:creationId xmlns:p14="http://schemas.microsoft.com/office/powerpoint/2010/main" val="137374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4178"/>
            <a:ext cx="8596668" cy="1320800"/>
          </a:xfrm>
        </p:spPr>
        <p:txBody>
          <a:bodyPr>
            <a:noAutofit/>
          </a:bodyPr>
          <a:lstStyle/>
          <a:p>
            <a:r>
              <a:rPr lang="en-US" dirty="0"/>
              <a:t>Evidence-Based Interventions or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54978"/>
            <a:ext cx="8596668" cy="5203022"/>
          </a:xfrm>
        </p:spPr>
        <p:txBody>
          <a:bodyPr>
            <a:noAutofit/>
          </a:bodyPr>
          <a:lstStyle/>
          <a:p>
            <a:r>
              <a:rPr lang="en-US" sz="2800" dirty="0" smtClean="0"/>
              <a:t>Context </a:t>
            </a:r>
            <a:r>
              <a:rPr lang="en-US" sz="2800" dirty="0"/>
              <a:t>of evidence </a:t>
            </a:r>
            <a:r>
              <a:rPr lang="en-US" sz="2800" dirty="0" smtClean="0"/>
              <a:t>important</a:t>
            </a:r>
            <a:r>
              <a:rPr lang="en-US" sz="2800" dirty="0"/>
              <a:t>; </a:t>
            </a:r>
            <a:r>
              <a:rPr lang="en-US" sz="2800" dirty="0" smtClean="0"/>
              <a:t>focus </a:t>
            </a:r>
            <a:r>
              <a:rPr lang="en-US" sz="2800" dirty="0"/>
              <a:t>on evidence from studies in similar settings with similar students </a:t>
            </a:r>
            <a:endParaRPr lang="en-US" sz="2800" dirty="0" smtClean="0"/>
          </a:p>
          <a:p>
            <a:r>
              <a:rPr lang="en-US" sz="2800" dirty="0" smtClean="0"/>
              <a:t>Evaluate strategies or interventions with </a:t>
            </a:r>
            <a:r>
              <a:rPr lang="en-US" sz="2800" dirty="0"/>
              <a:t>students in </a:t>
            </a:r>
            <a:r>
              <a:rPr lang="en-US" sz="2800" dirty="0" smtClean="0"/>
              <a:t>local </a:t>
            </a:r>
            <a:r>
              <a:rPr lang="en-US" sz="2800" dirty="0"/>
              <a:t>setting who are members of </a:t>
            </a:r>
            <a:r>
              <a:rPr lang="en-US" sz="2800" dirty="0" smtClean="0"/>
              <a:t>subgroups</a:t>
            </a:r>
          </a:p>
          <a:p>
            <a:r>
              <a:rPr lang="en-US" sz="2800" dirty="0" smtClean="0"/>
              <a:t>For guidance, see</a:t>
            </a:r>
            <a:r>
              <a:rPr lang="en-US" sz="2800" dirty="0"/>
              <a:t> </a:t>
            </a:r>
            <a:r>
              <a:rPr lang="en-US" sz="2800" dirty="0" smtClean="0"/>
              <a:t>Zinskie</a:t>
            </a:r>
            <a:r>
              <a:rPr lang="en-US" sz="2800" dirty="0"/>
              <a:t>, C. D., &amp; Rea, D. W. (2016). By </a:t>
            </a:r>
            <a:r>
              <a:rPr lang="en-US" sz="2800" dirty="0" smtClean="0"/>
              <a:t>practitioners</a:t>
            </a:r>
            <a:r>
              <a:rPr lang="en-US" sz="2800" dirty="0"/>
              <a:t>, </a:t>
            </a:r>
            <a:r>
              <a:rPr lang="en-US" sz="2800" dirty="0" smtClean="0"/>
              <a:t>for </a:t>
            </a:r>
            <a:r>
              <a:rPr lang="en-US" sz="2800" dirty="0"/>
              <a:t>p</a:t>
            </a:r>
            <a:r>
              <a:rPr lang="en-US" sz="2800" dirty="0" smtClean="0"/>
              <a:t>ractitioners</a:t>
            </a:r>
            <a:r>
              <a:rPr lang="en-US" sz="2800" dirty="0"/>
              <a:t>: Informing and </a:t>
            </a:r>
            <a:r>
              <a:rPr lang="en-US" sz="2800" dirty="0" smtClean="0"/>
              <a:t>empowering </a:t>
            </a:r>
            <a:r>
              <a:rPr lang="en-US" sz="2800" dirty="0"/>
              <a:t>p</a:t>
            </a:r>
            <a:r>
              <a:rPr lang="en-US" sz="2800" dirty="0" smtClean="0"/>
              <a:t>ractice </a:t>
            </a:r>
            <a:r>
              <a:rPr lang="en-US" sz="2800" dirty="0"/>
              <a:t>t</a:t>
            </a:r>
            <a:r>
              <a:rPr lang="en-US" sz="2800" dirty="0" smtClean="0"/>
              <a:t>hrough </a:t>
            </a:r>
            <a:r>
              <a:rPr lang="en-US" sz="2800" dirty="0"/>
              <a:t>p</a:t>
            </a:r>
            <a:r>
              <a:rPr lang="en-US" sz="2800" dirty="0" smtClean="0"/>
              <a:t>ractitioner </a:t>
            </a:r>
            <a:r>
              <a:rPr lang="en-US" sz="2800" dirty="0"/>
              <a:t>r</a:t>
            </a:r>
            <a:r>
              <a:rPr lang="en-US" sz="2800" dirty="0" smtClean="0"/>
              <a:t>esearch</a:t>
            </a:r>
            <a:r>
              <a:rPr lang="en-US" sz="2800" dirty="0"/>
              <a:t>. </a:t>
            </a:r>
            <a:r>
              <a:rPr lang="en-US" sz="2800" i="1" dirty="0"/>
              <a:t>National Youth-At-Risk Journal, 1</a:t>
            </a:r>
            <a:r>
              <a:rPr lang="en-US" sz="2800" dirty="0"/>
              <a:t>(2</a:t>
            </a:r>
            <a:r>
              <a:rPr lang="en-US" sz="2800" dirty="0" smtClean="0"/>
              <a:t>). </a:t>
            </a:r>
            <a:r>
              <a:rPr lang="en-US" sz="2800" u="sng" dirty="0" smtClean="0">
                <a:hlinkClick r:id="rId2"/>
              </a:rPr>
              <a:t>https</a:t>
            </a:r>
            <a:r>
              <a:rPr lang="en-US" sz="2800" u="sng" dirty="0">
                <a:hlinkClick r:id="rId2"/>
              </a:rPr>
              <a:t>://doi.org/10.20429/nyarj.2016.010201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28394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9373"/>
          </a:xfrm>
        </p:spPr>
        <p:txBody>
          <a:bodyPr>
            <a:noAutofit/>
          </a:bodyPr>
          <a:lstStyle/>
          <a:p>
            <a:r>
              <a:rPr lang="en-US" dirty="0"/>
              <a:t>Focus </a:t>
            </a:r>
            <a:r>
              <a:rPr lang="en-US" dirty="0" smtClean="0"/>
              <a:t>on Continuous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88561"/>
            <a:ext cx="8596668" cy="5490625"/>
          </a:xfrm>
        </p:spPr>
        <p:txBody>
          <a:bodyPr/>
          <a:lstStyle/>
          <a:p>
            <a:r>
              <a:rPr lang="en-US" sz="2800" dirty="0"/>
              <a:t>ESSA </a:t>
            </a:r>
            <a:r>
              <a:rPr lang="en-US" sz="2800" dirty="0" smtClean="0"/>
              <a:t>designed </a:t>
            </a:r>
            <a:r>
              <a:rPr lang="en-US" sz="2800" dirty="0"/>
              <a:t>to put more focus on improvement, not punishment </a:t>
            </a:r>
            <a:endParaRPr lang="en-US" sz="2800" dirty="0" smtClean="0"/>
          </a:p>
          <a:p>
            <a:r>
              <a:rPr lang="en-US" sz="2800" dirty="0" smtClean="0"/>
              <a:t>Ongoing </a:t>
            </a:r>
            <a:r>
              <a:rPr lang="en-US" sz="2800" dirty="0"/>
              <a:t>examination of evidence </a:t>
            </a:r>
            <a:r>
              <a:rPr lang="en-US" sz="2800" dirty="0" smtClean="0"/>
              <a:t>needed at </a:t>
            </a:r>
            <a:r>
              <a:rPr lang="en-US" sz="2800" dirty="0"/>
              <a:t>both school and district </a:t>
            </a:r>
            <a:r>
              <a:rPr lang="en-US" sz="2800" dirty="0" smtClean="0"/>
              <a:t>levels</a:t>
            </a:r>
          </a:p>
          <a:p>
            <a:r>
              <a:rPr lang="en-US" sz="2800" dirty="0" smtClean="0"/>
              <a:t>Look beyond interventions to processes </a:t>
            </a:r>
            <a:r>
              <a:rPr lang="en-US" sz="2800" dirty="0"/>
              <a:t>associated with student learning </a:t>
            </a:r>
            <a:endParaRPr lang="en-US" sz="2800" dirty="0" smtClean="0"/>
          </a:p>
          <a:p>
            <a:pPr lvl="1"/>
            <a:r>
              <a:rPr lang="en-US" sz="2600" dirty="0" smtClean="0"/>
              <a:t>How do students learn?</a:t>
            </a:r>
          </a:p>
          <a:p>
            <a:pPr lvl="1"/>
            <a:r>
              <a:rPr lang="en-US" sz="2600" dirty="0" smtClean="0"/>
              <a:t>What teacher practices are most effective?</a:t>
            </a:r>
          </a:p>
          <a:p>
            <a:pPr lvl="1"/>
            <a:r>
              <a:rPr lang="en-US" sz="2600" dirty="0" smtClean="0"/>
              <a:t>What worked well? What needs to be improved?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53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0390"/>
          </a:xfrm>
        </p:spPr>
        <p:txBody>
          <a:bodyPr>
            <a:noAutofit/>
          </a:bodyPr>
          <a:lstStyle/>
          <a:p>
            <a:r>
              <a:rPr lang="en-US" dirty="0"/>
              <a:t>Focus on Continuous Improvement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01815"/>
            <a:ext cx="8596668" cy="5456185"/>
          </a:xfrm>
        </p:spPr>
        <p:txBody>
          <a:bodyPr>
            <a:normAutofit/>
          </a:bodyPr>
          <a:lstStyle/>
          <a:p>
            <a:r>
              <a:rPr lang="en-US" sz="2800" dirty="0"/>
              <a:t>Recognize that change takes time and that failure to improve student outcomes is a “learning </a:t>
            </a:r>
            <a:r>
              <a:rPr lang="en-US" sz="2800" dirty="0" smtClean="0"/>
              <a:t>opportunity.” </a:t>
            </a:r>
            <a:endParaRPr lang="en-US" sz="2800" dirty="0"/>
          </a:p>
          <a:p>
            <a:r>
              <a:rPr lang="en-US" sz="2800" dirty="0"/>
              <a:t>Making feedback available to all stakeholders at all levels is </a:t>
            </a:r>
            <a:r>
              <a:rPr lang="en-US" sz="2800" dirty="0" smtClean="0"/>
              <a:t>an important </a:t>
            </a:r>
            <a:r>
              <a:rPr lang="en-US" sz="2800" dirty="0"/>
              <a:t>part of the continuous improvement </a:t>
            </a:r>
            <a:r>
              <a:rPr lang="en-US" sz="2800" dirty="0" smtClean="0"/>
              <a:t>process. </a:t>
            </a:r>
            <a:endParaRPr lang="en-US" sz="2800" dirty="0"/>
          </a:p>
          <a:p>
            <a:r>
              <a:rPr lang="en-US" sz="2800" dirty="0"/>
              <a:t>Be vigilant regarding continuous improvement for students in the designated subgroups who are at risk of academic </a:t>
            </a:r>
            <a:r>
              <a:rPr lang="en-US" sz="2800" dirty="0" smtClean="0"/>
              <a:t>failure.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963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93" y="179940"/>
            <a:ext cx="9430439" cy="668359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Appropriate Use and Communication of Data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694" y="958467"/>
            <a:ext cx="8973238" cy="503470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order to be effective, data system used for accountability must be able to</a:t>
            </a:r>
          </a:p>
          <a:p>
            <a:pPr lvl="1"/>
            <a:r>
              <a:rPr lang="en-US" sz="2600" dirty="0" smtClean="0"/>
              <a:t>Report data in aggregate manner as well as disaggregate data by subgroups</a:t>
            </a:r>
          </a:p>
          <a:p>
            <a:pPr lvl="1"/>
            <a:r>
              <a:rPr lang="en-US" sz="2600" dirty="0"/>
              <a:t>A</a:t>
            </a:r>
            <a:r>
              <a:rPr lang="en-US" sz="2600" dirty="0" smtClean="0"/>
              <a:t>ccess individual </a:t>
            </a:r>
            <a:r>
              <a:rPr lang="en-US" sz="2600" dirty="0"/>
              <a:t>student data at </a:t>
            </a:r>
            <a:r>
              <a:rPr lang="en-US" sz="2600" dirty="0" smtClean="0"/>
              <a:t>school </a:t>
            </a:r>
            <a:r>
              <a:rPr lang="en-US" sz="2600" dirty="0"/>
              <a:t>level </a:t>
            </a:r>
            <a:r>
              <a:rPr lang="en-US" sz="2600" dirty="0" smtClean="0"/>
              <a:t>to </a:t>
            </a:r>
            <a:r>
              <a:rPr lang="en-US" sz="2600" dirty="0"/>
              <a:t>determine which students require more </a:t>
            </a:r>
            <a:r>
              <a:rPr lang="en-US" sz="2600" dirty="0" smtClean="0"/>
              <a:t>support</a:t>
            </a:r>
          </a:p>
          <a:p>
            <a:pPr lvl="1"/>
            <a:r>
              <a:rPr lang="en-US" sz="2600" dirty="0" smtClean="0"/>
              <a:t>Store sufficient </a:t>
            </a:r>
            <a:r>
              <a:rPr lang="en-US" sz="2600" dirty="0"/>
              <a:t>data points </a:t>
            </a:r>
            <a:r>
              <a:rPr lang="en-US" sz="2600" dirty="0" smtClean="0"/>
              <a:t>in order to monitor </a:t>
            </a:r>
            <a:r>
              <a:rPr lang="en-US" sz="2600" dirty="0"/>
              <a:t>student growth over </a:t>
            </a:r>
            <a:r>
              <a:rPr lang="en-US" sz="2600" dirty="0" smtClean="0"/>
              <a:t>time </a:t>
            </a:r>
          </a:p>
          <a:p>
            <a:pPr lvl="1"/>
            <a:r>
              <a:rPr lang="en-US" sz="2600" dirty="0" smtClean="0"/>
              <a:t>Maintain individual </a:t>
            </a:r>
            <a:r>
              <a:rPr lang="en-US" sz="2600" dirty="0"/>
              <a:t>student privacy </a:t>
            </a:r>
            <a:r>
              <a:rPr lang="en-US" sz="2600" dirty="0" smtClean="0"/>
              <a:t>in </a:t>
            </a:r>
            <a:r>
              <a:rPr lang="en-US" sz="2600" dirty="0"/>
              <a:t>data reporting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44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439" y="495758"/>
            <a:ext cx="9348015" cy="594911"/>
          </a:xfrm>
        </p:spPr>
        <p:txBody>
          <a:bodyPr>
            <a:normAutofit fontScale="90000"/>
          </a:bodyPr>
          <a:lstStyle/>
          <a:p>
            <a:r>
              <a:rPr lang="en-US" dirty="0"/>
              <a:t>Appropriate Use and Communication of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439" y="1203286"/>
            <a:ext cx="8965530" cy="5654714"/>
          </a:xfrm>
        </p:spPr>
        <p:txBody>
          <a:bodyPr>
            <a:normAutofit/>
          </a:bodyPr>
          <a:lstStyle/>
          <a:p>
            <a:r>
              <a:rPr lang="en-US" sz="2800" dirty="0"/>
              <a:t>States must determine which data are needed and reported at each level and for what purpose</a:t>
            </a:r>
          </a:p>
          <a:p>
            <a:pPr lvl="1"/>
            <a:r>
              <a:rPr lang="en-US" sz="2400" dirty="0"/>
              <a:t>What data are needed at state level vs. school/district level? </a:t>
            </a:r>
          </a:p>
          <a:p>
            <a:pPr lvl="1"/>
            <a:r>
              <a:rPr lang="en-US" sz="2400" dirty="0"/>
              <a:t>What information is of most importance to students and their families</a:t>
            </a:r>
            <a:r>
              <a:rPr lang="en-US" sz="2400" dirty="0" smtClean="0"/>
              <a:t>?</a:t>
            </a:r>
          </a:p>
          <a:p>
            <a:r>
              <a:rPr lang="en-US" sz="2800" dirty="0"/>
              <a:t>All stakeholders need to understand </a:t>
            </a:r>
            <a:r>
              <a:rPr lang="en-US" sz="2800" dirty="0" smtClean="0"/>
              <a:t>role </a:t>
            </a:r>
            <a:r>
              <a:rPr lang="en-US" sz="2800" dirty="0"/>
              <a:t>and goals of the accountability </a:t>
            </a:r>
            <a:r>
              <a:rPr lang="en-US" sz="2800" dirty="0" smtClean="0"/>
              <a:t>system</a:t>
            </a:r>
          </a:p>
          <a:p>
            <a:r>
              <a:rPr lang="en-US" sz="2800" dirty="0"/>
              <a:t>P</a:t>
            </a:r>
            <a:r>
              <a:rPr lang="en-US" sz="2800" dirty="0" smtClean="0"/>
              <a:t>ublic must be </a:t>
            </a:r>
            <a:r>
              <a:rPr lang="en-US" sz="2800" dirty="0"/>
              <a:t>kept informed regarding accountability efforts in a transparent </a:t>
            </a:r>
            <a:r>
              <a:rPr lang="en-US" sz="2800" dirty="0" smtClean="0"/>
              <a:t>manner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7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963" y="290111"/>
            <a:ext cx="8596668" cy="734458"/>
          </a:xfrm>
        </p:spPr>
        <p:txBody>
          <a:bodyPr>
            <a:normAutofit/>
          </a:bodyPr>
          <a:lstStyle/>
          <a:p>
            <a:r>
              <a:rPr lang="en-US" dirty="0" smtClean="0"/>
              <a:t>Data Dashboards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963" y="1024569"/>
            <a:ext cx="9348016" cy="5833431"/>
          </a:xfrm>
        </p:spPr>
        <p:txBody>
          <a:bodyPr>
            <a:norm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ommon </a:t>
            </a:r>
            <a:r>
              <a:rPr lang="en-US" sz="2800" dirty="0"/>
              <a:t>method of providing access to </a:t>
            </a:r>
            <a:r>
              <a:rPr lang="en-US" sz="2800" dirty="0" smtClean="0"/>
              <a:t>accountability information</a:t>
            </a:r>
          </a:p>
          <a:p>
            <a:r>
              <a:rPr lang="en-US" sz="2800" dirty="0" smtClean="0"/>
              <a:t>Access </a:t>
            </a:r>
            <a:r>
              <a:rPr lang="en-US" sz="2800" dirty="0"/>
              <a:t>to these data can assist schools, districts, and states in identifying and addressing opportunity </a:t>
            </a:r>
            <a:r>
              <a:rPr lang="en-US" sz="2800" dirty="0" smtClean="0"/>
              <a:t>gaps</a:t>
            </a:r>
          </a:p>
          <a:p>
            <a:r>
              <a:rPr lang="en-US" sz="2800" dirty="0" smtClean="0"/>
              <a:t>Example Data Dashboards:</a:t>
            </a:r>
          </a:p>
          <a:p>
            <a:pPr lvl="1"/>
            <a:r>
              <a:rPr lang="en-US" sz="2800" dirty="0" smtClean="0"/>
              <a:t>New York City Department of Education</a:t>
            </a:r>
          </a:p>
          <a:p>
            <a:pPr marL="457200" lvl="1" indent="0">
              <a:buNone/>
            </a:pP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schoolqualityreports.nyc/reports/dashboard.html</a:t>
            </a:r>
            <a:endParaRPr lang="en-US" sz="2400" dirty="0" smtClean="0"/>
          </a:p>
          <a:p>
            <a:pPr lvl="1"/>
            <a:r>
              <a:rPr lang="en-US" sz="2800" dirty="0"/>
              <a:t>Colorado Department of </a:t>
            </a:r>
            <a:r>
              <a:rPr lang="en-US" sz="2800" dirty="0" smtClean="0"/>
              <a:t>Education</a:t>
            </a:r>
          </a:p>
          <a:p>
            <a:pPr marL="457200" lvl="1" indent="0">
              <a:buNone/>
            </a:pPr>
            <a:r>
              <a:rPr lang="en-US" sz="2400" dirty="0" smtClean="0">
                <a:hlinkClick r:id="rId3"/>
              </a:rPr>
              <a:t>http</a:t>
            </a:r>
            <a:r>
              <a:rPr lang="en-US" sz="2400" dirty="0">
                <a:hlinkClick r:id="rId3"/>
              </a:rPr>
              <a:t>://</a:t>
            </a:r>
            <a:r>
              <a:rPr lang="en-US" sz="2400" dirty="0" smtClean="0">
                <a:hlinkClick r:id="rId3"/>
              </a:rPr>
              <a:t>www.schoolview.org/dish/schooldashboard.asp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49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3441"/>
          </a:xfrm>
        </p:spPr>
        <p:txBody>
          <a:bodyPr>
            <a:normAutofit/>
          </a:bodyPr>
          <a:lstStyle/>
          <a:p>
            <a:r>
              <a:rPr lang="en-US" dirty="0" smtClean="0"/>
              <a:t>Issues Regarding Access to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1442"/>
            <a:ext cx="8596668" cy="5446558"/>
          </a:xfrm>
        </p:spPr>
        <p:txBody>
          <a:bodyPr>
            <a:normAutofit/>
          </a:bodyPr>
          <a:lstStyle/>
          <a:p>
            <a:r>
              <a:rPr lang="en-US" sz="2800" dirty="0"/>
              <a:t>Issues may arise </a:t>
            </a:r>
            <a:r>
              <a:rPr lang="en-US" sz="2800" dirty="0" smtClean="0"/>
              <a:t>regarding access </a:t>
            </a:r>
            <a:r>
              <a:rPr lang="en-US" sz="2800" dirty="0"/>
              <a:t>to </a:t>
            </a:r>
            <a:r>
              <a:rPr lang="en-US" sz="2800" dirty="0" smtClean="0"/>
              <a:t>data </a:t>
            </a:r>
            <a:r>
              <a:rPr lang="en-US" sz="2800" dirty="0"/>
              <a:t>for subgroups of students and their </a:t>
            </a:r>
            <a:r>
              <a:rPr lang="en-US" sz="2800" dirty="0" smtClean="0"/>
              <a:t>families</a:t>
            </a:r>
          </a:p>
          <a:p>
            <a:pPr lvl="1"/>
            <a:r>
              <a:rPr lang="en-US" sz="2600" dirty="0" smtClean="0"/>
              <a:t>Students </a:t>
            </a:r>
            <a:r>
              <a:rPr lang="en-US" sz="2600" dirty="0"/>
              <a:t>and parents who are homeless or economically disadvantaged might not have access to </a:t>
            </a:r>
            <a:r>
              <a:rPr lang="en-US" sz="2600" dirty="0" smtClean="0"/>
              <a:t>computer</a:t>
            </a:r>
            <a:endParaRPr lang="en-US" sz="2600" dirty="0"/>
          </a:p>
          <a:p>
            <a:pPr lvl="1"/>
            <a:r>
              <a:rPr lang="en-US" sz="2600" dirty="0"/>
              <a:t>Parents of students with limited English language proficiency may have difficulty with narrative reporting of data results</a:t>
            </a:r>
          </a:p>
          <a:p>
            <a:pPr lvl="1"/>
            <a:r>
              <a:rPr lang="en-US" sz="2600" dirty="0"/>
              <a:t>Some rural schools and households may not have </a:t>
            </a:r>
            <a:r>
              <a:rPr lang="en-US" sz="2600" dirty="0" smtClean="0"/>
              <a:t>internet </a:t>
            </a:r>
            <a:r>
              <a:rPr lang="en-US" sz="2600" dirty="0"/>
              <a:t>capacity to handle </a:t>
            </a:r>
            <a:r>
              <a:rPr lang="en-US" sz="2600" dirty="0" smtClean="0"/>
              <a:t>data-rich </a:t>
            </a:r>
            <a:r>
              <a:rPr lang="en-US" sz="2600" dirty="0"/>
              <a:t>environment created by </a:t>
            </a:r>
            <a:r>
              <a:rPr lang="en-US" sz="2600" dirty="0" smtClean="0"/>
              <a:t>accountability system</a:t>
            </a: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34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411297"/>
            <a:ext cx="8929375" cy="1241233"/>
          </a:xfrm>
        </p:spPr>
        <p:txBody>
          <a:bodyPr>
            <a:noAutofit/>
          </a:bodyPr>
          <a:lstStyle/>
          <a:p>
            <a:r>
              <a:rPr lang="en-US" dirty="0"/>
              <a:t>N</a:t>
            </a:r>
            <a:r>
              <a:rPr lang="en-US" dirty="0" smtClean="0"/>
              <a:t>eed </a:t>
            </a:r>
            <a:r>
              <a:rPr lang="en-US" dirty="0"/>
              <a:t>for </a:t>
            </a:r>
            <a:r>
              <a:rPr lang="en-US" dirty="0" smtClean="0"/>
              <a:t>Increased </a:t>
            </a:r>
            <a:r>
              <a:rPr lang="en-US" dirty="0"/>
              <a:t>E</a:t>
            </a:r>
            <a:r>
              <a:rPr lang="en-US" dirty="0" smtClean="0"/>
              <a:t>ducator </a:t>
            </a:r>
            <a:r>
              <a:rPr lang="en-US" dirty="0"/>
              <a:t>U</a:t>
            </a:r>
            <a:r>
              <a:rPr lang="en-US" dirty="0" smtClean="0"/>
              <a:t>nderstanding </a:t>
            </a:r>
            <a:r>
              <a:rPr lang="en-US" dirty="0"/>
              <a:t>of </a:t>
            </a:r>
            <a:r>
              <a:rPr lang="en-US" dirty="0" smtClean="0"/>
              <a:t>Research </a:t>
            </a:r>
            <a:r>
              <a:rPr lang="en-US" dirty="0"/>
              <a:t>and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2" y="1784732"/>
            <a:ext cx="8775139" cy="5073267"/>
          </a:xfrm>
        </p:spPr>
        <p:txBody>
          <a:bodyPr>
            <a:noAutofit/>
          </a:bodyPr>
          <a:lstStyle/>
          <a:p>
            <a:r>
              <a:rPr lang="en-US" sz="2800" dirty="0"/>
              <a:t>Educators </a:t>
            </a:r>
            <a:r>
              <a:rPr lang="en-US" sz="2800" dirty="0" smtClean="0"/>
              <a:t>expected </a:t>
            </a:r>
            <a:r>
              <a:rPr lang="en-US" sz="2800" dirty="0"/>
              <a:t>to use evidence from high-quality research to inform implementation of activities, strategies, and </a:t>
            </a:r>
            <a:r>
              <a:rPr lang="en-US" sz="2800" dirty="0" smtClean="0"/>
              <a:t>interventions.</a:t>
            </a:r>
          </a:p>
          <a:p>
            <a:r>
              <a:rPr lang="en-US" sz="2800" dirty="0" smtClean="0"/>
              <a:t>Educators in schools </a:t>
            </a:r>
            <a:r>
              <a:rPr lang="en-US" sz="2800" dirty="0"/>
              <a:t>identified as low-performing or schools where subgroups are </a:t>
            </a:r>
            <a:r>
              <a:rPr lang="en-US" sz="2800" dirty="0" smtClean="0"/>
              <a:t>struggling will need to become </a:t>
            </a:r>
            <a:r>
              <a:rPr lang="en-US" sz="2800" dirty="0"/>
              <a:t>proficient in finding, evaluating, and applying evidence-based research </a:t>
            </a:r>
            <a:r>
              <a:rPr lang="en-US" sz="2800" dirty="0" smtClean="0"/>
              <a:t>in </a:t>
            </a:r>
            <a:r>
              <a:rPr lang="en-US" sz="2800" dirty="0"/>
              <a:t>order to create an evidence-based plan for </a:t>
            </a:r>
            <a:r>
              <a:rPr lang="en-US" sz="2800" dirty="0" smtClean="0"/>
              <a:t>school improvement. </a:t>
            </a:r>
          </a:p>
        </p:txBody>
      </p:sp>
    </p:spTree>
    <p:extLst>
      <p:ext uri="{BB962C8B-B14F-4D97-AF65-F5344CB8AC3E}">
        <p14:creationId xmlns:p14="http://schemas.microsoft.com/office/powerpoint/2010/main" val="262775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24009"/>
            <a:ext cx="8874290" cy="1186149"/>
          </a:xfrm>
        </p:spPr>
        <p:txBody>
          <a:bodyPr>
            <a:noAutofit/>
          </a:bodyPr>
          <a:lstStyle/>
          <a:p>
            <a:r>
              <a:rPr lang="en-US" dirty="0"/>
              <a:t>Need for Increased Educator Understanding of Research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31344"/>
            <a:ext cx="8596668" cy="532665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Educators </a:t>
            </a:r>
            <a:r>
              <a:rPr lang="en-US" sz="2800" dirty="0"/>
              <a:t>will need </a:t>
            </a:r>
            <a:r>
              <a:rPr lang="en-US" sz="2800" dirty="0" smtClean="0"/>
              <a:t>basic </a:t>
            </a:r>
            <a:r>
              <a:rPr lang="en-US" sz="2800" dirty="0"/>
              <a:t>understanding of how to locate quality, peer-reviewed sources, identify flaws in experimental design, assess validity and reliability of measuring instruments, and interpret basic statistical data including effect </a:t>
            </a:r>
            <a:r>
              <a:rPr lang="en-US" sz="2800" dirty="0" smtClean="0"/>
              <a:t>sizes.</a:t>
            </a:r>
            <a:endParaRPr lang="en-US" sz="2800" dirty="0"/>
          </a:p>
          <a:p>
            <a:r>
              <a:rPr lang="en-US" sz="2800" dirty="0"/>
              <a:t>Schools and/or districts who develop their own activities, strategies, and interventions must know how to design and conduct an evaluation study in order to determine </a:t>
            </a:r>
            <a:r>
              <a:rPr lang="en-US" sz="2800" dirty="0" smtClean="0"/>
              <a:t>effectiveness of these teaching methods.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73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79094"/>
            <a:ext cx="8852256" cy="1164116"/>
          </a:xfrm>
        </p:spPr>
        <p:txBody>
          <a:bodyPr>
            <a:noAutofit/>
          </a:bodyPr>
          <a:lstStyle/>
          <a:p>
            <a:r>
              <a:rPr lang="en-US" dirty="0"/>
              <a:t>Need for Increased Educator Understanding of Research and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63547"/>
            <a:ext cx="8596668" cy="5194453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/>
              <a:t>Most schools or school districts do not have designated employees to handle research and evaluation; this is something that traditionally has been exclusive to larger, well-funded school </a:t>
            </a:r>
            <a:r>
              <a:rPr lang="en-US" sz="3000" dirty="0" smtClean="0"/>
              <a:t>districts.</a:t>
            </a:r>
          </a:p>
          <a:p>
            <a:r>
              <a:rPr lang="en-US" sz="3000" dirty="0" smtClean="0"/>
              <a:t>Options </a:t>
            </a:r>
            <a:r>
              <a:rPr lang="en-US" sz="3000" dirty="0"/>
              <a:t>include bringing individuals from the outside (e.g., higher education faculty, professional consultants) to assist with research and/or to conduct professional development for educators, or selecting individuals from the school and/or district to pursue graduate-level training in applied research, evaluation, and assessment.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24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" r="1116"/>
          <a:stretch>
            <a:fillRect/>
          </a:stretch>
        </p:blipFill>
        <p:spPr>
          <a:xfrm>
            <a:off x="2437635" y="434784"/>
            <a:ext cx="7434263" cy="6032500"/>
          </a:xfrm>
        </p:spPr>
      </p:pic>
    </p:spTree>
    <p:extLst>
      <p:ext uri="{BB962C8B-B14F-4D97-AF65-F5344CB8AC3E}">
        <p14:creationId xmlns:p14="http://schemas.microsoft.com/office/powerpoint/2010/main" val="146605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33330"/>
            <a:ext cx="8596668" cy="1197166"/>
          </a:xfrm>
        </p:spPr>
        <p:txBody>
          <a:bodyPr/>
          <a:lstStyle/>
          <a:p>
            <a:r>
              <a:rPr lang="en-US" dirty="0" smtClean="0"/>
              <a:t>New M.Ed. in Evaluation, Assessment, Research, and Learning (EARL)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30496"/>
            <a:ext cx="8596668" cy="5227504"/>
          </a:xfrm>
        </p:spPr>
        <p:txBody>
          <a:bodyPr>
            <a:noAutofit/>
          </a:bodyPr>
          <a:lstStyle/>
          <a:p>
            <a:r>
              <a:rPr lang="en-US" sz="2800" dirty="0" smtClean="0"/>
              <a:t>Gain professional </a:t>
            </a:r>
            <a:r>
              <a:rPr lang="en-US" sz="2800" dirty="0"/>
              <a:t>research knowledge and skills needed to engage in data-informed decision </a:t>
            </a:r>
            <a:r>
              <a:rPr lang="en-US" sz="2800" dirty="0" smtClean="0"/>
              <a:t>making</a:t>
            </a:r>
          </a:p>
          <a:p>
            <a:r>
              <a:rPr lang="en-US" sz="2800" dirty="0" smtClean="0"/>
              <a:t>Apply knowledge and skills in a variety of settings (e.g., public schools and school districts, higher education institutions, non-profit community organizations)</a:t>
            </a:r>
          </a:p>
          <a:p>
            <a:r>
              <a:rPr lang="en-US" sz="2800" dirty="0" smtClean="0"/>
              <a:t>Offered </a:t>
            </a:r>
            <a:r>
              <a:rPr lang="en-US" sz="2800" dirty="0"/>
              <a:t>through a fully online, flexible delivery </a:t>
            </a:r>
            <a:r>
              <a:rPr lang="en-US" sz="2800" dirty="0" smtClean="0"/>
              <a:t>model</a:t>
            </a:r>
          </a:p>
          <a:p>
            <a:r>
              <a:rPr lang="en-US" sz="2800" dirty="0" smtClean="0"/>
              <a:t>Begins Fall, 2017 </a:t>
            </a:r>
            <a:r>
              <a:rPr lang="en-US" sz="2000" dirty="0" smtClean="0"/>
              <a:t>(pending SACSCOC approval)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996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11296"/>
            <a:ext cx="8596668" cy="690391"/>
          </a:xfrm>
        </p:spPr>
        <p:txBody>
          <a:bodyPr/>
          <a:lstStyle/>
          <a:p>
            <a:r>
              <a:rPr lang="en-US" dirty="0" smtClean="0"/>
              <a:t>M.Ed. EARL Program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378" y="1101687"/>
            <a:ext cx="8596668" cy="5756313"/>
          </a:xfrm>
        </p:spPr>
        <p:txBody>
          <a:bodyPr>
            <a:normAutofit/>
          </a:bodyPr>
          <a:lstStyle/>
          <a:p>
            <a:pPr fontAlgn="base"/>
            <a:r>
              <a:rPr lang="en-US" sz="2800" dirty="0"/>
              <a:t>F</a:t>
            </a:r>
            <a:r>
              <a:rPr lang="en-US" sz="2800" dirty="0" smtClean="0"/>
              <a:t>ormulate </a:t>
            </a:r>
            <a:r>
              <a:rPr lang="en-US" sz="2800" dirty="0"/>
              <a:t>research questions, collect relevant data, perform data analyses, and interpret/report research results.</a:t>
            </a:r>
          </a:p>
          <a:p>
            <a:pPr fontAlgn="base"/>
            <a:r>
              <a:rPr lang="en-US" sz="2800" dirty="0"/>
              <a:t>D</a:t>
            </a:r>
            <a:r>
              <a:rPr lang="en-US" sz="2800" dirty="0" smtClean="0"/>
              <a:t>emonstrate ability </a:t>
            </a:r>
            <a:r>
              <a:rPr lang="en-US" sz="2800" dirty="0"/>
              <a:t>to integrate knowledge of </a:t>
            </a:r>
            <a:r>
              <a:rPr lang="en-US" sz="2800" dirty="0" smtClean="0"/>
              <a:t>major </a:t>
            </a:r>
            <a:r>
              <a:rPr lang="en-US" sz="2800" dirty="0"/>
              <a:t>approaches to learning and learning processes into </a:t>
            </a:r>
            <a:r>
              <a:rPr lang="en-US" sz="2800" dirty="0" smtClean="0"/>
              <a:t>development </a:t>
            </a:r>
            <a:r>
              <a:rPr lang="en-US" sz="2800" dirty="0"/>
              <a:t>and design of assessments, research projects, and evaluations.</a:t>
            </a:r>
          </a:p>
          <a:p>
            <a:pPr fontAlgn="base"/>
            <a:r>
              <a:rPr lang="en-US" sz="2800" dirty="0"/>
              <a:t>D</a:t>
            </a:r>
            <a:r>
              <a:rPr lang="en-US" sz="2800" dirty="0" smtClean="0"/>
              <a:t>emonstrate </a:t>
            </a:r>
            <a:r>
              <a:rPr lang="en-US" sz="2800" dirty="0"/>
              <a:t>relevant and current professional knowledge and skills in assessment and evaluation to determine </a:t>
            </a:r>
            <a:r>
              <a:rPr lang="en-US" sz="2800" dirty="0" smtClean="0"/>
              <a:t>overall </a:t>
            </a:r>
            <a:r>
              <a:rPr lang="en-US" sz="2800" dirty="0"/>
              <a:t>effectiveness of organizational programs and products.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46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00279"/>
            <a:ext cx="8596668" cy="11530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Graduate Certificate, Applied Research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3378"/>
            <a:ext cx="8596668" cy="5304622"/>
          </a:xfrm>
        </p:spPr>
        <p:txBody>
          <a:bodyPr/>
          <a:lstStyle/>
          <a:p>
            <a:r>
              <a:rPr lang="en-US" sz="2800" dirty="0"/>
              <a:t>U</a:t>
            </a:r>
            <a:r>
              <a:rPr lang="en-US" sz="2800" dirty="0" smtClean="0"/>
              <a:t>seful </a:t>
            </a:r>
            <a:r>
              <a:rPr lang="en-US" sz="2800" dirty="0"/>
              <a:t>for individuals </a:t>
            </a:r>
            <a:r>
              <a:rPr lang="en-US" sz="2800" dirty="0" smtClean="0"/>
              <a:t>in </a:t>
            </a:r>
            <a:r>
              <a:rPr lang="en-US" sz="2800" smtClean="0"/>
              <a:t>professional positions </a:t>
            </a:r>
            <a:r>
              <a:rPr lang="en-US" sz="2800" dirty="0"/>
              <a:t>where evaluation and assessment are required to monitor and maintain high quality </a:t>
            </a:r>
            <a:r>
              <a:rPr lang="en-US" sz="2800" dirty="0" smtClean="0"/>
              <a:t>services</a:t>
            </a:r>
          </a:p>
          <a:p>
            <a:pPr fontAlgn="base"/>
            <a:r>
              <a:rPr lang="en-US" sz="2800" dirty="0" smtClean="0"/>
              <a:t>Students will </a:t>
            </a:r>
            <a:r>
              <a:rPr lang="en-US" sz="2800" dirty="0"/>
              <a:t>have opportunities </a:t>
            </a:r>
            <a:r>
              <a:rPr lang="en-US" sz="2800" dirty="0" smtClean="0"/>
              <a:t>to develop </a:t>
            </a:r>
            <a:r>
              <a:rPr lang="en-US" sz="2800" dirty="0"/>
              <a:t>fundamental research </a:t>
            </a:r>
            <a:r>
              <a:rPr lang="en-US" sz="2800" dirty="0" smtClean="0"/>
              <a:t>strategies, apply </a:t>
            </a:r>
            <a:r>
              <a:rPr lang="en-US" sz="2800" dirty="0"/>
              <a:t>these strategies to </a:t>
            </a:r>
            <a:r>
              <a:rPr lang="en-US" sz="2800" dirty="0" smtClean="0"/>
              <a:t>variety </a:t>
            </a:r>
            <a:r>
              <a:rPr lang="en-US" sz="2800" dirty="0"/>
              <a:t>of </a:t>
            </a:r>
            <a:r>
              <a:rPr lang="en-US" sz="2800" dirty="0" smtClean="0"/>
              <a:t>situations, engage </a:t>
            </a:r>
            <a:r>
              <a:rPr lang="en-US" sz="2800" dirty="0"/>
              <a:t>in hands-on experience collecting and analyzing </a:t>
            </a:r>
            <a:r>
              <a:rPr lang="en-US" sz="2800" dirty="0" smtClean="0"/>
              <a:t>data, and prepare </a:t>
            </a:r>
            <a:r>
              <a:rPr lang="en-US" sz="2800" dirty="0"/>
              <a:t>findings for research </a:t>
            </a:r>
            <a:r>
              <a:rPr lang="en-US" sz="2800" dirty="0" smtClean="0"/>
              <a:t>reports</a:t>
            </a:r>
          </a:p>
          <a:p>
            <a:pPr fontAlgn="base"/>
            <a:r>
              <a:rPr lang="en-US" sz="2800" dirty="0" smtClean="0"/>
              <a:t>12-hour program (4 graduate courses) offered fully online beginning Fall, 2017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6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44347"/>
            <a:ext cx="8596668" cy="624289"/>
          </a:xfrm>
        </p:spPr>
        <p:txBody>
          <a:bodyPr>
            <a:noAutofit/>
          </a:bodyPr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22872"/>
            <a:ext cx="8596668" cy="5789364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M.Ed., Evaluation, Assessment, Research, and Learning (EARL)</a:t>
            </a:r>
            <a:endParaRPr lang="en-US" sz="2800" b="1" dirty="0" smtClean="0">
              <a:hlinkClick r:id="rId2"/>
            </a:endParaRP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://coe.georgiasouthern.edu/epr/evaluation-assessment-research-and-learning-m-ed-online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r>
              <a:rPr lang="en-US" sz="2800" b="1" dirty="0" smtClean="0"/>
              <a:t>Graduate Certificate, Applied Research and Evaluation</a:t>
            </a:r>
          </a:p>
          <a:p>
            <a:r>
              <a:rPr lang="en-US" sz="2400" dirty="0">
                <a:hlinkClick r:id="rId3"/>
              </a:rPr>
              <a:t>http://coe.georgiasouthern.edu/epr/applied-research-and-evaluation-graduate-certificate-online</a:t>
            </a:r>
            <a:r>
              <a:rPr lang="en-US" sz="2400" dirty="0" smtClean="0">
                <a:hlinkClick r:id="rId3"/>
              </a:rPr>
              <a:t>/</a:t>
            </a:r>
            <a:endParaRPr lang="en-US" sz="2400" dirty="0" smtClean="0"/>
          </a:p>
          <a:p>
            <a:r>
              <a:rPr lang="en-US" sz="2800" b="1" dirty="0" smtClean="0"/>
              <a:t>Cordelia Zinskie, Program Director, M.Ed. EARL and Graduate Certificate</a:t>
            </a:r>
          </a:p>
          <a:p>
            <a:r>
              <a:rPr lang="en-US" sz="2800" dirty="0" smtClean="0">
                <a:hlinkClick r:id="rId4"/>
              </a:rPr>
              <a:t>czinskie@georgiasouthern.edu</a:t>
            </a:r>
            <a:endParaRPr lang="en-US" sz="28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67229"/>
            <a:ext cx="8819206" cy="734458"/>
          </a:xfrm>
        </p:spPr>
        <p:txBody>
          <a:bodyPr>
            <a:noAutofit/>
          </a:bodyPr>
          <a:lstStyle/>
          <a:p>
            <a:r>
              <a:rPr lang="en-US" dirty="0" smtClean="0"/>
              <a:t>Funding for ESSA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01687"/>
            <a:ext cx="8596668" cy="575631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Funding will be needed to support evidence-based initiatives.</a:t>
            </a:r>
          </a:p>
          <a:p>
            <a:r>
              <a:rPr lang="en-US" sz="2800" dirty="0" smtClean="0"/>
              <a:t>U.S</a:t>
            </a:r>
            <a:r>
              <a:rPr lang="en-US" sz="2800" dirty="0"/>
              <a:t>. </a:t>
            </a:r>
            <a:r>
              <a:rPr lang="en-US" sz="2800" dirty="0" smtClean="0"/>
              <a:t>government is investing </a:t>
            </a:r>
            <a:r>
              <a:rPr lang="en-US" sz="2800" dirty="0"/>
              <a:t>in this </a:t>
            </a:r>
            <a:r>
              <a:rPr lang="en-US" sz="2800" dirty="0" smtClean="0"/>
              <a:t>effort (Education </a:t>
            </a:r>
            <a:r>
              <a:rPr lang="en-US" sz="2800" dirty="0"/>
              <a:t>Innovation </a:t>
            </a:r>
            <a:r>
              <a:rPr lang="en-US" sz="2800" dirty="0" smtClean="0"/>
              <a:t>and </a:t>
            </a:r>
            <a:r>
              <a:rPr lang="en-US" sz="2800" dirty="0"/>
              <a:t>Research </a:t>
            </a:r>
            <a:r>
              <a:rPr lang="en-US" sz="2800" dirty="0" smtClean="0"/>
              <a:t>grants program).</a:t>
            </a:r>
          </a:p>
          <a:p>
            <a:r>
              <a:rPr lang="en-US" sz="2800" dirty="0" smtClean="0"/>
              <a:t>New </a:t>
            </a:r>
            <a:r>
              <a:rPr lang="en-US" sz="2800" dirty="0"/>
              <a:t>funds have </a:t>
            </a:r>
            <a:r>
              <a:rPr lang="en-US" sz="2800" dirty="0" smtClean="0"/>
              <a:t>also been </a:t>
            </a:r>
            <a:r>
              <a:rPr lang="en-US" sz="2800" dirty="0"/>
              <a:t>directed to ESSA to support program </a:t>
            </a:r>
            <a:r>
              <a:rPr lang="en-US" sz="2800" dirty="0" smtClean="0"/>
              <a:t>evaluation.</a:t>
            </a:r>
          </a:p>
          <a:p>
            <a:r>
              <a:rPr lang="en-US" sz="2800" dirty="0" smtClean="0"/>
              <a:t>Educators </a:t>
            </a:r>
            <a:r>
              <a:rPr lang="en-US" sz="2800" dirty="0"/>
              <a:t>with requisite knowledge and skills in research, evaluation, and proposal writing will be needed for schools and/or districts to take advantage of this funding.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31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41523"/>
            <a:ext cx="8596668" cy="661012"/>
          </a:xfrm>
        </p:spPr>
        <p:txBody>
          <a:bodyPr>
            <a:normAutofit/>
          </a:bodyPr>
          <a:lstStyle/>
          <a:p>
            <a:r>
              <a:rPr lang="en-US" dirty="0" smtClean="0"/>
              <a:t>Resources for Educators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02535"/>
            <a:ext cx="8596668" cy="5855465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Every Student Succeeds Act (ESSA)</a:t>
            </a:r>
          </a:p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www.ed.gov/essa</a:t>
            </a:r>
            <a:endParaRPr lang="en-US" sz="2400" dirty="0" smtClean="0"/>
          </a:p>
          <a:p>
            <a:r>
              <a:rPr lang="en-US" sz="2400" dirty="0" smtClean="0"/>
              <a:t>This website includes an overview </a:t>
            </a:r>
            <a:r>
              <a:rPr lang="en-US" sz="2400" dirty="0"/>
              <a:t>of ESSA, FAQs about ESSA, and links to ESSA resources, including the full text of ESSA</a:t>
            </a:r>
            <a:r>
              <a:rPr lang="en-US" sz="2400" dirty="0" smtClean="0"/>
              <a:t>.</a:t>
            </a:r>
          </a:p>
          <a:p>
            <a:r>
              <a:rPr lang="en-US" sz="2800" b="1" dirty="0" smtClean="0"/>
              <a:t>Institute of Education Sciences (IES)</a:t>
            </a:r>
          </a:p>
          <a:p>
            <a:r>
              <a:rPr lang="en-US" sz="2400" dirty="0">
                <a:hlinkClick r:id="rId3"/>
              </a:rPr>
              <a:t>https://ies.ed.gov</a:t>
            </a:r>
            <a:r>
              <a:rPr lang="en-US" sz="2400" dirty="0" smtClean="0">
                <a:hlinkClick r:id="rId3"/>
              </a:rPr>
              <a:t>/</a:t>
            </a:r>
            <a:endParaRPr lang="en-US" sz="2400" dirty="0" smtClean="0"/>
          </a:p>
          <a:p>
            <a:r>
              <a:rPr lang="en-US" sz="2400" dirty="0" smtClean="0"/>
              <a:t>IES is the statistics</a:t>
            </a:r>
            <a:r>
              <a:rPr lang="en-US" sz="2400" dirty="0"/>
              <a:t>, research, and evaluation arm of the U.S. Department of Education. This site provides scientific evidence, in a useful and accessible format, that can help educators, policymakers and stakeholders improve outcomes for all students.</a:t>
            </a:r>
          </a:p>
        </p:txBody>
      </p:sp>
    </p:spTree>
    <p:extLst>
      <p:ext uri="{BB962C8B-B14F-4D97-AF65-F5344CB8AC3E}">
        <p14:creationId xmlns:p14="http://schemas.microsoft.com/office/powerpoint/2010/main" val="25814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12144"/>
            <a:ext cx="8596668" cy="602255"/>
          </a:xfrm>
        </p:spPr>
        <p:txBody>
          <a:bodyPr>
            <a:noAutofit/>
          </a:bodyPr>
          <a:lstStyle/>
          <a:p>
            <a:r>
              <a:rPr lang="en-US" dirty="0"/>
              <a:t>Resources for Educators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090669"/>
            <a:ext cx="8819206" cy="5871991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Office of Innovation and Improvement</a:t>
            </a:r>
          </a:p>
          <a:p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://innovation.ed.gov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r>
              <a:rPr lang="en-US" sz="2400" dirty="0"/>
              <a:t>This website highlights available grant opportunities, including the Education Innovation and Research (EIR) Program. The EIR Program provides funding for evidence-based, field-initiated innovations designed to improve student achievement and attainment for high-need students.</a:t>
            </a:r>
          </a:p>
          <a:p>
            <a:r>
              <a:rPr lang="en-US" sz="2800" b="1" dirty="0" smtClean="0"/>
              <a:t>What Works Clearinghouse</a:t>
            </a:r>
          </a:p>
          <a:p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ies.ed.gov/ncee/wwc</a:t>
            </a:r>
            <a:endParaRPr lang="en-US" sz="2400" dirty="0" smtClean="0"/>
          </a:p>
          <a:p>
            <a:r>
              <a:rPr lang="en-US" sz="2400" dirty="0"/>
              <a:t>The What Works </a:t>
            </a:r>
            <a:r>
              <a:rPr lang="en-US" sz="2400" dirty="0" smtClean="0"/>
              <a:t>Clearinghouse reviews </a:t>
            </a:r>
            <a:r>
              <a:rPr lang="en-US" sz="2400" dirty="0"/>
              <a:t>evidence of effectiveness of programs, policies, or practices with the goal of helping schools make evidence-based decisions.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6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78246"/>
            <a:ext cx="8596668" cy="657340"/>
          </a:xfrm>
        </p:spPr>
        <p:txBody>
          <a:bodyPr/>
          <a:lstStyle/>
          <a:p>
            <a:r>
              <a:rPr lang="en-US" dirty="0" smtClean="0"/>
              <a:t>Resources for Educators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67789"/>
            <a:ext cx="9237847" cy="5822414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U.S. Department of Education. (2016). </a:t>
            </a:r>
            <a:r>
              <a:rPr lang="en-US" sz="2800" i="1" dirty="0"/>
              <a:t>Non-regulatory guidance: Using evidence to strengthen education investments</a:t>
            </a:r>
            <a:r>
              <a:rPr lang="en-US" sz="2800" dirty="0"/>
              <a:t>. Washington, DC: Author. Retrieved from </a:t>
            </a:r>
            <a:r>
              <a:rPr lang="en-US" sz="2800" u="sng" dirty="0">
                <a:hlinkClick r:id="rId2"/>
              </a:rPr>
              <a:t>http://</a:t>
            </a:r>
            <a:r>
              <a:rPr lang="en-US" sz="2800" u="sng" dirty="0" smtClean="0">
                <a:hlinkClick r:id="rId2"/>
              </a:rPr>
              <a:t>www2.ed.gov/policy/elsec/leg/essa/guidanceuseseinvestment.pdf</a:t>
            </a:r>
            <a:endParaRPr lang="en-US" sz="2800" dirty="0"/>
          </a:p>
          <a:p>
            <a:r>
              <a:rPr lang="en-US" sz="2400" dirty="0"/>
              <a:t>This guidance document is designed to help SEAs, LEAs, schools, educators, partner organizations and other stakeholders successfully choose and implement interventions that improve outcomes for students</a:t>
            </a:r>
            <a:r>
              <a:rPr lang="en-US" sz="2400" dirty="0" smtClean="0"/>
              <a:t>.</a:t>
            </a:r>
          </a:p>
          <a:p>
            <a:r>
              <a:rPr lang="en-US" sz="2800" dirty="0"/>
              <a:t>Social </a:t>
            </a:r>
            <a:r>
              <a:rPr lang="en-US" sz="2800" dirty="0" smtClean="0"/>
              <a:t>Media: Educators </a:t>
            </a:r>
            <a:r>
              <a:rPr lang="en-US" sz="2800" dirty="0"/>
              <a:t>can find and/or share information and dialogue with others using social media platforms such as Twitter and Facebook. Use the hashtag #ESSA to contribute to and follow these discussions. </a:t>
            </a:r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0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44347"/>
            <a:ext cx="8596668" cy="613272"/>
          </a:xfrm>
        </p:spPr>
        <p:txBody>
          <a:bodyPr>
            <a:no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44906"/>
            <a:ext cx="8596668" cy="5800381"/>
          </a:xfrm>
        </p:spPr>
        <p:txBody>
          <a:bodyPr/>
          <a:lstStyle/>
          <a:p>
            <a:r>
              <a:rPr lang="en-US" sz="2800" dirty="0"/>
              <a:t>Basic tenet </a:t>
            </a:r>
            <a:r>
              <a:rPr lang="en-US" sz="2800" dirty="0" smtClean="0"/>
              <a:t>of ESSA is </a:t>
            </a:r>
            <a:r>
              <a:rPr lang="en-US" sz="2800" dirty="0"/>
              <a:t>that educators must believe that all students can </a:t>
            </a:r>
            <a:r>
              <a:rPr lang="en-US" sz="2800" dirty="0" smtClean="0"/>
              <a:t>succeed. </a:t>
            </a:r>
          </a:p>
          <a:p>
            <a:r>
              <a:rPr lang="en-US" sz="2800" dirty="0" smtClean="0"/>
              <a:t>ESSA </a:t>
            </a:r>
            <a:r>
              <a:rPr lang="en-US" sz="2800" dirty="0"/>
              <a:t>provides new opportunities for educators to </a:t>
            </a:r>
            <a:r>
              <a:rPr lang="en-US" sz="2800" dirty="0" smtClean="0"/>
              <a:t>provide special assistance and support for students at risk of academic failure.</a:t>
            </a:r>
          </a:p>
          <a:p>
            <a:r>
              <a:rPr lang="en-US" sz="2800" dirty="0" smtClean="0"/>
              <a:t>Emphasis on evidence-based research and practice will create new challenges for educators.</a:t>
            </a:r>
          </a:p>
          <a:p>
            <a:r>
              <a:rPr lang="en-US" sz="2800" dirty="0" smtClean="0"/>
              <a:t>Educators and schools must take advantage of available resources as they prepare for the implementation of ESSA.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2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5758" y="5398266"/>
            <a:ext cx="10515600" cy="126451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Thanks for your attendance</a:t>
            </a:r>
            <a:br>
              <a:rPr lang="en-US" sz="4000" b="1" dirty="0" smtClean="0"/>
            </a:br>
            <a:r>
              <a:rPr lang="en-US" sz="4000" b="1" dirty="0" smtClean="0"/>
              <a:t>and participation!!</a:t>
            </a:r>
            <a:endParaRPr lang="en-US" sz="4000" b="1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" b="1543"/>
          <a:stretch>
            <a:fillRect/>
          </a:stretch>
        </p:blipFill>
        <p:spPr>
          <a:xfrm>
            <a:off x="573088" y="0"/>
            <a:ext cx="10782300" cy="5254625"/>
          </a:xfrm>
        </p:spPr>
      </p:pic>
    </p:spTree>
    <p:extLst>
      <p:ext uri="{BB962C8B-B14F-4D97-AF65-F5344CB8AC3E}">
        <p14:creationId xmlns:p14="http://schemas.microsoft.com/office/powerpoint/2010/main" val="232710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290110"/>
            <a:ext cx="8885307" cy="866660"/>
          </a:xfrm>
        </p:spPr>
        <p:txBody>
          <a:bodyPr>
            <a:noAutofit/>
          </a:bodyPr>
          <a:lstStyle/>
          <a:p>
            <a:r>
              <a:rPr lang="en-US" dirty="0" smtClean="0"/>
              <a:t>Every Student Succeeds Act (ESSA)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156770"/>
            <a:ext cx="8596668" cy="5701230"/>
          </a:xfrm>
        </p:spPr>
        <p:txBody>
          <a:bodyPr>
            <a:noAutofit/>
          </a:bodyPr>
          <a:lstStyle/>
          <a:p>
            <a:r>
              <a:rPr lang="en-US" sz="3000" dirty="0"/>
              <a:t>L</a:t>
            </a:r>
            <a:r>
              <a:rPr lang="en-US" sz="3000" dirty="0" smtClean="0"/>
              <a:t>atest </a:t>
            </a:r>
            <a:r>
              <a:rPr lang="en-US" sz="3000" dirty="0"/>
              <a:t>reauthorization of </a:t>
            </a:r>
            <a:r>
              <a:rPr lang="en-US" sz="3000" dirty="0" smtClean="0"/>
              <a:t>historical </a:t>
            </a:r>
            <a:r>
              <a:rPr lang="en-US" sz="3000" dirty="0"/>
              <a:t>Elementary and Secondary Education </a:t>
            </a:r>
            <a:r>
              <a:rPr lang="en-US" sz="3000" dirty="0" smtClean="0"/>
              <a:t>Act</a:t>
            </a:r>
          </a:p>
          <a:p>
            <a:r>
              <a:rPr lang="en-US" sz="3000" dirty="0" smtClean="0"/>
              <a:t>Signed into law December 10, 2015</a:t>
            </a:r>
          </a:p>
          <a:p>
            <a:r>
              <a:rPr lang="en-US" sz="3000" dirty="0" smtClean="0"/>
              <a:t>Provides </a:t>
            </a:r>
            <a:r>
              <a:rPr lang="en-US" sz="3000" dirty="0"/>
              <a:t>resources and support for students and schools at risk of academic failure </a:t>
            </a:r>
            <a:endParaRPr lang="en-US" sz="3000" dirty="0" smtClean="0"/>
          </a:p>
          <a:p>
            <a:r>
              <a:rPr lang="en-US" sz="3000" dirty="0" smtClean="0"/>
              <a:t>Replaces NCLB with more </a:t>
            </a:r>
            <a:r>
              <a:rPr lang="en-US" sz="3000" dirty="0"/>
              <a:t>flexible state controlled educational </a:t>
            </a:r>
            <a:r>
              <a:rPr lang="en-US" sz="3000" dirty="0" smtClean="0"/>
              <a:t>program</a:t>
            </a:r>
          </a:p>
          <a:p>
            <a:r>
              <a:rPr lang="en-US" sz="3000" dirty="0" smtClean="0"/>
              <a:t>Becomes </a:t>
            </a:r>
            <a:r>
              <a:rPr lang="en-US" sz="3000" dirty="0"/>
              <a:t>operational </a:t>
            </a:r>
            <a:r>
              <a:rPr lang="en-US" sz="3000" dirty="0" smtClean="0"/>
              <a:t>in </a:t>
            </a:r>
            <a:r>
              <a:rPr lang="en-US" sz="3000" dirty="0"/>
              <a:t>2017–2018 school </a:t>
            </a:r>
            <a:r>
              <a:rPr lang="en-US" sz="3000" dirty="0" smtClean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214028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378" y="330507"/>
            <a:ext cx="8929374" cy="661011"/>
          </a:xfrm>
        </p:spPr>
        <p:txBody>
          <a:bodyPr>
            <a:noAutofit/>
          </a:bodyPr>
          <a:lstStyle/>
          <a:p>
            <a:r>
              <a:rPr lang="en-US" dirty="0" smtClean="0"/>
              <a:t>Broadened Definition of Academic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378" y="1113986"/>
            <a:ext cx="8596668" cy="5744014"/>
          </a:xfrm>
        </p:spPr>
        <p:txBody>
          <a:bodyPr>
            <a:noAutofit/>
          </a:bodyPr>
          <a:lstStyle/>
          <a:p>
            <a:r>
              <a:rPr lang="en-US" sz="3000" dirty="0" smtClean="0"/>
              <a:t>Includes </a:t>
            </a:r>
            <a:r>
              <a:rPr lang="en-US" sz="3000" dirty="0"/>
              <a:t>annual testing in reading </a:t>
            </a:r>
            <a:r>
              <a:rPr lang="en-US" sz="3000" dirty="0" smtClean="0"/>
              <a:t>and </a:t>
            </a:r>
            <a:r>
              <a:rPr lang="en-US" sz="3000" dirty="0"/>
              <a:t>math in </a:t>
            </a:r>
            <a:r>
              <a:rPr lang="en-US" sz="3000" dirty="0" smtClean="0"/>
              <a:t>grades 3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en-US" sz="3000" dirty="0" smtClean="0"/>
              <a:t>8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smtClean="0"/>
              <a:t>and </a:t>
            </a:r>
            <a:r>
              <a:rPr lang="en-US" sz="3000" dirty="0"/>
              <a:t>once during high school </a:t>
            </a:r>
            <a:endParaRPr lang="en-US" sz="3000" dirty="0" smtClean="0"/>
          </a:p>
          <a:p>
            <a:r>
              <a:rPr lang="en-US" sz="3000" dirty="0" smtClean="0"/>
              <a:t>Requires additional </a:t>
            </a:r>
            <a:r>
              <a:rPr lang="en-US" sz="3000" dirty="0"/>
              <a:t>statewide academic </a:t>
            </a:r>
            <a:r>
              <a:rPr lang="en-US" sz="3000" dirty="0" smtClean="0"/>
              <a:t>indicator such as</a:t>
            </a:r>
          </a:p>
          <a:p>
            <a:pPr lvl="1"/>
            <a:r>
              <a:rPr lang="en-US" sz="2800" dirty="0" smtClean="0"/>
              <a:t>Student </a:t>
            </a:r>
            <a:r>
              <a:rPr lang="en-US" sz="2800" dirty="0"/>
              <a:t>growth at </a:t>
            </a:r>
            <a:r>
              <a:rPr lang="en-US" sz="2800" dirty="0" smtClean="0"/>
              <a:t>elementary and middle </a:t>
            </a:r>
            <a:r>
              <a:rPr lang="en-US" sz="2800" dirty="0"/>
              <a:t>school </a:t>
            </a:r>
            <a:r>
              <a:rPr lang="en-US" sz="2800" dirty="0" smtClean="0"/>
              <a:t>levels</a:t>
            </a:r>
          </a:p>
          <a:p>
            <a:pPr lvl="1"/>
            <a:r>
              <a:rPr lang="en-US" sz="2800" dirty="0"/>
              <a:t>M</a:t>
            </a:r>
            <a:r>
              <a:rPr lang="en-US" sz="2800" dirty="0" smtClean="0"/>
              <a:t>easure </a:t>
            </a:r>
            <a:r>
              <a:rPr lang="en-US" sz="2800" dirty="0"/>
              <a:t>of progress in English language </a:t>
            </a:r>
            <a:r>
              <a:rPr lang="en-US" sz="2800" dirty="0" smtClean="0"/>
              <a:t>proficiency for English language learners</a:t>
            </a:r>
          </a:p>
          <a:p>
            <a:pPr lvl="1"/>
            <a:r>
              <a:rPr lang="en-US" sz="2800" dirty="0" smtClean="0"/>
              <a:t>High </a:t>
            </a:r>
            <a:r>
              <a:rPr lang="en-US" sz="2800" dirty="0"/>
              <a:t>s</a:t>
            </a:r>
            <a:r>
              <a:rPr lang="en-US" sz="2800" dirty="0" smtClean="0"/>
              <a:t>chool </a:t>
            </a:r>
            <a:r>
              <a:rPr lang="en-US" sz="2800" dirty="0"/>
              <a:t>g</a:t>
            </a:r>
            <a:r>
              <a:rPr lang="en-US" sz="2800" dirty="0" smtClean="0"/>
              <a:t>raduation </a:t>
            </a:r>
            <a:r>
              <a:rPr lang="en-US" sz="2800" dirty="0"/>
              <a:t>r</a:t>
            </a:r>
            <a:r>
              <a:rPr lang="en-US" sz="2800" dirty="0" smtClean="0"/>
              <a:t>ate </a:t>
            </a:r>
          </a:p>
          <a:p>
            <a:r>
              <a:rPr lang="en-US" sz="3000" dirty="0"/>
              <a:t>A</a:t>
            </a:r>
            <a:r>
              <a:rPr lang="en-US" sz="3000" dirty="0" smtClean="0"/>
              <a:t>llows </a:t>
            </a:r>
            <a:r>
              <a:rPr lang="en-US" sz="3000" dirty="0"/>
              <a:t>states to </a:t>
            </a:r>
            <a:r>
              <a:rPr lang="en-US" sz="3000" dirty="0" smtClean="0"/>
              <a:t>choose </a:t>
            </a:r>
            <a:r>
              <a:rPr lang="en-US" sz="3000" dirty="0"/>
              <a:t>a non-cognitive indicator </a:t>
            </a:r>
            <a:r>
              <a:rPr lang="en-US" sz="3000" dirty="0" smtClean="0"/>
              <a:t>of school quality or student success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78200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148" y="411297"/>
            <a:ext cx="8596668" cy="822593"/>
          </a:xfrm>
        </p:spPr>
        <p:txBody>
          <a:bodyPr>
            <a:normAutofit/>
          </a:bodyPr>
          <a:lstStyle/>
          <a:p>
            <a:r>
              <a:rPr lang="en-US" dirty="0" smtClean="0"/>
              <a:t>Non-Cognitive Indicator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148" y="1233890"/>
            <a:ext cx="8596668" cy="5392756"/>
          </a:xfrm>
        </p:spPr>
        <p:txBody>
          <a:bodyPr>
            <a:noAutofit/>
          </a:bodyPr>
          <a:lstStyle/>
          <a:p>
            <a:r>
              <a:rPr lang="en-US" sz="3000" dirty="0" smtClean="0"/>
              <a:t>Must </a:t>
            </a:r>
            <a:r>
              <a:rPr lang="en-US" sz="3000" dirty="0"/>
              <a:t>be measured systematically, be related to academic indicators, and provide meaningful differentiation among schools </a:t>
            </a:r>
            <a:endParaRPr lang="en-US" sz="3000" dirty="0" smtClean="0"/>
          </a:p>
          <a:p>
            <a:r>
              <a:rPr lang="en-US" sz="3000" dirty="0" smtClean="0"/>
              <a:t>Examples include </a:t>
            </a:r>
            <a:r>
              <a:rPr lang="en-US" sz="3000" dirty="0"/>
              <a:t>student engagement, school climate and safety, attendance, postsecondary readiness </a:t>
            </a:r>
            <a:endParaRPr lang="en-US" sz="3000" dirty="0" smtClean="0"/>
          </a:p>
          <a:p>
            <a:r>
              <a:rPr lang="en-US" sz="3000" dirty="0"/>
              <a:t>A</a:t>
            </a:r>
            <a:r>
              <a:rPr lang="en-US" sz="3000" dirty="0" smtClean="0"/>
              <a:t>cademic </a:t>
            </a:r>
            <a:r>
              <a:rPr lang="en-US" sz="3000" dirty="0"/>
              <a:t>indicators </a:t>
            </a:r>
            <a:r>
              <a:rPr lang="en-US" sz="3000" dirty="0" smtClean="0"/>
              <a:t>must be assigned </a:t>
            </a:r>
            <a:r>
              <a:rPr lang="en-US" sz="3000" dirty="0"/>
              <a:t>greater weight than </a:t>
            </a:r>
            <a:r>
              <a:rPr lang="en-US" sz="3000" dirty="0" smtClean="0"/>
              <a:t>selected </a:t>
            </a:r>
            <a:r>
              <a:rPr lang="en-US" sz="3000" dirty="0"/>
              <a:t>non-cognitive indicator 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28123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030" y="455362"/>
            <a:ext cx="8918358" cy="679375"/>
          </a:xfrm>
        </p:spPr>
        <p:txBody>
          <a:bodyPr>
            <a:noAutofit/>
          </a:bodyPr>
          <a:lstStyle/>
          <a:p>
            <a:r>
              <a:rPr lang="en-US" dirty="0" smtClean="0"/>
              <a:t>Expansion of Subgroups for Data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030" y="1167787"/>
            <a:ext cx="8596668" cy="5723263"/>
          </a:xfrm>
        </p:spPr>
        <p:txBody>
          <a:bodyPr>
            <a:noAutofit/>
          </a:bodyPr>
          <a:lstStyle/>
          <a:p>
            <a:r>
              <a:rPr lang="en-US" sz="2800" dirty="0" smtClean="0"/>
              <a:t>Previously identified </a:t>
            </a:r>
            <a:r>
              <a:rPr lang="en-US" sz="2800" dirty="0"/>
              <a:t>subgroups </a:t>
            </a:r>
            <a:r>
              <a:rPr lang="en-US" sz="2800" dirty="0" smtClean="0"/>
              <a:t>under NCLB: Students </a:t>
            </a:r>
            <a:r>
              <a:rPr lang="en-US" sz="2800" dirty="0"/>
              <a:t>who have </a:t>
            </a:r>
            <a:r>
              <a:rPr lang="en-US" sz="2800" dirty="0" smtClean="0"/>
              <a:t>disabilities, are </a:t>
            </a:r>
            <a:r>
              <a:rPr lang="en-US" sz="2800" dirty="0"/>
              <a:t>economically </a:t>
            </a:r>
            <a:r>
              <a:rPr lang="en-US" sz="2800" dirty="0" smtClean="0"/>
              <a:t>disadvantaged, have </a:t>
            </a:r>
            <a:r>
              <a:rPr lang="en-US" sz="2800" dirty="0"/>
              <a:t>limited English language </a:t>
            </a:r>
            <a:r>
              <a:rPr lang="en-US" sz="2800" dirty="0" smtClean="0"/>
              <a:t>proficiency, or belong </a:t>
            </a:r>
            <a:r>
              <a:rPr lang="en-US" sz="2800" dirty="0"/>
              <a:t>to a major racial/ethnic group </a:t>
            </a:r>
            <a:endParaRPr lang="en-US" sz="2800" dirty="0" smtClean="0"/>
          </a:p>
          <a:p>
            <a:r>
              <a:rPr lang="en-US" sz="2800" dirty="0" smtClean="0"/>
              <a:t>New subgroups: Students </a:t>
            </a:r>
            <a:r>
              <a:rPr lang="en-US" sz="2800" dirty="0"/>
              <a:t>who are </a:t>
            </a:r>
            <a:r>
              <a:rPr lang="en-US" sz="2800" dirty="0" smtClean="0"/>
              <a:t>homeless, are </a:t>
            </a:r>
            <a:r>
              <a:rPr lang="en-US" sz="2800" dirty="0"/>
              <a:t>in foster </a:t>
            </a:r>
            <a:r>
              <a:rPr lang="en-US" sz="2800" dirty="0" smtClean="0"/>
              <a:t>care, or have </a:t>
            </a:r>
            <a:r>
              <a:rPr lang="en-US" sz="2800" dirty="0"/>
              <a:t>parents in the </a:t>
            </a:r>
            <a:r>
              <a:rPr lang="en-US" sz="2800" dirty="0" smtClean="0"/>
              <a:t>military</a:t>
            </a:r>
          </a:p>
          <a:p>
            <a:r>
              <a:rPr lang="en-US" sz="2800" dirty="0" smtClean="0"/>
              <a:t>Data will be examined for new subgroups but </a:t>
            </a:r>
            <a:r>
              <a:rPr lang="en-US" sz="2800" dirty="0"/>
              <a:t>not reported for statewide accountability </a:t>
            </a:r>
          </a:p>
        </p:txBody>
      </p:sp>
    </p:spTree>
    <p:extLst>
      <p:ext uri="{BB962C8B-B14F-4D97-AF65-F5344CB8AC3E}">
        <p14:creationId xmlns:p14="http://schemas.microsoft.com/office/powerpoint/2010/main" val="41347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86439"/>
            <a:ext cx="8596668" cy="1357523"/>
          </a:xfrm>
        </p:spPr>
        <p:txBody>
          <a:bodyPr>
            <a:noAutofit/>
          </a:bodyPr>
          <a:lstStyle/>
          <a:p>
            <a:r>
              <a:rPr lang="en-US" dirty="0"/>
              <a:t>E</a:t>
            </a:r>
            <a:r>
              <a:rPr lang="en-US" dirty="0" smtClean="0"/>
              <a:t>mphasis </a:t>
            </a:r>
            <a:r>
              <a:rPr lang="en-US" dirty="0"/>
              <a:t>on </a:t>
            </a:r>
            <a:r>
              <a:rPr lang="en-US" dirty="0" smtClean="0"/>
              <a:t>Evidence-Based </a:t>
            </a:r>
            <a:r>
              <a:rPr lang="en-US" dirty="0"/>
              <a:t>R</a:t>
            </a:r>
            <a:r>
              <a:rPr lang="en-US" dirty="0" smtClean="0"/>
              <a:t>esearch and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3962"/>
            <a:ext cx="8596668" cy="5214038"/>
          </a:xfrm>
        </p:spPr>
        <p:txBody>
          <a:bodyPr>
            <a:noAutofit/>
          </a:bodyPr>
          <a:lstStyle/>
          <a:p>
            <a:r>
              <a:rPr lang="en-US" sz="2800" dirty="0" smtClean="0"/>
              <a:t>Evidence-based = Demonstrates statistically significant effect on improving student outcomes</a:t>
            </a:r>
          </a:p>
          <a:p>
            <a:r>
              <a:rPr lang="en-US" sz="2800" dirty="0"/>
              <a:t>Different types of research evidence allowed when choosing an activity, strategy, or intervention designed for improvement </a:t>
            </a:r>
            <a:endParaRPr lang="en-US" sz="2800" dirty="0" smtClean="0"/>
          </a:p>
          <a:p>
            <a:r>
              <a:rPr lang="en-US" sz="2800" i="1" dirty="0" smtClean="0"/>
              <a:t>Strong evidence </a:t>
            </a:r>
            <a:r>
              <a:rPr lang="en-US" sz="2800" dirty="0"/>
              <a:t>from an experimental </a:t>
            </a:r>
            <a:r>
              <a:rPr lang="en-US" sz="2800" dirty="0" smtClean="0"/>
              <a:t>study</a:t>
            </a:r>
          </a:p>
          <a:p>
            <a:r>
              <a:rPr lang="en-US" sz="2800" dirty="0"/>
              <a:t>M</a:t>
            </a:r>
            <a:r>
              <a:rPr lang="en-US" sz="2800" i="1" dirty="0" smtClean="0"/>
              <a:t>oderate </a:t>
            </a:r>
            <a:r>
              <a:rPr lang="en-US" sz="2800" i="1" dirty="0"/>
              <a:t>evidence</a:t>
            </a:r>
            <a:r>
              <a:rPr lang="en-US" sz="2800" dirty="0"/>
              <a:t> from a quasi-experimental </a:t>
            </a:r>
            <a:r>
              <a:rPr lang="en-US" sz="2800" dirty="0" smtClean="0"/>
              <a:t>study</a:t>
            </a:r>
          </a:p>
          <a:p>
            <a:r>
              <a:rPr lang="en-US" sz="2800" i="1" dirty="0"/>
              <a:t>P</a:t>
            </a:r>
            <a:r>
              <a:rPr lang="en-US" sz="2800" i="1" dirty="0" smtClean="0"/>
              <a:t>romising </a:t>
            </a:r>
            <a:r>
              <a:rPr lang="en-US" sz="2800" i="1" dirty="0"/>
              <a:t>evidence</a:t>
            </a:r>
            <a:r>
              <a:rPr lang="en-US" sz="2800" dirty="0"/>
              <a:t> from a correlational study with statistical controls for selection </a:t>
            </a:r>
            <a:r>
              <a:rPr lang="en-US" sz="2800" dirty="0" smtClean="0"/>
              <a:t>bias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5741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148" y="336625"/>
            <a:ext cx="8596668" cy="1320800"/>
          </a:xfrm>
        </p:spPr>
        <p:txBody>
          <a:bodyPr>
            <a:noAutofit/>
          </a:bodyPr>
          <a:lstStyle/>
          <a:p>
            <a:r>
              <a:rPr lang="en-US" dirty="0" smtClean="0"/>
              <a:t>Emphasis on Evidence-Based Research and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148" y="1657425"/>
            <a:ext cx="8596668" cy="5225056"/>
          </a:xfrm>
        </p:spPr>
        <p:txBody>
          <a:bodyPr>
            <a:noAutofit/>
          </a:bodyPr>
          <a:lstStyle/>
          <a:p>
            <a:r>
              <a:rPr lang="en-US" sz="2800" dirty="0"/>
              <a:t>Also considered </a:t>
            </a:r>
            <a:r>
              <a:rPr lang="en-US" sz="2800" dirty="0" smtClean="0"/>
              <a:t>evidence-based </a:t>
            </a:r>
            <a:r>
              <a:rPr lang="en-US" sz="2800" dirty="0"/>
              <a:t>is </a:t>
            </a:r>
            <a:r>
              <a:rPr lang="en-US" sz="2800" dirty="0" smtClean="0"/>
              <a:t>an activity</a:t>
            </a:r>
            <a:r>
              <a:rPr lang="en-US" sz="2800" dirty="0"/>
              <a:t>, strategy, or intervention that </a:t>
            </a:r>
            <a:r>
              <a:rPr lang="en-US" sz="2800" dirty="0" smtClean="0"/>
              <a:t>has “</a:t>
            </a:r>
            <a:r>
              <a:rPr lang="en-US" sz="2800" dirty="0"/>
              <a:t>rationale based on high-quality research findings or positive evaluation…that is likely to improve student or other relevant outcomes and that includes ongoing efforts to examine the effects of such activity, strategy, or </a:t>
            </a:r>
            <a:r>
              <a:rPr lang="en-US" sz="2800" dirty="0" smtClean="0"/>
              <a:t>intervention.” </a:t>
            </a:r>
          </a:p>
          <a:p>
            <a:r>
              <a:rPr lang="en-US" sz="2800" dirty="0" smtClean="0"/>
              <a:t>Other types </a:t>
            </a:r>
            <a:r>
              <a:rPr lang="en-US" sz="2800" dirty="0"/>
              <a:t>of </a:t>
            </a:r>
            <a:r>
              <a:rPr lang="en-US" sz="2800" dirty="0" smtClean="0"/>
              <a:t>studies (e.g</a:t>
            </a:r>
            <a:r>
              <a:rPr lang="en-US" sz="2800" dirty="0"/>
              <a:t>., case studies, </a:t>
            </a:r>
            <a:r>
              <a:rPr lang="en-US" sz="2800" dirty="0" smtClean="0"/>
              <a:t>descriptive studies, survey research) </a:t>
            </a:r>
            <a:r>
              <a:rPr lang="en-US" sz="2800" dirty="0"/>
              <a:t>do not count as </a:t>
            </a:r>
            <a:r>
              <a:rPr lang="en-US" sz="2800" dirty="0" smtClean="0"/>
              <a:t>evidence; questions also remain </a:t>
            </a:r>
            <a:r>
              <a:rPr lang="en-US" sz="2800" dirty="0"/>
              <a:t>whether meta-analyses meet the evidence-based </a:t>
            </a:r>
            <a:r>
              <a:rPr lang="en-US" sz="2800" dirty="0" smtClean="0"/>
              <a:t>criteria.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97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78246"/>
            <a:ext cx="8596668" cy="1320800"/>
          </a:xfrm>
        </p:spPr>
        <p:txBody>
          <a:bodyPr>
            <a:noAutofit/>
          </a:bodyPr>
          <a:lstStyle/>
          <a:p>
            <a:r>
              <a:rPr lang="en-US" dirty="0" smtClean="0"/>
              <a:t>Evidence-Based Interventions or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42265"/>
            <a:ext cx="8596668" cy="5015735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Review literature </a:t>
            </a:r>
            <a:r>
              <a:rPr lang="en-US" sz="3000" dirty="0"/>
              <a:t>to determine </a:t>
            </a:r>
            <a:r>
              <a:rPr lang="en-US" sz="3000" dirty="0" smtClean="0"/>
              <a:t>effectiveness based </a:t>
            </a:r>
            <a:r>
              <a:rPr lang="en-US" sz="3000" dirty="0"/>
              <a:t>on previous empirical </a:t>
            </a:r>
            <a:r>
              <a:rPr lang="en-US" sz="3000" dirty="0" smtClean="0"/>
              <a:t>research</a:t>
            </a:r>
          </a:p>
          <a:p>
            <a:r>
              <a:rPr lang="en-US" sz="3000" dirty="0"/>
              <a:t>M</a:t>
            </a:r>
            <a:r>
              <a:rPr lang="en-US" sz="3000" dirty="0" smtClean="0"/>
              <a:t>ultiple </a:t>
            </a:r>
            <a:r>
              <a:rPr lang="en-US" sz="3000" dirty="0"/>
              <a:t>studies showing positive outcomes </a:t>
            </a:r>
            <a:r>
              <a:rPr lang="en-US" sz="3000" dirty="0" smtClean="0"/>
              <a:t>needed </a:t>
            </a:r>
            <a:r>
              <a:rPr lang="en-US" sz="3000" dirty="0"/>
              <a:t>to make </a:t>
            </a:r>
            <a:r>
              <a:rPr lang="en-US" sz="3000" dirty="0" smtClean="0"/>
              <a:t>definitive statement </a:t>
            </a:r>
            <a:r>
              <a:rPr lang="en-US" sz="3000" dirty="0"/>
              <a:t>about effectiveness</a:t>
            </a:r>
            <a:r>
              <a:rPr lang="en-US" sz="3000" dirty="0" smtClean="0"/>
              <a:t> </a:t>
            </a:r>
          </a:p>
          <a:p>
            <a:r>
              <a:rPr lang="en-US" sz="3000" dirty="0" smtClean="0"/>
              <a:t>Professionally </a:t>
            </a:r>
            <a:r>
              <a:rPr lang="en-US" sz="3000" dirty="0"/>
              <a:t>developed and </a:t>
            </a:r>
            <a:r>
              <a:rPr lang="en-US" sz="3000" dirty="0" smtClean="0"/>
              <a:t>marketed interventions more </a:t>
            </a:r>
            <a:r>
              <a:rPr lang="en-US" sz="3000" dirty="0"/>
              <a:t>likely to have </a:t>
            </a:r>
            <a:r>
              <a:rPr lang="en-US" sz="3000" dirty="0" smtClean="0"/>
              <a:t>strong </a:t>
            </a:r>
            <a:r>
              <a:rPr lang="en-US" sz="3000" dirty="0"/>
              <a:t>research </a:t>
            </a:r>
            <a:r>
              <a:rPr lang="en-US" sz="3000" dirty="0" smtClean="0"/>
              <a:t>base; however, schools not limited to </a:t>
            </a:r>
            <a:r>
              <a:rPr lang="en-US" sz="3000" dirty="0"/>
              <a:t>use of these types of </a:t>
            </a:r>
            <a:r>
              <a:rPr lang="en-US" sz="3000" dirty="0" smtClean="0"/>
              <a:t>interventions </a:t>
            </a:r>
          </a:p>
          <a:p>
            <a:r>
              <a:rPr lang="en-US" sz="3000" dirty="0" smtClean="0"/>
              <a:t>May be </a:t>
            </a:r>
            <a:r>
              <a:rPr lang="en-US" sz="3000" dirty="0"/>
              <a:t>more efficient in terms of time and resources to select </a:t>
            </a:r>
            <a:r>
              <a:rPr lang="en-US" sz="3000" dirty="0" smtClean="0"/>
              <a:t>existing</a:t>
            </a:r>
            <a:r>
              <a:rPr lang="en-US" sz="3000" dirty="0"/>
              <a:t>, proven </a:t>
            </a:r>
            <a:r>
              <a:rPr lang="en-US" sz="3000" dirty="0" smtClean="0"/>
              <a:t>options </a:t>
            </a:r>
            <a:r>
              <a:rPr lang="en-US" sz="3000" dirty="0"/>
              <a:t>for improving </a:t>
            </a:r>
            <a:r>
              <a:rPr lang="en-US" sz="3000" dirty="0" smtClean="0"/>
              <a:t>outcomes 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68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616</TotalTime>
  <Words>1794</Words>
  <Application>Microsoft Office PowerPoint</Application>
  <PresentationFormat>Widescreen</PresentationFormat>
  <Paragraphs>134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Times New Roman</vt:lpstr>
      <vt:lpstr>Trebuchet MS</vt:lpstr>
      <vt:lpstr>Wingdings 3</vt:lpstr>
      <vt:lpstr>Facet</vt:lpstr>
      <vt:lpstr>ESSA Meets EARL: Preparing Educators  of Students At Risk for the  Every Student Succeeds Act  Cordelia D. Zinskie and Dan W. Rea Georgia Southern University</vt:lpstr>
      <vt:lpstr>PowerPoint Presentation</vt:lpstr>
      <vt:lpstr>Every Student Succeeds Act (ESSA)</vt:lpstr>
      <vt:lpstr>Broadened Definition of Academic Success</vt:lpstr>
      <vt:lpstr>Non-Cognitive Indicator</vt:lpstr>
      <vt:lpstr>Expansion of Subgroups for Data Reporting</vt:lpstr>
      <vt:lpstr>Emphasis on Evidence-Based Research and Practice</vt:lpstr>
      <vt:lpstr>Emphasis on Evidence-Based Research and Practice</vt:lpstr>
      <vt:lpstr>Evidence-Based Interventions or Strategies</vt:lpstr>
      <vt:lpstr>Evidence-Based Interventions or Strategies</vt:lpstr>
      <vt:lpstr>Focus on Continuous Improvement</vt:lpstr>
      <vt:lpstr>Focus on Continuous Improvement</vt:lpstr>
      <vt:lpstr>Appropriate Use and Communication of Data </vt:lpstr>
      <vt:lpstr>Appropriate Use and Communication of Data</vt:lpstr>
      <vt:lpstr>Data Dashboards</vt:lpstr>
      <vt:lpstr>Issues Regarding Access to Data</vt:lpstr>
      <vt:lpstr>Need for Increased Educator Understanding of Research and Evaluation</vt:lpstr>
      <vt:lpstr>Need for Increased Educator Understanding of Research and Evaluation</vt:lpstr>
      <vt:lpstr>Need for Increased Educator Understanding of Research and Evaluation</vt:lpstr>
      <vt:lpstr>New M.Ed. in Evaluation, Assessment, Research, and Learning (EARL)</vt:lpstr>
      <vt:lpstr>M.Ed. EARL Program Outcomes</vt:lpstr>
      <vt:lpstr>Graduate Certificate, Applied Research and Evaluation</vt:lpstr>
      <vt:lpstr>For More Information</vt:lpstr>
      <vt:lpstr>Funding for ESSA Initiatives</vt:lpstr>
      <vt:lpstr>Resources for Educators</vt:lpstr>
      <vt:lpstr>Resources for Educators</vt:lpstr>
      <vt:lpstr>Resources for Educators</vt:lpstr>
      <vt:lpstr>Conclusion</vt:lpstr>
      <vt:lpstr>Thanks for your attendance and participation!!</vt:lpstr>
    </vt:vector>
  </TitlesOfParts>
  <Company>Georgia Southern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ESSA Meets EARL:  Preparing Educators of  Students at Risk for the  Every Student Succeeds Act</dc:title>
  <dc:creator>Cordelia Zinskie</dc:creator>
  <cp:lastModifiedBy>Cordelia Zinskie</cp:lastModifiedBy>
  <cp:revision>54</cp:revision>
  <dcterms:created xsi:type="dcterms:W3CDTF">2017-02-16T17:53:34Z</dcterms:created>
  <dcterms:modified xsi:type="dcterms:W3CDTF">2017-03-03T21:28:53Z</dcterms:modified>
</cp:coreProperties>
</file>