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61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onstantia" panose="02030602050306030303" pitchFamily="18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94912A-C9B8-4A53-9E21-7CC27999E5FB}">
  <a:tblStyle styleId="{9C94912A-C9B8-4A53-9E21-7CC27999E5FB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font" Target="fonts/font7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4-06T11:38:10.529" idx="4">
    <p:pos x="6000" y="300"/>
    <p:text>Explain to me why this is here - what are you saying?
-Kerry</p:text>
  </p:cm>
  <p:cm authorId="0" dt="2017-04-06T11:38:36.483" idx="3">
    <p:pos x="6000" y="200"/>
    <p:text>You're going to need to explain how this is a proxy for
-Kerry</p:text>
  </p:cm>
  <p:cm authorId="0" dt="2017-04-06T11:39:03.937" idx="2">
    <p:pos x="6000" y="100"/>
    <p:text>A couple of things: First - you need to list the type of analysis you are doing
-Kerry</p:text>
  </p:cm>
  <p:cm authorId="0" dt="2017-04-06T11:39:35.686" idx="1">
    <p:pos x="6000" y="0"/>
    <p:text>Second, a chart with the variables would be helpful. It's hard to follow right now, as is.
-Kerry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5713236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241423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380321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1328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30792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89621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55497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71975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92497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14311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78267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8597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rgbClr val="4CE0EA"/>
              </a:buClr>
              <a:buFont typeface="Calibri"/>
              <a:buNone/>
              <a:defRPr sz="5600" b="1" i="0" u="none" strike="noStrike" cap="none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711200" y="3228535"/>
            <a:ext cx="10472928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45720" lvl="0" indent="0" algn="r" rtl="0">
              <a:spcBef>
                <a:spcPts val="520"/>
              </a:spcBef>
              <a:buClr>
                <a:schemeClr val="accent3"/>
              </a:buClr>
              <a:buFont typeface="Noto Sans Symbols"/>
              <a:buNone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457200" marR="0" lvl="1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0" algn="ctr" rtl="0">
              <a:spcBef>
                <a:spcPts val="420"/>
              </a:spcBef>
              <a:buClr>
                <a:schemeClr val="accent2"/>
              </a:buClr>
              <a:buFont typeface="Noto Sans Symbols"/>
              <a:buNone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371600" marR="0" lvl="3" indent="0" algn="ctr" rtl="0">
              <a:spcBef>
                <a:spcPts val="400"/>
              </a:spcBef>
              <a:buClr>
                <a:schemeClr val="accent3"/>
              </a:buClr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828800" marR="0" lvl="4" indent="0" algn="ctr" rtl="0">
              <a:spcBef>
                <a:spcPts val="400"/>
              </a:spcBef>
              <a:buClr>
                <a:schemeClr val="accent4"/>
              </a:buClr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286000" marR="0" lvl="5" indent="0" algn="ctr" rtl="0">
              <a:spcBef>
                <a:spcPts val="360"/>
              </a:spcBef>
              <a:buClr>
                <a:schemeClr val="accent5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743200" marR="0" lvl="6" indent="0" algn="ctr" rtl="0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200400" marR="0" lvl="7" indent="0" algn="ctr" rtl="0">
              <a:spcBef>
                <a:spcPts val="320"/>
              </a:spcBef>
              <a:buClr>
                <a:schemeClr val="lt2"/>
              </a:buClr>
              <a:buFont typeface="Constantia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lt2"/>
              </a:buClr>
              <a:buFont typeface="Constantia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 rot="-10380000" flipH="1">
            <a:off x="4221004" y="1108076"/>
            <a:ext cx="7010400" cy="4114799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9525" cap="rnd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dist="38500" dir="7500000" sx="98500" sy="100080" kx="100000" ky="100000" algn="tl" rotWithShape="0">
              <a:srgbClr val="000000">
                <a:alpha val="24705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 rot="-10380000" flipH="1">
            <a:off x="10672178" y="5359769"/>
            <a:ext cx="207263" cy="155447"/>
          </a:xfrm>
          <a:prstGeom prst="rtTriangle">
            <a:avLst/>
          </a:prstGeom>
          <a:solidFill>
            <a:srgbClr val="FFFFFF"/>
          </a:solidFill>
          <a:ln w="12700" cap="flat" cmpd="sng">
            <a:solidFill>
              <a:srgbClr val="FFFFFF"/>
            </a:solidFill>
            <a:prstDash val="solid"/>
            <a:bevel/>
            <a:headEnd type="none" w="med" len="med"/>
            <a:tailEnd type="none" w="med" len="med"/>
          </a:ln>
          <a:effectLst>
            <a:outerShdw blurRad="19685" dist="6350" dir="12900000" algn="tl" rotWithShape="0">
              <a:srgbClr val="000000">
                <a:alpha val="46666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812800" y="1176996"/>
            <a:ext cx="2950464" cy="15826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2000" b="1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812800" y="2828784"/>
            <a:ext cx="2946399" cy="21793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50"/>
              </a:spcBef>
              <a:buClr>
                <a:schemeClr val="accent3"/>
              </a:buClr>
              <a:buFont typeface="Noto Sans Symbols"/>
              <a:buNone/>
              <a:defRPr sz="13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94310" algn="l" rtl="0">
              <a:spcBef>
                <a:spcPts val="24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209550" algn="l" rtl="0">
              <a:spcBef>
                <a:spcPts val="20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73672" algn="l" rtl="0">
              <a:spcBef>
                <a:spcPts val="18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81292" algn="l" rtl="0">
              <a:spcBef>
                <a:spcPts val="18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xfrm>
            <a:off x="10769600" y="6356351"/>
            <a:ext cx="812799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Shape 91"/>
          <p:cNvSpPr>
            <a:spLocks noGrp="1"/>
          </p:cNvSpPr>
          <p:nvPr>
            <p:ph type="pic" idx="2"/>
          </p:nvPr>
        </p:nvSpPr>
        <p:spPr>
          <a:xfrm rot="420000">
            <a:off x="4647724" y="1199516"/>
            <a:ext cx="6156960" cy="3931919"/>
          </a:xfrm>
          <a:prstGeom prst="rect">
            <a:avLst/>
          </a:prstGeom>
          <a:solidFill>
            <a:schemeClr val="lt2"/>
          </a:solidFill>
          <a:ln w="9525" cap="rnd" cmpd="sng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accent3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2" name="Shape 92"/>
          <p:cNvSpPr/>
          <p:nvPr/>
        </p:nvSpPr>
        <p:spPr>
          <a:xfrm rot="10800000" flipH="1">
            <a:off x="-12700" y="5816599"/>
            <a:ext cx="12217400" cy="1041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4" y="365"/>
                </a:moveTo>
                <a:lnTo>
                  <a:pt x="52848" y="0"/>
                </a:lnTo>
                <a:cubicBezTo>
                  <a:pt x="57089" y="18475"/>
                  <a:pt x="79584" y="67134"/>
                  <a:pt x="90935" y="67134"/>
                </a:cubicBezTo>
                <a:cubicBezTo>
                  <a:pt x="102286" y="67134"/>
                  <a:pt x="114885" y="27804"/>
                  <a:pt x="119875" y="10060"/>
                </a:cubicBezTo>
                <a:lnTo>
                  <a:pt x="120000" y="38963"/>
                </a:lnTo>
                <a:cubicBezTo>
                  <a:pt x="117879" y="47012"/>
                  <a:pt x="104282" y="80670"/>
                  <a:pt x="89438" y="80304"/>
                </a:cubicBezTo>
                <a:cubicBezTo>
                  <a:pt x="74594" y="79939"/>
                  <a:pt x="45841" y="30182"/>
                  <a:pt x="30935" y="36768"/>
                </a:cubicBezTo>
                <a:cubicBezTo>
                  <a:pt x="15592" y="38231"/>
                  <a:pt x="5613" y="88170"/>
                  <a:pt x="0" y="120000"/>
                </a:cubicBezTo>
                <a:lnTo>
                  <a:pt x="124" y="365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93" name="Shape 93"/>
          <p:cNvSpPr/>
          <p:nvPr/>
        </p:nvSpPr>
        <p:spPr>
          <a:xfrm rot="10800000" flipH="1">
            <a:off x="5842000" y="6219825"/>
            <a:ext cx="6349999" cy="6381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6960" y="20571"/>
                  <a:pt x="46720" y="107495"/>
                  <a:pt x="66720" y="113747"/>
                </a:cubicBezTo>
                <a:cubicBezTo>
                  <a:pt x="86720" y="120000"/>
                  <a:pt x="111120" y="56268"/>
                  <a:pt x="120000" y="37512"/>
                </a:cubicBezTo>
                <a:lnTo>
                  <a:pt x="120000" y="12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 rot="5400000">
            <a:off x="3901440" y="-1356359"/>
            <a:ext cx="4389119" cy="10972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97" name="Shape 9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 rot="5400000">
            <a:off x="7604918" y="2148683"/>
            <a:ext cx="5211763" cy="2743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 rot="5400000">
            <a:off x="2016918" y="-492916"/>
            <a:ext cx="5211763" cy="802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spcBef>
                <a:spcPts val="0"/>
              </a:spcBef>
              <a:buClr>
                <a:srgbClr val="4CE0EA"/>
              </a:buClr>
              <a:buFont typeface="Calibri"/>
              <a:buNone/>
              <a:defRPr sz="5600" b="1" i="0" u="none" strike="noStrike" cap="none">
                <a:solidFill>
                  <a:srgbClr val="4CE0EA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711200" y="3228535"/>
            <a:ext cx="10472928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45720" lvl="0" indent="0" algn="r" rtl="0">
              <a:spcBef>
                <a:spcPts val="520"/>
              </a:spcBef>
              <a:buClr>
                <a:schemeClr val="accent3"/>
              </a:buClr>
              <a:buFont typeface="Noto Sans Symbols"/>
              <a:buNone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457200" marR="0" lvl="1" indent="0" algn="ctr" rtl="0">
              <a:spcBef>
                <a:spcPts val="480"/>
              </a:spcBef>
              <a:buClr>
                <a:schemeClr val="accent1"/>
              </a:buClr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0" algn="ctr" rtl="0">
              <a:spcBef>
                <a:spcPts val="420"/>
              </a:spcBef>
              <a:buClr>
                <a:schemeClr val="accent2"/>
              </a:buClr>
              <a:buFont typeface="Noto Sans Symbols"/>
              <a:buNone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371600" marR="0" lvl="3" indent="0" algn="ctr" rtl="0">
              <a:spcBef>
                <a:spcPts val="400"/>
              </a:spcBef>
              <a:buClr>
                <a:schemeClr val="accent3"/>
              </a:buClr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828800" marR="0" lvl="4" indent="0" algn="ctr" rtl="0">
              <a:spcBef>
                <a:spcPts val="400"/>
              </a:spcBef>
              <a:buClr>
                <a:schemeClr val="accent4"/>
              </a:buClr>
              <a:buFont typeface="Noto Sans Symbols"/>
              <a:buNone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2286000" marR="0" lvl="5" indent="0" algn="ctr" rtl="0">
              <a:spcBef>
                <a:spcPts val="360"/>
              </a:spcBef>
              <a:buClr>
                <a:schemeClr val="accent5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2743200" marR="0" lvl="6" indent="0" algn="ctr" rtl="0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3200400" marR="0" lvl="7" indent="0" algn="ctr" rtl="0">
              <a:spcBef>
                <a:spcPts val="320"/>
              </a:spcBef>
              <a:buClr>
                <a:schemeClr val="lt2"/>
              </a:buClr>
              <a:buFont typeface="Constantia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3657600" marR="0" lvl="8" indent="0" algn="ctr" rtl="0">
              <a:spcBef>
                <a:spcPts val="280"/>
              </a:spcBef>
              <a:buClr>
                <a:schemeClr val="lt2"/>
              </a:buClr>
              <a:buFont typeface="Constantia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gradFill>
          <a:gsLst>
            <a:gs pos="0">
              <a:srgbClr val="439FD7"/>
            </a:gs>
            <a:gs pos="25000">
              <a:srgbClr val="4397CA"/>
            </a:gs>
            <a:gs pos="100000">
              <a:srgbClr val="00466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707135" y="1316736"/>
            <a:ext cx="10363200" cy="136245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rgbClr val="4AE3AC"/>
              </a:buClr>
              <a:buFont typeface="Calibri"/>
              <a:buNone/>
              <a:defRPr sz="5600" b="1" i="0" u="none" strike="noStrike" cap="none">
                <a:solidFill>
                  <a:srgbClr val="4AE3A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707135" y="2704664"/>
            <a:ext cx="10363200" cy="15097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40"/>
              </a:spcBef>
              <a:buClr>
                <a:schemeClr val="accent3"/>
              </a:buClr>
              <a:buFont typeface="Noto Sans Symbols"/>
              <a:buNone/>
              <a:defRPr sz="22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259080" algn="l" rtl="0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254000" algn="l" rtl="0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210819" algn="l" rtl="0">
              <a:spcBef>
                <a:spcPts val="280"/>
              </a:spcBef>
              <a:buClr>
                <a:schemeClr val="accent3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218439" algn="l" rtl="0">
              <a:spcBef>
                <a:spcPts val="280"/>
              </a:spcBef>
              <a:buClr>
                <a:schemeClr val="accent4"/>
              </a:buClr>
              <a:buFont typeface="Noto Sans Symbols"/>
              <a:buNone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lt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lt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09600" y="1920084"/>
            <a:ext cx="53847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5100" algn="l" rtl="0">
              <a:spcBef>
                <a:spcPts val="40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36525" algn="l" rtl="0">
              <a:spcBef>
                <a:spcPts val="36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44144" algn="l" rtl="0">
              <a:spcBef>
                <a:spcPts val="36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2"/>
          </p:nvPr>
        </p:nvSpPr>
        <p:spPr>
          <a:xfrm>
            <a:off x="6197600" y="1920084"/>
            <a:ext cx="5384799" cy="4434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5100" algn="l" rtl="0">
              <a:spcBef>
                <a:spcPts val="40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36525" algn="l" rtl="0">
              <a:spcBef>
                <a:spcPts val="36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44144" algn="l" rtl="0">
              <a:spcBef>
                <a:spcPts val="36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480"/>
              </a:spcBef>
              <a:buClr>
                <a:schemeClr val="accent3"/>
              </a:buClr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25908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254000" algn="l" rtl="0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210819" algn="l" rtl="0">
              <a:spcBef>
                <a:spcPts val="320"/>
              </a:spcBef>
              <a:buClr>
                <a:schemeClr val="accent3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218439" algn="l" rtl="0">
              <a:spcBef>
                <a:spcPts val="320"/>
              </a:spcBef>
              <a:buClr>
                <a:schemeClr val="accent4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2"/>
          </p:nvPr>
        </p:nvSpPr>
        <p:spPr>
          <a:xfrm>
            <a:off x="6193367" y="1859758"/>
            <a:ext cx="5389032" cy="6548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480"/>
              </a:spcBef>
              <a:buClr>
                <a:schemeClr val="accent3"/>
              </a:buClr>
              <a:buFont typeface="Noto Sans Symbols"/>
              <a:buNone/>
              <a:defRPr sz="2400" b="1" i="0" u="none" strike="noStrike" cap="none">
                <a:solidFill>
                  <a:schemeClr val="dk2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259080" algn="l" rtl="0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254000" algn="l" rtl="0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210819" algn="l" rtl="0">
              <a:spcBef>
                <a:spcPts val="320"/>
              </a:spcBef>
              <a:buClr>
                <a:schemeClr val="accent3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218439" algn="l" rtl="0">
              <a:spcBef>
                <a:spcPts val="320"/>
              </a:spcBef>
              <a:buClr>
                <a:schemeClr val="accent4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body" idx="3"/>
          </p:nvPr>
        </p:nvSpPr>
        <p:spPr>
          <a:xfrm>
            <a:off x="609600" y="2514600"/>
            <a:ext cx="5386917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41605" algn="l" rtl="0">
              <a:spcBef>
                <a:spcPts val="44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51130" algn="l" rtl="0">
              <a:spcBef>
                <a:spcPts val="40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73990" algn="l" rtl="0">
              <a:spcBef>
                <a:spcPts val="36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44780" algn="l" rtl="0">
              <a:spcBef>
                <a:spcPts val="32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52400" algn="l" rtl="0">
              <a:spcBef>
                <a:spcPts val="32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4"/>
          </p:nvPr>
        </p:nvSpPr>
        <p:spPr>
          <a:xfrm>
            <a:off x="6193367" y="2514600"/>
            <a:ext cx="5389032" cy="38457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41605" algn="l" rtl="0">
              <a:spcBef>
                <a:spcPts val="44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51130" algn="l" rtl="0">
              <a:spcBef>
                <a:spcPts val="40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73990" algn="l" rtl="0">
              <a:spcBef>
                <a:spcPts val="36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44780" algn="l" rtl="0">
              <a:spcBef>
                <a:spcPts val="32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52400" algn="l" rtl="0">
              <a:spcBef>
                <a:spcPts val="32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10743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914400" y="514352"/>
            <a:ext cx="3657600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2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914400" y="1676400"/>
            <a:ext cx="3657600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accent3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5080" algn="l" rtl="0">
              <a:spcBef>
                <a:spcPts val="240"/>
              </a:spcBef>
              <a:buClr>
                <a:schemeClr val="accent1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accent2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7619" algn="l" rtl="0">
              <a:spcBef>
                <a:spcPts val="180"/>
              </a:spcBef>
              <a:buClr>
                <a:schemeClr val="accent3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2539" algn="l" rtl="0">
              <a:spcBef>
                <a:spcPts val="180"/>
              </a:spcBef>
              <a:buClr>
                <a:schemeClr val="accent4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2"/>
          </p:nvPr>
        </p:nvSpPr>
        <p:spPr>
          <a:xfrm>
            <a:off x="4766732" y="1676400"/>
            <a:ext cx="6815666" cy="457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05410" algn="l" rtl="0">
              <a:spcBef>
                <a:spcPts val="56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18745" algn="l" rtl="0">
              <a:spcBef>
                <a:spcPts val="52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47319" algn="l" rtl="0">
              <a:spcBef>
                <a:spcPts val="48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44144" algn="l" rtl="0">
              <a:spcBef>
                <a:spcPts val="36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/>
          </a:blip>
          <a:tile tx="0" ty="0" sx="65000" sy="65000" flip="none" algn="tl"/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-12700" y="-7144"/>
            <a:ext cx="12217400" cy="1041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4" y="365"/>
                </a:moveTo>
                <a:lnTo>
                  <a:pt x="52848" y="0"/>
                </a:lnTo>
                <a:cubicBezTo>
                  <a:pt x="57089" y="18475"/>
                  <a:pt x="79584" y="67134"/>
                  <a:pt x="90935" y="67134"/>
                </a:cubicBezTo>
                <a:cubicBezTo>
                  <a:pt x="102286" y="67134"/>
                  <a:pt x="114885" y="27804"/>
                  <a:pt x="119875" y="10060"/>
                </a:cubicBezTo>
                <a:lnTo>
                  <a:pt x="120000" y="38963"/>
                </a:lnTo>
                <a:cubicBezTo>
                  <a:pt x="117879" y="47012"/>
                  <a:pt x="104282" y="80670"/>
                  <a:pt x="89438" y="80304"/>
                </a:cubicBezTo>
                <a:cubicBezTo>
                  <a:pt x="74594" y="79939"/>
                  <a:pt x="45841" y="30182"/>
                  <a:pt x="30935" y="36768"/>
                </a:cubicBezTo>
                <a:cubicBezTo>
                  <a:pt x="15592" y="38231"/>
                  <a:pt x="5613" y="88170"/>
                  <a:pt x="0" y="120000"/>
                </a:cubicBezTo>
                <a:lnTo>
                  <a:pt x="124" y="365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7" name="Shape 7"/>
          <p:cNvSpPr/>
          <p:nvPr/>
        </p:nvSpPr>
        <p:spPr>
          <a:xfrm>
            <a:off x="5842000" y="-7144"/>
            <a:ext cx="6349999" cy="6381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6960" y="20571"/>
                  <a:pt x="46720" y="107495"/>
                  <a:pt x="66720" y="113747"/>
                </a:cubicBezTo>
                <a:cubicBezTo>
                  <a:pt x="86720" y="120000"/>
                  <a:pt x="111120" y="56268"/>
                  <a:pt x="120000" y="37512"/>
                </a:cubicBezTo>
                <a:lnTo>
                  <a:pt x="120000" y="12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Calibri"/>
              <a:buNone/>
              <a:defRPr sz="5000" b="0" i="0" u="none" strike="noStrike" cap="none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lt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lt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lt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E9ED"/>
              </a:buClr>
              <a:buFont typeface="Arial"/>
              <a:buNone/>
              <a:defRPr sz="1200" b="0" i="0" u="none" strike="noStrike" cap="none">
                <a:solidFill>
                  <a:srgbClr val="D0E9E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" name="Shape 13"/>
          <p:cNvGrpSpPr/>
          <p:nvPr/>
        </p:nvGrpSpPr>
        <p:grpSpPr>
          <a:xfrm>
            <a:off x="-39058" y="-16113"/>
            <a:ext cx="12264340" cy="1086266"/>
            <a:chOff x="-29322" y="-1971"/>
            <a:chExt cx="9198255" cy="1086266"/>
          </a:xfrm>
        </p:grpSpPr>
        <p:sp>
          <p:nvSpPr>
            <p:cNvPr id="14" name="Shape 14"/>
            <p:cNvSpPr/>
            <p:nvPr/>
          </p:nvSpPr>
          <p:spPr>
            <a:xfrm rot="-164308">
              <a:off x="-19044" y="216549"/>
              <a:ext cx="9163050" cy="6492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9876"/>
                  </a:moveTo>
                  <a:cubicBezTo>
                    <a:pt x="5862" y="83943"/>
                    <a:pt x="19189" y="31279"/>
                    <a:pt x="33430" y="32075"/>
                  </a:cubicBezTo>
                  <a:cubicBezTo>
                    <a:pt x="47671" y="32872"/>
                    <a:pt x="71018" y="120000"/>
                    <a:pt x="85446" y="114654"/>
                  </a:cubicBezTo>
                  <a:cubicBezTo>
                    <a:pt x="99875" y="109308"/>
                    <a:pt x="112806" y="23886"/>
                    <a:pt x="120000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Shape 15"/>
            <p:cNvSpPr/>
            <p:nvPr/>
          </p:nvSpPr>
          <p:spPr>
            <a:xfrm rot="-164308">
              <a:off x="-14309" y="290002"/>
              <a:ext cx="9175812" cy="5303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2857"/>
                  </a:moveTo>
                  <a:cubicBezTo>
                    <a:pt x="5681" y="90913"/>
                    <a:pt x="19791" y="30070"/>
                    <a:pt x="34089" y="32037"/>
                  </a:cubicBezTo>
                  <a:cubicBezTo>
                    <a:pt x="48387" y="34004"/>
                    <a:pt x="71467" y="120000"/>
                    <a:pt x="85785" y="114660"/>
                  </a:cubicBezTo>
                  <a:cubicBezTo>
                    <a:pt x="100104" y="109320"/>
                    <a:pt x="112882" y="2388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>
            <a:alphaModFix/>
          </a:blip>
          <a:tile tx="0" ty="0" sx="65000" sy="65000" flip="none" algn="tl"/>
        </a:blip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>
            <a:off x="-12700" y="-7144"/>
            <a:ext cx="12217400" cy="1041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4" y="365"/>
                </a:moveTo>
                <a:lnTo>
                  <a:pt x="52848" y="0"/>
                </a:lnTo>
                <a:cubicBezTo>
                  <a:pt x="57089" y="18475"/>
                  <a:pt x="79584" y="67134"/>
                  <a:pt x="90935" y="67134"/>
                </a:cubicBezTo>
                <a:cubicBezTo>
                  <a:pt x="102286" y="67134"/>
                  <a:pt x="114885" y="27804"/>
                  <a:pt x="119875" y="10060"/>
                </a:cubicBezTo>
                <a:lnTo>
                  <a:pt x="120000" y="38963"/>
                </a:lnTo>
                <a:cubicBezTo>
                  <a:pt x="117879" y="47012"/>
                  <a:pt x="104282" y="80670"/>
                  <a:pt x="89438" y="80304"/>
                </a:cubicBezTo>
                <a:cubicBezTo>
                  <a:pt x="74594" y="79939"/>
                  <a:pt x="45841" y="30182"/>
                  <a:pt x="30935" y="36768"/>
                </a:cubicBezTo>
                <a:cubicBezTo>
                  <a:pt x="15592" y="38231"/>
                  <a:pt x="5613" y="88170"/>
                  <a:pt x="0" y="120000"/>
                </a:cubicBezTo>
                <a:lnTo>
                  <a:pt x="124" y="365"/>
                </a:lnTo>
                <a:close/>
              </a:path>
            </a:pathLst>
          </a:custGeom>
          <a:gradFill>
            <a:gsLst>
              <a:gs pos="0">
                <a:srgbClr val="0079AD">
                  <a:alpha val="44705"/>
                </a:srgbClr>
              </a:gs>
              <a:gs pos="100000">
                <a:srgbClr val="00E9F7">
                  <a:alpha val="54901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5842000" y="-7144"/>
            <a:ext cx="6349999" cy="6381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cubicBezTo>
                  <a:pt x="6960" y="20571"/>
                  <a:pt x="46720" y="107495"/>
                  <a:pt x="66720" y="113747"/>
                </a:cubicBezTo>
                <a:cubicBezTo>
                  <a:pt x="86720" y="120000"/>
                  <a:pt x="111120" y="56268"/>
                  <a:pt x="120000" y="37512"/>
                </a:cubicBezTo>
                <a:lnTo>
                  <a:pt x="120000" y="121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ABB4">
                  <a:alpha val="29803"/>
                </a:srgbClr>
              </a:gs>
              <a:gs pos="80000">
                <a:srgbClr val="0099E4">
                  <a:alpha val="44705"/>
                </a:srgbClr>
              </a:gs>
              <a:gs pos="100000">
                <a:srgbClr val="0099E4">
                  <a:alpha val="44705"/>
                </a:srgbClr>
              </a:gs>
            </a:gsLst>
            <a:lin ang="54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onstantia"/>
              <a:ea typeface="Constantia"/>
              <a:cs typeface="Constantia"/>
              <a:sym typeface="Constantia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Calibri"/>
              <a:buNone/>
              <a:defRPr sz="50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74320" marR="0" lvl="0" indent="-117475" algn="l" rtl="0">
              <a:spcBef>
                <a:spcPts val="520"/>
              </a:spcBef>
              <a:buClr>
                <a:schemeClr val="accent3"/>
              </a:buClr>
              <a:buSzPct val="95000"/>
              <a:buFont typeface="Noto Sans Symbols"/>
              <a:buChar char="●"/>
              <a:defRPr sz="2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1pPr>
            <a:lvl2pPr marL="640080" marR="0" lvl="1" indent="-129540" algn="l" rtl="0">
              <a:spcBef>
                <a:spcPts val="480"/>
              </a:spcBef>
              <a:buClr>
                <a:schemeClr val="accent1"/>
              </a:buClr>
              <a:buSzPct val="85000"/>
              <a:buFont typeface="Noto Sans Symbols"/>
              <a:buChar char="●"/>
              <a:defRPr sz="2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2pPr>
            <a:lvl3pPr marL="914400" marR="0" lvl="2" indent="-160655" algn="l" rtl="0">
              <a:spcBef>
                <a:spcPts val="420"/>
              </a:spcBef>
              <a:buClr>
                <a:schemeClr val="accent2"/>
              </a:buClr>
              <a:buSzPct val="700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3pPr>
            <a:lvl4pPr marL="1188720" marR="0" lvl="3" indent="-128269" algn="l" rtl="0">
              <a:spcBef>
                <a:spcPts val="400"/>
              </a:spcBef>
              <a:buClr>
                <a:schemeClr val="accent3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4pPr>
            <a:lvl5pPr marL="1463040" marR="0" lvl="4" indent="-135889" algn="l" rtl="0">
              <a:spcBef>
                <a:spcPts val="400"/>
              </a:spcBef>
              <a:buClr>
                <a:schemeClr val="accent4"/>
              </a:buClr>
              <a:buSzPct val="64999"/>
              <a:buFont typeface="Noto Sans Symbols"/>
              <a:buChar char="●"/>
              <a:defRPr sz="20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5pPr>
            <a:lvl6pPr marL="1737360" marR="0" lvl="5" indent="-121920" algn="l" rtl="0">
              <a:spcBef>
                <a:spcPts val="360"/>
              </a:spcBef>
              <a:buClr>
                <a:schemeClr val="accent5"/>
              </a:buClr>
              <a:buSzPct val="79999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6pPr>
            <a:lvl7pPr marL="1920240" marR="0" lvl="6" indent="-111760" algn="l" rtl="0">
              <a:spcBef>
                <a:spcPts val="320"/>
              </a:spcBef>
              <a:buClr>
                <a:schemeClr val="accent6"/>
              </a:buClr>
              <a:buSzPct val="80000"/>
              <a:buFont typeface="Noto Sans Symbols"/>
              <a:buChar char="●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7pPr>
            <a:lvl8pPr marL="2194560" marR="0" lvl="7" indent="-86360" algn="l" rtl="0">
              <a:spcBef>
                <a:spcPts val="320"/>
              </a:spcBef>
              <a:buClr>
                <a:schemeClr val="dk2"/>
              </a:buClr>
              <a:buSzPct val="100000"/>
              <a:buFont typeface="Constantia"/>
              <a:buChar char="•"/>
              <a:defRPr sz="16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8pPr>
            <a:lvl9pPr marL="2468880" marR="0" lvl="8" indent="-93979" algn="l" rtl="0">
              <a:spcBef>
                <a:spcPts val="280"/>
              </a:spcBef>
              <a:buClr>
                <a:schemeClr val="dk2"/>
              </a:buClr>
              <a:buSzPct val="100000"/>
              <a:buFont typeface="Constantia"/>
              <a:buChar char="•"/>
              <a:defRPr sz="1400" b="0" i="0" u="none" strike="noStrike" cap="none">
                <a:solidFill>
                  <a:schemeClr val="dk1"/>
                </a:solidFill>
                <a:latin typeface="Constantia"/>
                <a:ea typeface="Constantia"/>
                <a:cs typeface="Constantia"/>
                <a:sym typeface="Constanti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ftr" idx="11"/>
          </p:nvPr>
        </p:nvSpPr>
        <p:spPr>
          <a:xfrm>
            <a:off x="3556000" y="6356351"/>
            <a:ext cx="44703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35C75"/>
              </a:buClr>
              <a:buFont typeface="Arial"/>
              <a:buNone/>
              <a:defRPr sz="1200" b="0" i="0" u="none" strike="noStrike" cap="none">
                <a:solidFill>
                  <a:srgbClr val="035C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" name="Shape 30"/>
          <p:cNvGrpSpPr/>
          <p:nvPr/>
        </p:nvGrpSpPr>
        <p:grpSpPr>
          <a:xfrm>
            <a:off x="-39058" y="-16113"/>
            <a:ext cx="12264340" cy="1086266"/>
            <a:chOff x="-29322" y="-1971"/>
            <a:chExt cx="9198255" cy="1086266"/>
          </a:xfrm>
        </p:grpSpPr>
        <p:sp>
          <p:nvSpPr>
            <p:cNvPr id="31" name="Shape 31"/>
            <p:cNvSpPr/>
            <p:nvPr/>
          </p:nvSpPr>
          <p:spPr>
            <a:xfrm rot="-164308">
              <a:off x="-19044" y="216549"/>
              <a:ext cx="9163050" cy="6492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9876"/>
                  </a:moveTo>
                  <a:cubicBezTo>
                    <a:pt x="5862" y="83943"/>
                    <a:pt x="19189" y="31279"/>
                    <a:pt x="33430" y="32075"/>
                  </a:cubicBezTo>
                  <a:cubicBezTo>
                    <a:pt x="47671" y="32872"/>
                    <a:pt x="71018" y="120000"/>
                    <a:pt x="85446" y="114654"/>
                  </a:cubicBezTo>
                  <a:cubicBezTo>
                    <a:pt x="99875" y="109308"/>
                    <a:pt x="112806" y="23886"/>
                    <a:pt x="120000" y="0"/>
                  </a:cubicBezTo>
                </a:path>
              </a:pathLst>
            </a:custGeom>
            <a:noFill/>
            <a:ln w="10775" cap="flat" cmpd="sng">
              <a:solidFill>
                <a:srgbClr val="09B6BE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Shape 32"/>
            <p:cNvSpPr/>
            <p:nvPr/>
          </p:nvSpPr>
          <p:spPr>
            <a:xfrm rot="-164308">
              <a:off x="-14309" y="290002"/>
              <a:ext cx="9175812" cy="5303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2857"/>
                  </a:moveTo>
                  <a:cubicBezTo>
                    <a:pt x="5681" y="90913"/>
                    <a:pt x="19791" y="30070"/>
                    <a:pt x="34089" y="32037"/>
                  </a:cubicBezTo>
                  <a:cubicBezTo>
                    <a:pt x="48387" y="34004"/>
                    <a:pt x="71467" y="120000"/>
                    <a:pt x="85785" y="114660"/>
                  </a:cubicBezTo>
                  <a:cubicBezTo>
                    <a:pt x="100104" y="109320"/>
                    <a:pt x="112882" y="23887"/>
                    <a:pt x="120000" y="0"/>
                  </a:cubicBezTo>
                </a:path>
              </a:pathLst>
            </a:custGeom>
            <a:noFill/>
            <a:ln w="9525" cap="flat" cmpd="sng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>
            <a:spLocks noGrp="1"/>
          </p:cNvSpPr>
          <p:nvPr>
            <p:ph type="subTitle" idx="1"/>
          </p:nvPr>
        </p:nvSpPr>
        <p:spPr>
          <a:xfrm>
            <a:off x="711200" y="3733800"/>
            <a:ext cx="10472928" cy="1600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MERIT-BASED PAY, A MISCONCEIVED PERCEPTION AS A MOTIVATIONAL TOOL IN TEACHING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1" i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RICHARD KOBIH NKRUMAH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Shape 1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7941" y="373222"/>
            <a:ext cx="5896114" cy="293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Implications</a:t>
            </a:r>
          </a:p>
          <a:p>
            <a:pPr marL="914400" marR="0" lvl="2" indent="-268605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4999"/>
              <a:buFont typeface="Noto Sans Symbols"/>
              <a:buChar char="●"/>
            </a:pPr>
            <a:r>
              <a:rPr lang="en-US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shows there is no 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statistical significance </a:t>
            </a:r>
            <a:r>
              <a:rPr lang="en-US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between teacher motivation to teach better and the promise and /or receipt of merit pay. The ANOVA shows no</a:t>
            </a:r>
            <a:r>
              <a:rPr lang="en-US">
                <a:latin typeface="Times New Roman"/>
                <a:ea typeface="Times New Roman"/>
                <a:cs typeface="Times New Roman"/>
                <a:sym typeface="Times New Roman"/>
              </a:rPr>
              <a:t> association between teachers been proactive and performing at their best to ensure students perform well on tests and also, grow socially.</a:t>
            </a: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21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Recommendations</a:t>
            </a:r>
          </a:p>
          <a:p>
            <a:pPr marL="914400" marR="0" lvl="2" indent="-228600" algn="l" rtl="0">
              <a:spcBef>
                <a:spcPts val="0"/>
              </a:spcBef>
              <a:buClr>
                <a:schemeClr val="accent2"/>
              </a:buClr>
              <a:buSzPct val="70000"/>
              <a:buFont typeface="Noto Sans Symbols"/>
              <a:buChar char="●"/>
            </a:pPr>
            <a:r>
              <a:rPr lang="en-US"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research and pilot programs should be carried out, but this compensation strategy for teachers should be considered in the near future.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None/>
            </a:pP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94375" y="2515550"/>
            <a:ext cx="5429100" cy="32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 of merit pay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Department of Labor (DOL) defines merit pay as a raise in pay based on a set of criteria set by the employer.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compensation strategy used by employers to motivate employees to perform better on the job. (Hannah, 2011)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 pay in teaching encompasses instances in which teachers receive temporary or permanent salary increases for being more effective in the classroom (Leigh, 2012)</a:t>
            </a:r>
          </a:p>
        </p:txBody>
      </p:sp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48057" y="365125"/>
            <a:ext cx="3032449" cy="202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brief history on teacher merit pay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Began in 1710 in England 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Canada adopted teacher merit pay in 1876 for a brief period before discontinuation in 1883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 pay in teaching was implemented in the USA by a school in Newton, Massachusetts in 1908, </a:t>
            </a:r>
            <a:r>
              <a:rPr lang="en-US" sz="2000" b="0" i="1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sparingly. 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Became rampant through the 70s and 80s especially during the Reagan administration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Recently:</a:t>
            </a:r>
          </a:p>
          <a:p>
            <a:pPr marL="25146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 on Incentives in Teaching (POINT) (2006-2009) </a:t>
            </a:r>
          </a:p>
          <a:p>
            <a:pPr marL="25146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Special Teachers are Awarded (STAR), 2006 to date</a:t>
            </a:r>
          </a:p>
          <a:p>
            <a:pPr marL="2514600" marR="0" lvl="5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United Federation of Teachers (UFT) and the New York City Department of Education (DOE), 2007-2010</a:t>
            </a:r>
          </a:p>
        </p:txBody>
      </p:sp>
      <p:pic>
        <p:nvPicPr>
          <p:cNvPr id="126" name="Shape 1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96171" y="0"/>
            <a:ext cx="2228850" cy="2857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Research questions: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002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Are teachers motivated by the idea of receiving merit pay and who is a motivated teacher?</a:t>
            </a:r>
          </a:p>
          <a:p>
            <a:pPr marL="16002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6002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Does merit pay prevent teacher attrition?</a:t>
            </a:r>
          </a:p>
          <a:p>
            <a:pPr marL="16002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500"/>
              </a:spcBef>
              <a:buNone/>
            </a:pPr>
            <a:endParaRPr/>
          </a:p>
        </p:txBody>
      </p:sp>
      <p:pic>
        <p:nvPicPr>
          <p:cNvPr id="133" name="Shape 1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86189" y="4254757"/>
            <a:ext cx="2733898" cy="19222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Reasons for merit pay in education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(Johnson, 1984; Solmon &amp; Podgursky, M. 2000; Buddin et. al., 2007)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Job satisfaction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Keeps the most the effective teachers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Incentivizes higher-achieving individuals to pursue academic careers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Creates a system of professionalism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Teachers will show more attention to student academic and social growth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Shape 1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76900" y="422300"/>
            <a:ext cx="3291900" cy="189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Arguments against merit pay in education</a:t>
            </a:r>
          </a:p>
          <a:p>
            <a:pPr marL="2286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800"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(Muro, 1983; Murnane &amp; Cohen, 1986; Harris, 2007; Podgursky &amp; Springer, 2007)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Divisive and morale damaging to a teaching community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Its expensive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factors affect student performance 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Bias and favoritism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Teachers are intrinsically motivated (Theory X employees)</a:t>
            </a:r>
          </a:p>
          <a:p>
            <a:pPr marL="1143000" marR="0" lvl="2" indent="-22225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Output is difficult to measure</a:t>
            </a: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77200" y="2514600"/>
            <a:ext cx="3657600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Secondary data analysis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was drawn from the School and Staffing Survey (SASS) conducted by the National Center for Education Statistics (NCES) in the 1999/2000 academic year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random sample of 3000 data entries from 42000 cases in the SASS data was taken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measure merit pay in teaching, the dependent variable was the number of years teachers have stayed in the profession at their respective schools.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endParaRPr sz="21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1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Teaching years are influenced by the promise and/or the receipt of merit pay and teacher salary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4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</a:t>
            </a:r>
          </a:p>
          <a:p>
            <a:pPr marL="640080" marR="0" lvl="1" indent="-25908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Noto Sans Symbols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1. Total number of years spent teaching 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buClr>
                <a:schemeClr val="accent3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	</a:t>
            </a:r>
          </a:p>
        </p:txBody>
      </p:sp>
      <p:graphicFrame>
        <p:nvGraphicFramePr>
          <p:cNvPr id="160" name="Shape 160"/>
          <p:cNvGraphicFramePr/>
          <p:nvPr/>
        </p:nvGraphicFramePr>
        <p:xfrm>
          <a:off x="2286000" y="2895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{9C94912A-C9B8-4A53-9E21-7CC27999E5FB}</a:tableStyleId>
              </a:tblPr>
              <a:tblGrid>
                <a:gridCol w="1133475"/>
                <a:gridCol w="1095375"/>
                <a:gridCol w="800100"/>
                <a:gridCol w="1000125"/>
                <a:gridCol w="790575"/>
                <a:gridCol w="790575"/>
              </a:tblGrid>
              <a:tr h="3048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Sum of Squares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df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Mean Square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Sig.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Between Groups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35.790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35.790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.471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.492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Within Groups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227598.207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2998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75.917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Total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227633.997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2999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en-US" sz="1800" u="none" strike="noStrike" cap="non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609600" y="704087"/>
            <a:ext cx="109727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Times New Roman"/>
              <a:buNone/>
            </a:pPr>
            <a:r>
              <a:rPr lang="en-US" sz="50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MERIT-BASED PAY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09600" y="1935480"/>
            <a:ext cx="10972799" cy="43891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6858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Noto Sans Symbols"/>
              <a:buChar char="●"/>
            </a:pPr>
            <a:r>
              <a:rPr lang="en-US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Analysis</a:t>
            </a:r>
          </a:p>
          <a:p>
            <a:pPr marL="10287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Noto Sans Symbols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Table 2. The One-way ANOVA</a:t>
            </a:r>
          </a:p>
          <a:p>
            <a:pPr marL="1371600" marR="0" lvl="0" indent="457200" algn="l" rtl="0">
              <a:spcBef>
                <a:spcPts val="0"/>
              </a:spcBef>
              <a:buClr>
                <a:schemeClr val="accent3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graphicFrame>
        <p:nvGraphicFramePr>
          <p:cNvPr id="167" name="Shape 167"/>
          <p:cNvGraphicFramePr/>
          <p:nvPr/>
        </p:nvGraphicFramePr>
        <p:xfrm>
          <a:off x="3276600" y="3048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{9C94912A-C9B8-4A53-9E21-7CC27999E5FB}</a:tableStyleId>
              </a:tblPr>
              <a:tblGrid>
                <a:gridCol w="872750"/>
                <a:gridCol w="872750"/>
                <a:gridCol w="880850"/>
                <a:gridCol w="958450"/>
                <a:gridCol w="958450"/>
                <a:gridCol w="700175"/>
                <a:gridCol w="700175"/>
              </a:tblGrid>
              <a:tr h="381000">
                <a:tc gridSpan="7"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0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Coefficients</a:t>
                      </a:r>
                      <a:r>
                        <a:rPr lang="en-US" sz="1000" b="1" u="none" strike="noStrike" cap="none" baseline="3000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0">
                <a:tc rowSpan="2" gridSpan="2"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Model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Unstandardized Coefficients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Standardized Coefficients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Sig.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Std. Error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ct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Beta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A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(Constant)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8.458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.170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49.852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.000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Merit Pay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.335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.488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.013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.687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lvl="0" indent="0" algn="r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.492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 gridSpan="7">
                  <a:txBody>
                    <a:bodyPr/>
                    <a:lstStyle/>
                    <a:p>
                      <a:pPr marL="38100" marR="38100" lvl="0" indent="0" algn="just" rtl="0">
                        <a:lnSpc>
                          <a:spcPct val="14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a. Dependent Variable: Total Years Taught in Current School</a:t>
                      </a:r>
                    </a:p>
                  </a:txBody>
                  <a:tcPr marL="63500" marR="63500" marT="63500" marB="63500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low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low">
  <a:themeElements>
    <a:clrScheme name="Flow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Widescreen</PresentationFormat>
  <Paragraphs>117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Times New Roman</vt:lpstr>
      <vt:lpstr>Calibri</vt:lpstr>
      <vt:lpstr>Constantia</vt:lpstr>
      <vt:lpstr>Noto Sans Symbols</vt:lpstr>
      <vt:lpstr>Flow</vt:lpstr>
      <vt:lpstr>Flow</vt:lpstr>
      <vt:lpstr> </vt:lpstr>
      <vt:lpstr>MERIT-BASED PAY</vt:lpstr>
      <vt:lpstr>MERIT-BASED PAY</vt:lpstr>
      <vt:lpstr>MERIT-BASED PAY</vt:lpstr>
      <vt:lpstr>MERIT-BASED PAY</vt:lpstr>
      <vt:lpstr>MERIT-BASED PAY</vt:lpstr>
      <vt:lpstr>MERIT-BASED PAY</vt:lpstr>
      <vt:lpstr>MERIT-BASED PAY</vt:lpstr>
      <vt:lpstr>MERIT-BASED PAY</vt:lpstr>
      <vt:lpstr>MERIT-BASED PAY</vt:lpstr>
      <vt:lpstr>MERIT-BASED PAY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Automatic Logon Account</dc:creator>
  <cp:lastModifiedBy>Automatic Logon Account</cp:lastModifiedBy>
  <cp:revision>1</cp:revision>
  <dcterms:modified xsi:type="dcterms:W3CDTF">2017-04-14T14:22:15Z</dcterms:modified>
</cp:coreProperties>
</file>