
<file path=[Content_Types].xml><?xml version="1.0" encoding="utf-8"?>
<Types xmlns="http://schemas.openxmlformats.org/package/2006/content-types">
  <Default Extension="xml" ContentType="application/xml"/>
  <Default Extension="pdf" ContentType="application/pdf"/>
  <Default Extension="JPG" ContentType="image/jpeg"/>
  <Default Extension="tiff" ContentType="image/tiff"/>
  <Default Extension="emf" ContentType="image/x-emf"/>
  <Default Extension="jpeg" ContentType="image/jpeg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3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  <p:sldMasterId id="2147483746" r:id="rId4"/>
  </p:sldMasterIdLst>
  <p:notesMasterIdLst>
    <p:notesMasterId r:id="rId51"/>
  </p:notesMasterIdLst>
  <p:sldIdLst>
    <p:sldId id="256" r:id="rId5"/>
    <p:sldId id="309" r:id="rId6"/>
    <p:sldId id="322" r:id="rId7"/>
    <p:sldId id="298" r:id="rId8"/>
    <p:sldId id="349" r:id="rId9"/>
    <p:sldId id="369" r:id="rId10"/>
    <p:sldId id="350" r:id="rId11"/>
    <p:sldId id="294" r:id="rId12"/>
    <p:sldId id="326" r:id="rId13"/>
    <p:sldId id="358" r:id="rId14"/>
    <p:sldId id="328" r:id="rId15"/>
    <p:sldId id="344" r:id="rId16"/>
    <p:sldId id="351" r:id="rId17"/>
    <p:sldId id="352" r:id="rId18"/>
    <p:sldId id="353" r:id="rId19"/>
    <p:sldId id="354" r:id="rId20"/>
    <p:sldId id="355" r:id="rId21"/>
    <p:sldId id="356" r:id="rId22"/>
    <p:sldId id="357" r:id="rId23"/>
    <p:sldId id="361" r:id="rId24"/>
    <p:sldId id="337" r:id="rId25"/>
    <p:sldId id="340" r:id="rId26"/>
    <p:sldId id="348" r:id="rId27"/>
    <p:sldId id="339" r:id="rId28"/>
    <p:sldId id="267" r:id="rId29"/>
    <p:sldId id="273" r:id="rId30"/>
    <p:sldId id="288" r:id="rId31"/>
    <p:sldId id="347" r:id="rId32"/>
    <p:sldId id="345" r:id="rId33"/>
    <p:sldId id="346" r:id="rId34"/>
    <p:sldId id="293" r:id="rId35"/>
    <p:sldId id="264" r:id="rId36"/>
    <p:sldId id="258" r:id="rId37"/>
    <p:sldId id="260" r:id="rId38"/>
    <p:sldId id="360" r:id="rId39"/>
    <p:sldId id="362" r:id="rId40"/>
    <p:sldId id="363" r:id="rId41"/>
    <p:sldId id="364" r:id="rId42"/>
    <p:sldId id="365" r:id="rId43"/>
    <p:sldId id="366" r:id="rId44"/>
    <p:sldId id="295" r:id="rId45"/>
    <p:sldId id="343" r:id="rId46"/>
    <p:sldId id="367" r:id="rId47"/>
    <p:sldId id="368" r:id="rId48"/>
    <p:sldId id="285" r:id="rId49"/>
    <p:sldId id="284" r:id="rId5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80" autoAdjust="0"/>
    <p:restoredTop sz="94660"/>
  </p:normalViewPr>
  <p:slideViewPr>
    <p:cSldViewPr snapToGrid="0">
      <p:cViewPr varScale="1">
        <p:scale>
          <a:sx n="72" d="100"/>
          <a:sy n="72" d="100"/>
        </p:scale>
        <p:origin x="224" y="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50" Type="http://schemas.openxmlformats.org/officeDocument/2006/relationships/slide" Target="slides/slide46.xml"/><Relationship Id="rId51" Type="http://schemas.openxmlformats.org/officeDocument/2006/relationships/notesMaster" Target="notesMasters/notesMaster1.xml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9E54E7-108A-4631-979F-ED87DB78FB02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125E21-AD18-4CDC-82EA-981F751DD8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8179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QFFs are fourth-order Taylor series expansion approximations for the </a:t>
            </a:r>
            <a:r>
              <a:rPr lang="en-US" dirty="0" err="1"/>
              <a:t>anharmonic</a:t>
            </a:r>
            <a:r>
              <a:rPr lang="en-US" dirty="0"/>
              <a:t> nuclear potential.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QFFs are used to provide the second-, third-, and fourth-order numeric derivatives to map the nuclear potential energy surface.</a:t>
            </a:r>
          </a:p>
          <a:p>
            <a:r>
              <a:rPr lang="en-US" dirty="0"/>
              <a:t>Standard QFFs are computed using coupled cluster theory at the singles, doubles, and </a:t>
            </a:r>
            <a:r>
              <a:rPr lang="en-US" dirty="0" err="1"/>
              <a:t>perturbative</a:t>
            </a:r>
            <a:r>
              <a:rPr lang="en-US" dirty="0"/>
              <a:t> triples level CCSD(T).</a:t>
            </a:r>
          </a:p>
          <a:p>
            <a:r>
              <a:rPr lang="en-US" dirty="0"/>
              <a:t>This method works well for ground states, but there is a problem for the excited states.</a:t>
            </a:r>
          </a:p>
          <a:p>
            <a:r>
              <a:rPr lang="en-US" dirty="0"/>
              <a:t>For the excited states, the level of theory is dropped to the CCSD level and coupled with an equation of motion (EOM) calculation.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7898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the reaction sche</a:t>
            </a:r>
            <a:r>
              <a:rPr lang="en-US" baseline="0" dirty="0"/>
              <a:t>me for the creation of the c-C3H anion (left) through the DBXS intermediate.</a:t>
            </a:r>
          </a:p>
          <a:p>
            <a:r>
              <a:rPr lang="en-US" baseline="0" dirty="0"/>
              <a:t>We know the CCSD(T) and CCSD lines for both the radical and the anion, but only know the CCSD line for the intermediate.</a:t>
            </a:r>
          </a:p>
          <a:p>
            <a:r>
              <a:rPr lang="en-US" baseline="0" dirty="0"/>
              <a:t>We are looking to extrapolate the difference between the CCSD and CCSD(T) line to the DBXS for accuracy.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0889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2249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the reaction sche</a:t>
            </a:r>
            <a:r>
              <a:rPr lang="en-US" baseline="0" dirty="0"/>
              <a:t>me for the creation of the c-C3H anion (left) through the DBXS intermediate.</a:t>
            </a:r>
          </a:p>
          <a:p>
            <a:r>
              <a:rPr lang="en-US" baseline="0" dirty="0"/>
              <a:t>We know the CCSD(T) and CCSD lines for both the radical and the anion, but only know the CCSD line for the intermediate.</a:t>
            </a:r>
          </a:p>
          <a:p>
            <a:r>
              <a:rPr lang="en-US" baseline="0" dirty="0"/>
              <a:t>We are looking to extrapolate the difference between the CCSD and CCSD(T) line to the DBXS for accuracy.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7605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the reaction sche</a:t>
            </a:r>
            <a:r>
              <a:rPr lang="en-US" baseline="0" dirty="0"/>
              <a:t>me for the creation of the c-C3H anion (left) through the DBXS intermediate.</a:t>
            </a:r>
          </a:p>
          <a:p>
            <a:r>
              <a:rPr lang="en-US" baseline="0" dirty="0"/>
              <a:t>We know the CCSD(T) and CCSD lines for both the radical and the anion, but only know the CCSD line for the intermediate.</a:t>
            </a:r>
          </a:p>
          <a:p>
            <a:r>
              <a:rPr lang="en-US" baseline="0" dirty="0"/>
              <a:t>We are looking to extrapolate the difference between the CCSD and CCSD(T) line to the DBXS for accuracy.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456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</a:t>
            </a:r>
            <a:r>
              <a:rPr lang="en-US" baseline="0" dirty="0"/>
              <a:t> are the symmetry-internal coordinates unique to molecules with this connectivity.</a:t>
            </a:r>
          </a:p>
          <a:p>
            <a:r>
              <a:rPr lang="en-US" baseline="0" dirty="0"/>
              <a:t>They are used to define the the QFF.</a:t>
            </a:r>
          </a:p>
          <a:p>
            <a:r>
              <a:rPr lang="en-US" baseline="0" dirty="0"/>
              <a:t>For our molecule, 413 displacement geometries are constructed as energy points along the PES.</a:t>
            </a:r>
          </a:p>
          <a:p>
            <a:r>
              <a:rPr lang="en-US" dirty="0" err="1"/>
              <a:t>Displacment</a:t>
            </a:r>
            <a:r>
              <a:rPr lang="en-US" baseline="0" dirty="0"/>
              <a:t> increments (Put on Slide)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380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</a:t>
            </a:r>
            <a:r>
              <a:rPr lang="en-US" baseline="0" dirty="0"/>
              <a:t> are the symmetry-internal coordinates unique to molecules with this connectivity.</a:t>
            </a:r>
          </a:p>
          <a:p>
            <a:r>
              <a:rPr lang="en-US" baseline="0" dirty="0"/>
              <a:t>They are used to define the the QFF.</a:t>
            </a:r>
          </a:p>
          <a:p>
            <a:r>
              <a:rPr lang="en-US" baseline="0" dirty="0"/>
              <a:t>For our molecule, 413 displacement geometries are constructed as energy points along the PES.</a:t>
            </a:r>
          </a:p>
          <a:p>
            <a:r>
              <a:rPr lang="en-US" dirty="0" err="1"/>
              <a:t>Displacment</a:t>
            </a:r>
            <a:r>
              <a:rPr lang="en-US" baseline="0" dirty="0"/>
              <a:t> increments (Put on Slide)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66018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</a:t>
            </a:r>
            <a:r>
              <a:rPr lang="en-US" baseline="0" dirty="0"/>
              <a:t> are the symmetry-internal coordinates unique to molecules with this connectivity.</a:t>
            </a:r>
          </a:p>
          <a:p>
            <a:r>
              <a:rPr lang="en-US" baseline="0" dirty="0"/>
              <a:t>They are used to define the the QFF.</a:t>
            </a:r>
          </a:p>
          <a:p>
            <a:r>
              <a:rPr lang="en-US" baseline="0" dirty="0"/>
              <a:t>For our molecule, 413 displacement geometries are constructed as energy points along the PES.</a:t>
            </a:r>
          </a:p>
          <a:p>
            <a:r>
              <a:rPr lang="en-US" dirty="0" err="1"/>
              <a:t>Displacment</a:t>
            </a:r>
            <a:r>
              <a:rPr lang="en-US" baseline="0" dirty="0"/>
              <a:t> increments (Put on Slide)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19846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</a:t>
            </a:r>
            <a:r>
              <a:rPr lang="en-US" baseline="0" dirty="0"/>
              <a:t> are the symmetry-internal coordinates unique to molecules with this connectivity.</a:t>
            </a:r>
          </a:p>
          <a:p>
            <a:r>
              <a:rPr lang="en-US" baseline="0" dirty="0"/>
              <a:t>They are used to define the the QFF.</a:t>
            </a:r>
          </a:p>
          <a:p>
            <a:r>
              <a:rPr lang="en-US" baseline="0" dirty="0"/>
              <a:t>For our molecule, 413 displacement geometries are constructed as energy points along the PES.</a:t>
            </a:r>
          </a:p>
          <a:p>
            <a:r>
              <a:rPr lang="en-US" dirty="0" err="1"/>
              <a:t>Displacment</a:t>
            </a:r>
            <a:r>
              <a:rPr lang="en-US" baseline="0" dirty="0"/>
              <a:t> increments (Put on Slide)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0358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</a:t>
            </a:r>
            <a:r>
              <a:rPr lang="en-US" baseline="0" dirty="0"/>
              <a:t> are the symmetry-internal coordinates unique to molecules with this connectivity.</a:t>
            </a:r>
          </a:p>
          <a:p>
            <a:r>
              <a:rPr lang="en-US" baseline="0" dirty="0"/>
              <a:t>They are used to define the the QFF.</a:t>
            </a:r>
          </a:p>
          <a:p>
            <a:r>
              <a:rPr lang="en-US" baseline="0" dirty="0"/>
              <a:t>For our molecule, 413 displacement geometries are constructed as energy points along the PES.</a:t>
            </a:r>
          </a:p>
          <a:p>
            <a:r>
              <a:rPr lang="en-US" dirty="0" err="1"/>
              <a:t>Displacment</a:t>
            </a:r>
            <a:r>
              <a:rPr lang="en-US" baseline="0" dirty="0"/>
              <a:t> increments (Put on Slide)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349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</a:t>
            </a:r>
            <a:r>
              <a:rPr lang="en-US" baseline="0" dirty="0"/>
              <a:t> are the symmetry-internal coordinates unique to molecules with this connectivity.</a:t>
            </a:r>
          </a:p>
          <a:p>
            <a:r>
              <a:rPr lang="en-US" baseline="0" dirty="0"/>
              <a:t>They are used to define the the QFF.</a:t>
            </a:r>
          </a:p>
          <a:p>
            <a:r>
              <a:rPr lang="en-US" baseline="0" dirty="0"/>
              <a:t>For our molecule, 413 displacement geometries are constructed as energy points along the PES.</a:t>
            </a:r>
          </a:p>
          <a:p>
            <a:r>
              <a:rPr lang="en-US" dirty="0" err="1"/>
              <a:t>Displacment</a:t>
            </a:r>
            <a:r>
              <a:rPr lang="en-US" baseline="0" dirty="0"/>
              <a:t> increments (Put on Slide)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1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</a:t>
            </a:r>
            <a:r>
              <a:rPr lang="en-US" baseline="0" dirty="0"/>
              <a:t> are the symmetry-internal coordinates unique to molecules with this connectivity.</a:t>
            </a:r>
          </a:p>
          <a:p>
            <a:r>
              <a:rPr lang="en-US" baseline="0" dirty="0"/>
              <a:t>They are used to define the the QFF.</a:t>
            </a:r>
          </a:p>
          <a:p>
            <a:r>
              <a:rPr lang="en-US" baseline="0" dirty="0"/>
              <a:t>For our molecule, 413 displacement geometries are constructed as energy points along the PES.</a:t>
            </a:r>
          </a:p>
          <a:p>
            <a:r>
              <a:rPr lang="en-US" dirty="0" err="1"/>
              <a:t>Displacment</a:t>
            </a:r>
            <a:r>
              <a:rPr lang="en-US" baseline="0" dirty="0"/>
              <a:t> increments (Put on Slide)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307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the reaction sche</a:t>
            </a:r>
            <a:r>
              <a:rPr lang="en-US" baseline="0" dirty="0"/>
              <a:t>me for the creation of the c-C3H anion (left) through the DBXS intermediate.</a:t>
            </a:r>
          </a:p>
          <a:p>
            <a:r>
              <a:rPr lang="en-US" baseline="0" dirty="0"/>
              <a:t>We know the CCSD(T) and CCSD lines for both the radical and the anion, but only know the CCSD line for the intermediate.</a:t>
            </a:r>
          </a:p>
          <a:p>
            <a:r>
              <a:rPr lang="en-US" baseline="0" dirty="0"/>
              <a:t>We are looking to extrapolate the difference between the CCSD and CCSD(T) line to the DBXS for accuracy.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55F753-BB0A-484F-97AC-B5005EBBEBA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802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7104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074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496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9707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9973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775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8229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322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9361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872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610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8767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7503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4497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1022770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5088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6308025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1166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099179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75203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7522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851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4785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30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51313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638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07567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7259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1662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5639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74094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06315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51376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01058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2067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9128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761006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42383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80609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3289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2846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9327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9212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743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52762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21400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94542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9603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6808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604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760144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1136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025011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08792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238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4620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6400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8354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40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77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5.xml"/><Relationship Id="rId15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27.xml"/><Relationship Id="rId17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8.xml"/><Relationship Id="rId12" Type="http://schemas.openxmlformats.org/officeDocument/2006/relationships/slideLayout" Target="../slideLayouts/slideLayout39.xml"/><Relationship Id="rId13" Type="http://schemas.openxmlformats.org/officeDocument/2006/relationships/slideLayout" Target="../slideLayouts/slideLayout40.xml"/><Relationship Id="rId14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42.xml"/><Relationship Id="rId16" Type="http://schemas.openxmlformats.org/officeDocument/2006/relationships/slideLayout" Target="../slideLayouts/slideLayout43.xml"/><Relationship Id="rId17" Type="http://schemas.openxmlformats.org/officeDocument/2006/relationships/slideLayout" Target="../slideLayouts/slideLayout44.xml"/><Relationship Id="rId18" Type="http://schemas.openxmlformats.org/officeDocument/2006/relationships/theme" Target="../theme/theme3.xml"/><Relationship Id="rId19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9.xml"/><Relationship Id="rId3" Type="http://schemas.openxmlformats.org/officeDocument/2006/relationships/slideLayout" Target="../slideLayouts/slideLayout30.xml"/><Relationship Id="rId4" Type="http://schemas.openxmlformats.org/officeDocument/2006/relationships/slideLayout" Target="../slideLayouts/slideLayout31.xml"/><Relationship Id="rId5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4.xml"/><Relationship Id="rId8" Type="http://schemas.openxmlformats.org/officeDocument/2006/relationships/slideLayout" Target="../slideLayouts/slideLayout35.xml"/><Relationship Id="rId9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58.xml"/><Relationship Id="rId15" Type="http://schemas.openxmlformats.org/officeDocument/2006/relationships/slideLayout" Target="../slideLayouts/slideLayout59.xml"/><Relationship Id="rId16" Type="http://schemas.openxmlformats.org/officeDocument/2006/relationships/slideLayout" Target="../slideLayouts/slideLayout60.xml"/><Relationship Id="rId17" Type="http://schemas.openxmlformats.org/officeDocument/2006/relationships/theme" Target="../theme/theme4.xml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756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126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4953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753BBB-536A-42DC-9ABC-7A0B0DEBAEAF}" type="datetimeFigureOut">
              <a:rPr lang="en-US" smtClean="0"/>
              <a:t>4/14/17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9956CC3-A276-4B35-A207-E01CA317CC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244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  <p:sldLayoutId id="2147483760" r:id="rId14"/>
    <p:sldLayoutId id="2147483761" r:id="rId15"/>
    <p:sldLayoutId id="214748376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7.emf"/><Relationship Id="rId3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3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4" Type="http://schemas.openxmlformats.org/officeDocument/2006/relationships/image" Target="../media/image5.emf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5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19.pd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26.e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e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em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4.png"/><Relationship Id="rId3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tiff"/><Relationship Id="rId3" Type="http://schemas.openxmlformats.org/officeDocument/2006/relationships/image" Target="../media/image28.tif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Relationship Id="rId2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Relationship Id="rId3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Cyclic C</a:t>
            </a:r>
            <a:r>
              <a:rPr lang="en-US" baseline="-25000" dirty="0" smtClean="0"/>
              <a:t>3</a:t>
            </a:r>
            <a:r>
              <a:rPr lang="en-US" dirty="0" smtClean="0"/>
              <a:t>H Radical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Interstellar Molecule of Mystery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420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45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Quartic Force Fields (QFF)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838200" y="2184441"/>
                <a:ext cx="10515600" cy="2763116"/>
              </a:xfrm>
            </p:spPr>
            <p:txBody>
              <a:bodyPr>
                <a:normAutofit fontScale="92500"/>
              </a:bodyPr>
              <a:lstStyle/>
              <a:p>
                <a14:m>
                  <m:oMath xmlns:m="http://schemas.openxmlformats.org/officeDocument/2006/math">
                    <m:r>
                      <a:rPr lang="en-US" sz="2400" i="1">
                        <a:latin typeface="Cambria Math" panose="02040503050406030204" pitchFamily="18" charset="0"/>
                      </a:rPr>
                      <m:t>𝐻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Ψ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𝐸</m:t>
                    </m:r>
                    <m:r>
                      <m:rPr>
                        <m:sty m:val="p"/>
                      </m:rPr>
                      <a:rPr lang="en-US" sz="2400">
                        <a:latin typeface="Cambria Math" panose="02040503050406030204" pitchFamily="18" charset="0"/>
                      </a:rPr>
                      <m:t>Ψ</m:t>
                    </m:r>
                  </m:oMath>
                </a14:m>
                <a:endParaRPr lang="en-US" sz="240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endParaRPr lang="en-US" sz="240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𝐻</m:t>
                    </m:r>
                    <m:r>
                      <a:rPr lang="en-US" sz="24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𝛼</m:t>
                            </m:r>
                          </m:sub>
                        </m:sSub>
                      </m:e>
                    </m:d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𝛼𝛽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𝐽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𝜋</m:t>
                            </m:r>
                          </m:e>
                          <m:sub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𝛽</m:t>
                            </m:r>
                          </m:sub>
                        </m:sSub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ctrlPr>
                          <a:rPr lang="en-US" sz="2400" i="1">
                            <a:latin typeface="Cambria Math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400" i="1">
                                    <a:latin typeface="Cambria Math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𝛿</m:t>
                                </m:r>
                              </m:e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𝛿</m:t>
                            </m:r>
                            <m:sSubSup>
                              <m:sSubSupPr>
                                <m:ctrlPr>
                                  <a:rPr lang="en-US" sz="2400" i="1">
                                    <a:latin typeface="Cambria Math" charset="0"/>
                                  </a:rPr>
                                </m:ctrlPr>
                              </m:sSubSupPr>
                              <m:e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𝑄</m:t>
                                </m:r>
                              </m:e>
                              <m:sub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𝑘</m:t>
                                </m:r>
                              </m:sub>
                              <m:sup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bSup>
                          </m:den>
                        </m:f>
                      </m:e>
                    </m:d>
                    <m:r>
                      <a:rPr lang="en-US" sz="2400" i="1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sz="2400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panose="02040503050406030204" pitchFamily="18" charset="0"/>
                          </a:rPr>
                          <m:t>Σ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𝛼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𝜇</m:t>
                        </m:r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𝛼𝛼</m:t>
                        </m:r>
                      </m:sub>
                    </m:sSub>
                    <m:r>
                      <a:rPr lang="en-US" sz="24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𝑉</m:t>
                    </m:r>
                    <m:d>
                      <m:dPr>
                        <m:ctrlPr>
                          <a:rPr lang="en-US" sz="2400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</m:oMath>
                </a14:m>
                <a:endParaRPr lang="en-US" sz="2200" i="1" dirty="0">
                  <a:latin typeface="Cambria Math" charset="0"/>
                </a:endParaRPr>
              </a:p>
              <a:p>
                <a:endParaRPr lang="en-US" sz="2400" i="1" dirty="0">
                  <a:latin typeface="Cambria Math" charset="0"/>
                </a:endParaRPr>
              </a:p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charset="0"/>
                      </a:rPr>
                      <m:t>𝑉</m:t>
                    </m:r>
                    <m:d>
                      <m:dPr>
                        <m:ctrlPr>
                          <a:rPr lang="en-US" sz="2400" b="0" i="1" smtClean="0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𝑄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𝑄𝐹𝐹</m:t>
                    </m:r>
                    <m:r>
                      <a:rPr lang="en-US" sz="2400" i="1" smtClean="0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sz="2400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charset="0"/>
                          </a:rPr>
                          <m:t>2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2400" i="1">
                            <a:latin typeface="Cambria Math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2400" i="1">
                            <a:latin typeface="Cambria Math" charset="0"/>
                          </a:rPr>
                          <m:t>𝑖</m:t>
                        </m:r>
                        <m:r>
                          <a:rPr lang="en-US" sz="2400" i="1">
                            <a:latin typeface="Cambria Math" charset="0"/>
                          </a:rPr>
                          <m:t>𝑗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2400" i="1">
                                <a:latin typeface="Cambria Math" charset="0"/>
                              </a:rPr>
                              <m:t>𝑖𝑗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2400" i="1">
                                <a:latin typeface="Cambria Math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2400" i="1">
                                <a:latin typeface="Cambria Math" charset="0"/>
                              </a:rPr>
                              <m:t>𝑗</m:t>
                            </m:r>
                          </m:sub>
                        </m:sSub>
                      </m:e>
                    </m:nary>
                    <m:r>
                      <a:rPr lang="en-US" sz="2400" i="1">
                        <a:latin typeface="Cambria Math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charset="0"/>
                          </a:rPr>
                          <m:t>6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2400" i="1">
                            <a:latin typeface="Cambria Math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2400" i="1">
                            <a:latin typeface="Cambria Math" charset="0"/>
                          </a:rPr>
                          <m:t>𝑖</m:t>
                        </m:r>
                        <m:r>
                          <a:rPr lang="en-US" sz="2400" i="1">
                            <a:latin typeface="Cambria Math" charset="0"/>
                          </a:rPr>
                          <m:t>𝑗𝑘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2400" i="1">
                                <a:latin typeface="Cambria Math" charset="0"/>
                              </a:rPr>
                              <m:t>𝑖𝑗𝑘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2400" i="1">
                                <a:latin typeface="Cambria Math" charset="0"/>
                              </a:rPr>
                              <m:t>𝑖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2400" i="1">
                                <a:latin typeface="Cambria Math" charset="0"/>
                              </a:rPr>
                              <m:t>𝑗</m:t>
                            </m:r>
                          </m:sub>
                        </m:sSub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charset="0"/>
                              </a:rPr>
                              <m:t>Δ</m:t>
                            </m:r>
                          </m:e>
                          <m:sub>
                            <m:r>
                              <a:rPr lang="en-US" sz="2400" i="1">
                                <a:latin typeface="Cambria Math" charset="0"/>
                              </a:rPr>
                              <m:t>𝑘</m:t>
                            </m:r>
                          </m:sub>
                        </m:sSub>
                      </m:e>
                    </m:nary>
                    <m:r>
                      <a:rPr lang="en-US" sz="2400" i="1">
                        <a:latin typeface="Cambria Math" charset="0"/>
                      </a:rPr>
                      <m:t>+</m:t>
                    </m:r>
                    <m:f>
                      <m:fPr>
                        <m:ctrlPr>
                          <a:rPr lang="en-US" sz="2400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sz="2400" i="1">
                            <a:latin typeface="Cambria Math" charset="0"/>
                          </a:rPr>
                          <m:t>1</m:t>
                        </m:r>
                      </m:num>
                      <m:den>
                        <m:r>
                          <a:rPr lang="en-US" sz="2400" i="1">
                            <a:latin typeface="Cambria Math" charset="0"/>
                          </a:rPr>
                          <m:t>24</m:t>
                        </m:r>
                      </m:den>
                    </m:f>
                    <m:nary>
                      <m:naryPr>
                        <m:chr m:val="∑"/>
                        <m:supHide m:val="on"/>
                        <m:ctrlPr>
                          <a:rPr lang="en-US" sz="2400" i="1">
                            <a:latin typeface="Cambria Math" charset="0"/>
                          </a:rPr>
                        </m:ctrlPr>
                      </m:naryPr>
                      <m:sub>
                        <m:r>
                          <m:rPr>
                            <m:brk m:alnAt="7"/>
                          </m:rPr>
                          <a:rPr lang="en-US" sz="2400" i="1">
                            <a:latin typeface="Cambria Math" charset="0"/>
                          </a:rPr>
                          <m:t>𝑖</m:t>
                        </m:r>
                        <m:r>
                          <a:rPr lang="en-US" sz="2400" i="1">
                            <a:latin typeface="Cambria Math" charset="0"/>
                          </a:rPr>
                          <m:t>𝑗𝑘𝑙</m:t>
                        </m:r>
                      </m:sub>
                      <m:sup/>
                      <m:e>
                        <m:sSub>
                          <m:sSubPr>
                            <m:ctrlPr>
                              <a:rPr lang="en-US" sz="2400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sz="2400" i="1">
                                <a:latin typeface="Cambria Math" charset="0"/>
                              </a:rPr>
                              <m:t>𝐹</m:t>
                            </m:r>
                          </m:e>
                          <m:sub>
                            <m:r>
                              <a:rPr lang="en-US" sz="2400" i="1">
                                <a:latin typeface="Cambria Math" charset="0"/>
                              </a:rPr>
                              <m:t>𝑖𝑗𝑘𝑙</m:t>
                            </m:r>
                          </m:sub>
                        </m:sSub>
                      </m:e>
                    </m:nary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charset="0"/>
                          </a:rPr>
                          <m:t>Δ</m:t>
                        </m:r>
                      </m:e>
                      <m:sub>
                        <m:r>
                          <a:rPr lang="en-US" sz="2400" i="1">
                            <a:latin typeface="Cambria Math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charset="0"/>
                          </a:rPr>
                          <m:t>Δ</m:t>
                        </m:r>
                      </m:e>
                      <m:sub>
                        <m:r>
                          <a:rPr lang="en-US" sz="2400" i="1">
                            <a:latin typeface="Cambria Math" charset="0"/>
                          </a:rPr>
                          <m:t>𝑗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charset="0"/>
                          </a:rPr>
                          <m:t>Δ</m:t>
                        </m:r>
                      </m:e>
                      <m:sub>
                        <m:r>
                          <a:rPr lang="en-US" sz="2400" i="1">
                            <a:latin typeface="Cambria Math" charset="0"/>
                          </a:rPr>
                          <m:t>𝑘</m:t>
                        </m:r>
                      </m:sub>
                    </m:sSub>
                    <m:sSub>
                      <m:sSubPr>
                        <m:ctrlPr>
                          <a:rPr lang="en-US" sz="2400" i="1">
                            <a:latin typeface="Cambria Math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sz="2400">
                            <a:latin typeface="Cambria Math" charset="0"/>
                          </a:rPr>
                          <m:t>Δ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400">
                            <a:latin typeface="Cambria Math" charset="0"/>
                          </a:rPr>
                          <m:t>l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838200" y="2184441"/>
                <a:ext cx="10515600" cy="2763116"/>
              </a:xfrm>
              <a:blipFill>
                <a:blip r:embed="rId3"/>
                <a:stretch>
                  <a:fillRect l="-4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3612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Quartic Force Fields (QFF)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844" y="2678906"/>
            <a:ext cx="3721100" cy="2844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50" y="2686844"/>
            <a:ext cx="3505200" cy="2828925"/>
          </a:xfrm>
        </p:spPr>
      </p:pic>
    </p:spTree>
    <p:extLst>
      <p:ext uri="{BB962C8B-B14F-4D97-AF65-F5344CB8AC3E}">
        <p14:creationId xmlns:p14="http://schemas.microsoft.com/office/powerpoint/2010/main" val="154389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Symmetry Internal Coordinates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(</m:t>
                    </m:r>
                    <m:r>
                      <a:rPr lang="en-US" b="0" i="1" smtClean="0">
                        <a:latin typeface="Cambria Math" charset="0"/>
                      </a:rPr>
                      <m:t>𝐻</m:t>
                    </m:r>
                    <m:r>
                      <a:rPr lang="en-US" b="0" i="1" smtClean="0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  <a:blipFill rotWithShape="0">
                <a:blip r:embed="rId3"/>
                <a:stretch>
                  <a:fillRect l="-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3605179" y="2044005"/>
            <a:ext cx="3981450" cy="3293951"/>
            <a:chOff x="3605179" y="2044005"/>
            <a:chExt cx="3981450" cy="3293951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5179" y="2044005"/>
              <a:ext cx="3981450" cy="3293951"/>
            </a:xfrm>
            <a:prstGeom prst="rect">
              <a:avLst/>
            </a:prstGeom>
          </p:spPr>
        </p:pic>
        <p:sp>
          <p:nvSpPr>
            <p:cNvPr id="5" name="Right Arrow 4"/>
            <p:cNvSpPr/>
            <p:nvPr/>
          </p:nvSpPr>
          <p:spPr>
            <a:xfrm rot="5400000">
              <a:off x="5777814" y="2530048"/>
              <a:ext cx="315096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Arrow 5"/>
            <p:cNvSpPr/>
            <p:nvPr/>
          </p:nvSpPr>
          <p:spPr>
            <a:xfrm rot="16200000">
              <a:off x="5777814" y="2158150"/>
              <a:ext cx="315096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19158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Symmetry Internal Coordinates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(</m:t>
                    </m:r>
                    <m:r>
                      <a:rPr lang="en-US" b="0" i="1" smtClean="0">
                        <a:latin typeface="Cambria Math" charset="0"/>
                      </a:rPr>
                      <m:t>𝐻</m:t>
                    </m:r>
                    <m:r>
                      <a:rPr lang="en-US" b="0" i="1" smtClean="0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)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+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  <a:blipFill rotWithShape="0">
                <a:blip r:embed="rId3"/>
                <a:stretch>
                  <a:fillRect l="-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4456750" y="2130501"/>
            <a:ext cx="4711963" cy="3504179"/>
            <a:chOff x="4456750" y="2130501"/>
            <a:chExt cx="4711963" cy="3504179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6750" y="2130501"/>
              <a:ext cx="4711963" cy="3504179"/>
            </a:xfrm>
            <a:prstGeom prst="rect">
              <a:avLst/>
            </a:prstGeom>
          </p:spPr>
        </p:pic>
        <p:sp>
          <p:nvSpPr>
            <p:cNvPr id="5" name="Right Arrow 4"/>
            <p:cNvSpPr/>
            <p:nvPr/>
          </p:nvSpPr>
          <p:spPr>
            <a:xfrm rot="7445595">
              <a:off x="5767404" y="3644097"/>
              <a:ext cx="383141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Arrow 5"/>
            <p:cNvSpPr/>
            <p:nvPr/>
          </p:nvSpPr>
          <p:spPr>
            <a:xfrm rot="18219100">
              <a:off x="5996677" y="3295578"/>
              <a:ext cx="405419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Arrow 6"/>
            <p:cNvSpPr/>
            <p:nvPr/>
          </p:nvSpPr>
          <p:spPr>
            <a:xfrm rot="3546697">
              <a:off x="7346693" y="3658761"/>
              <a:ext cx="426236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7"/>
            <p:cNvSpPr/>
            <p:nvPr/>
          </p:nvSpPr>
          <p:spPr>
            <a:xfrm rot="14447260">
              <a:off x="7115818" y="3261015"/>
              <a:ext cx="451020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3672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Symmetry Internal Coordinates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(</m:t>
                    </m:r>
                    <m:r>
                      <a:rPr lang="en-US" b="0" i="1" smtClean="0">
                        <a:latin typeface="Cambria Math" charset="0"/>
                      </a:rPr>
                      <m:t>𝐻</m:t>
                    </m:r>
                    <m:r>
                      <a:rPr lang="en-US" b="0" i="1" smtClean="0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)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+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charset="0"/>
                      </a:rPr>
                      <m:t>[∠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+∠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]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  <a:blipFill rotWithShape="0">
                <a:blip r:embed="rId3"/>
                <a:stretch>
                  <a:fillRect l="-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5224791" y="1930400"/>
            <a:ext cx="4462486" cy="3691924"/>
            <a:chOff x="5224791" y="1930400"/>
            <a:chExt cx="4462486" cy="3691924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4791" y="1930400"/>
              <a:ext cx="4462486" cy="3691924"/>
            </a:xfrm>
            <a:prstGeom prst="rect">
              <a:avLst/>
            </a:prstGeom>
          </p:spPr>
        </p:pic>
        <p:sp>
          <p:nvSpPr>
            <p:cNvPr id="5" name="Right Arrow 4"/>
            <p:cNvSpPr/>
            <p:nvPr/>
          </p:nvSpPr>
          <p:spPr>
            <a:xfrm rot="13173888">
              <a:off x="5899381" y="3603367"/>
              <a:ext cx="654908" cy="34598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Arrow 5"/>
            <p:cNvSpPr/>
            <p:nvPr/>
          </p:nvSpPr>
          <p:spPr>
            <a:xfrm rot="19271828">
              <a:off x="8270789" y="3603366"/>
              <a:ext cx="654908" cy="34598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472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Symmetry Internal Coordinates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(</m:t>
                    </m:r>
                    <m:r>
                      <a:rPr lang="en-US" b="0" i="1" smtClean="0">
                        <a:latin typeface="Cambria Math" charset="0"/>
                      </a:rPr>
                      <m:t>𝐻</m:t>
                    </m:r>
                    <m:r>
                      <a:rPr lang="en-US" b="0" i="1" smtClean="0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)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+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charset="0"/>
                      </a:rPr>
                      <m:t>[∠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+∠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]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4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  <a:blipFill rotWithShape="0">
                <a:blip r:embed="rId3"/>
                <a:stretch>
                  <a:fillRect l="-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Group 9"/>
          <p:cNvGrpSpPr/>
          <p:nvPr/>
        </p:nvGrpSpPr>
        <p:grpSpPr>
          <a:xfrm>
            <a:off x="5545188" y="1722729"/>
            <a:ext cx="4414785" cy="3652460"/>
            <a:chOff x="5545188" y="1722729"/>
            <a:chExt cx="4414785" cy="3652460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45188" y="1722729"/>
              <a:ext cx="4414785" cy="3652460"/>
            </a:xfrm>
            <a:prstGeom prst="rect">
              <a:avLst/>
            </a:prstGeom>
          </p:spPr>
        </p:pic>
        <p:sp>
          <p:nvSpPr>
            <p:cNvPr id="5" name="Right Arrow 4"/>
            <p:cNvSpPr/>
            <p:nvPr/>
          </p:nvSpPr>
          <p:spPr>
            <a:xfrm rot="7445595">
              <a:off x="6694160" y="3271679"/>
              <a:ext cx="383141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Arrow 5"/>
            <p:cNvSpPr/>
            <p:nvPr/>
          </p:nvSpPr>
          <p:spPr>
            <a:xfrm rot="18300503">
              <a:off x="6923433" y="2923160"/>
              <a:ext cx="405419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Arrow 6"/>
            <p:cNvSpPr/>
            <p:nvPr/>
          </p:nvSpPr>
          <p:spPr>
            <a:xfrm rot="14401106">
              <a:off x="8300609" y="3265760"/>
              <a:ext cx="426236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ight Arrow 7"/>
            <p:cNvSpPr/>
            <p:nvPr/>
          </p:nvSpPr>
          <p:spPr>
            <a:xfrm rot="3423986">
              <a:off x="8042574" y="2876127"/>
              <a:ext cx="451020" cy="32127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9316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Symmetry Internal Coordinates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(</m:t>
                    </m:r>
                    <m:r>
                      <a:rPr lang="en-US" b="0" i="1" smtClean="0">
                        <a:latin typeface="Cambria Math" charset="0"/>
                      </a:rPr>
                      <m:t>𝐻</m:t>
                    </m:r>
                    <m:r>
                      <a:rPr lang="en-US" b="0" i="1" smtClean="0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)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+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charset="0"/>
                      </a:rPr>
                      <m:t>[∠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+∠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]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4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5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charset="0"/>
                      </a:rPr>
                      <m:t>[∠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−∠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]</m:t>
                    </m:r>
                  </m:oMath>
                </a14:m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  <a:blipFill rotWithShape="0">
                <a:blip r:embed="rId3"/>
                <a:stretch>
                  <a:fillRect l="-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" name="Group 8"/>
          <p:cNvGrpSpPr/>
          <p:nvPr/>
        </p:nvGrpSpPr>
        <p:grpSpPr>
          <a:xfrm>
            <a:off x="5149573" y="1930400"/>
            <a:ext cx="4611845" cy="3815492"/>
            <a:chOff x="5149573" y="1930400"/>
            <a:chExt cx="4611845" cy="3815492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9573" y="1930400"/>
              <a:ext cx="4611845" cy="3815492"/>
            </a:xfrm>
            <a:prstGeom prst="rect">
              <a:avLst/>
            </a:prstGeom>
          </p:spPr>
        </p:pic>
        <p:sp>
          <p:nvSpPr>
            <p:cNvPr id="5" name="Right Arrow 4"/>
            <p:cNvSpPr/>
            <p:nvPr/>
          </p:nvSpPr>
          <p:spPr>
            <a:xfrm rot="2949043">
              <a:off x="6905539" y="4678405"/>
              <a:ext cx="654908" cy="34598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Right Arrow 5"/>
            <p:cNvSpPr/>
            <p:nvPr/>
          </p:nvSpPr>
          <p:spPr>
            <a:xfrm rot="18933719">
              <a:off x="8270788" y="3614318"/>
              <a:ext cx="654908" cy="34598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ight Arrow 6"/>
            <p:cNvSpPr/>
            <p:nvPr/>
          </p:nvSpPr>
          <p:spPr>
            <a:xfrm>
              <a:off x="7591808" y="1984804"/>
              <a:ext cx="654908" cy="34598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809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Symmetry Internal Coordinates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(</m:t>
                    </m:r>
                    <m:r>
                      <a:rPr lang="en-US" b="0" i="1" smtClean="0">
                        <a:latin typeface="Cambria Math" charset="0"/>
                      </a:rPr>
                      <m:t>𝐻</m:t>
                    </m:r>
                    <m:r>
                      <a:rPr lang="en-US" b="0" i="1" smtClean="0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)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+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charset="0"/>
                      </a:rPr>
                      <m:t>[∠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+∠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]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4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5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charset="0"/>
                      </a:rPr>
                      <m:t>[∠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−∠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]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6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r>
                      <a:rPr lang="en-US" i="1">
                        <a:latin typeface="Cambria Math" charset="0"/>
                      </a:rPr>
                      <m:t>𝑂𝑃𝐵</m:t>
                    </m:r>
                    <m:r>
                      <a:rPr lang="en-US" i="1">
                        <a:latin typeface="Cambria Math" charset="0"/>
                      </a:rPr>
                      <m:t>∠(</m:t>
                    </m:r>
                    <m:r>
                      <a:rPr lang="en-US" i="1">
                        <a:latin typeface="Cambria Math" charset="0"/>
                      </a:rPr>
                      <m:t>𝐻</m:t>
                    </m:r>
                    <m:r>
                      <a:rPr lang="en-US" i="1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)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  <a:blipFill rotWithShape="0">
                <a:blip r:embed="rId3"/>
                <a:stretch>
                  <a:fillRect l="-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Group 6"/>
          <p:cNvGrpSpPr/>
          <p:nvPr/>
        </p:nvGrpSpPr>
        <p:grpSpPr>
          <a:xfrm>
            <a:off x="5804681" y="1930400"/>
            <a:ext cx="3981450" cy="3293951"/>
            <a:chOff x="5804681" y="1930400"/>
            <a:chExt cx="3981450" cy="3293951"/>
          </a:xfrm>
        </p:grpSpPr>
        <p:pic>
          <p:nvPicPr>
            <p:cNvPr id="4" name="Content Placeholder 3"/>
            <p:cNvPicPr>
              <a:picLocks noChangeAspect="1"/>
            </p:cNvPicPr>
            <p:nvPr/>
          </p:nvPicPr>
          <p:blipFill>
            <a:blip r:embed="rId4">
              <a:alphaModFix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04681" y="1930400"/>
              <a:ext cx="3981450" cy="3293951"/>
            </a:xfrm>
            <a:prstGeom prst="rect">
              <a:avLst/>
            </a:prstGeom>
          </p:spPr>
        </p:pic>
        <p:sp>
          <p:nvSpPr>
            <p:cNvPr id="5" name="Donut 4"/>
            <p:cNvSpPr/>
            <p:nvPr/>
          </p:nvSpPr>
          <p:spPr>
            <a:xfrm>
              <a:off x="8007178" y="1944464"/>
              <a:ext cx="407774" cy="378605"/>
            </a:xfrm>
            <a:prstGeom prst="donut">
              <a:avLst>
                <a:gd name="adj" fmla="val 1682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" name="Cross 5"/>
            <p:cNvSpPr/>
            <p:nvPr/>
          </p:nvSpPr>
          <p:spPr>
            <a:xfrm>
              <a:off x="8062783" y="1979306"/>
              <a:ext cx="296563" cy="308919"/>
            </a:xfrm>
            <a:prstGeom prst="plus">
              <a:avLst>
                <a:gd name="adj" fmla="val 36538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85175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Symmetry Internal Coordinates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</p:spPr>
            <p:txBody>
              <a:bodyPr>
                <a:norm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r>
                      <a:rPr lang="en-US" b="0" i="1" smtClean="0">
                        <a:latin typeface="Cambria Math" charset="0"/>
                      </a:rPr>
                      <m:t>(</m:t>
                    </m:r>
                    <m:r>
                      <a:rPr lang="en-US" b="0" i="1" smtClean="0">
                        <a:latin typeface="Cambria Math" charset="0"/>
                      </a:rPr>
                      <m:t>𝐻</m:t>
                    </m:r>
                    <m:r>
                      <a:rPr lang="en-US" b="0" i="1" smtClean="0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b="0" i="1" smtClean="0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charset="0"/>
                      </a:rPr>
                      <m:t>)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+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charset="0"/>
                      </a:rPr>
                      <m:t>[∠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+∠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]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4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2</m:t>
                                </m:r>
                              </m:sub>
                            </m:sSub>
                          </m:e>
                        </m:d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d>
                          <m:d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i="1">
                                <a:latin typeface="Cambria Math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i="1">
                                    <a:latin typeface="Cambria Math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charset="0"/>
                                  </a:rPr>
                                  <m:t>𝐶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charset="0"/>
                                  </a:rPr>
                                  <m:t>3</m:t>
                                </m:r>
                              </m:sub>
                            </m:sSub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5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e>
                        </m:rad>
                      </m:den>
                    </m:f>
                    <m:r>
                      <a:rPr lang="en-US" i="1">
                        <a:latin typeface="Cambria Math" charset="0"/>
                      </a:rPr>
                      <m:t>[∠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2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−∠</m:t>
                    </m:r>
                    <m:d>
                      <m:dPr>
                        <m:ctrlPr>
                          <a:rPr lang="en-US" i="1">
                            <a:latin typeface="Cambria Math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charset="0"/>
                          </a:rPr>
                          <m:t>𝐻</m:t>
                        </m:r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i="1">
                                <a:latin typeface="Cambria Math" charset="0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i="1">
                                <a:latin typeface="Cambria Math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charset="0"/>
                              </a:rPr>
                              <m:t>𝐶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charset="0"/>
                              </a:rPr>
                              <m:t>3</m:t>
                            </m:r>
                          </m:sub>
                        </m:sSub>
                      </m:e>
                    </m:d>
                    <m:r>
                      <a:rPr lang="en-US" i="1">
                        <a:latin typeface="Cambria Math" charset="0"/>
                      </a:rPr>
                      <m:t>]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6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=</m:t>
                    </m:r>
                    <m:r>
                      <a:rPr lang="en-US" i="1">
                        <a:latin typeface="Cambria Math" charset="0"/>
                      </a:rPr>
                      <m:t>𝑂𝑃𝐵</m:t>
                    </m:r>
                    <m:r>
                      <a:rPr lang="en-US" i="1">
                        <a:latin typeface="Cambria Math" charset="0"/>
                      </a:rPr>
                      <m:t>∠(</m:t>
                    </m:r>
                    <m:r>
                      <a:rPr lang="en-US" i="1">
                        <a:latin typeface="Cambria Math" charset="0"/>
                      </a:rPr>
                      <m:t>𝐻</m:t>
                    </m:r>
                    <m:r>
                      <a:rPr lang="en-US" i="1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−</m:t>
                    </m:r>
                    <m:sSub>
                      <m:sSubPr>
                        <m:ctrlPr>
                          <a:rPr lang="en-US" i="1">
                            <a:latin typeface="Cambria Math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charset="0"/>
                          </a:rPr>
                          <m:t>3</m:t>
                        </m:r>
                      </m:sub>
                    </m:sSub>
                    <m:r>
                      <a:rPr lang="en-US" i="1">
                        <a:latin typeface="Cambria Math" charset="0"/>
                      </a:rPr>
                      <m:t>)</m:t>
                    </m:r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Displacements of 0.005 </a:t>
                </a:r>
                <a:r>
                  <a:rPr lang="en-US" dirty="0" err="1"/>
                  <a:t>Å</a:t>
                </a:r>
                <a:r>
                  <a:rPr lang="en-US" dirty="0"/>
                  <a:t> for bonds and 0.005 radians for bends</a:t>
                </a: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838200" y="1825625"/>
                <a:ext cx="10515600" cy="4530725"/>
              </a:xfrm>
              <a:blipFill rotWithShape="0">
                <a:blip r:embed="rId3"/>
                <a:stretch>
                  <a:fillRect l="-17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4213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474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Computational Methods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3880773"/>
          </a:xfrm>
        </p:spPr>
        <p:txBody>
          <a:bodyPr>
            <a:noAutofit/>
          </a:bodyPr>
          <a:lstStyle/>
          <a:p>
            <a:r>
              <a:rPr lang="en-US" sz="2400" dirty="0"/>
              <a:t>Reference Geometry</a:t>
            </a:r>
          </a:p>
          <a:p>
            <a:pPr lvl="1"/>
            <a:r>
              <a:rPr lang="en-US" sz="2000" dirty="0"/>
              <a:t>R</a:t>
            </a:r>
            <a:r>
              <a:rPr lang="en-US" sz="2000" baseline="-25000" dirty="0"/>
              <a:t>CCSD(T)</a:t>
            </a:r>
            <a:r>
              <a:rPr lang="en-US" sz="2000" dirty="0"/>
              <a:t> = R</a:t>
            </a:r>
            <a:r>
              <a:rPr lang="en-US" sz="2000" baseline="-25000" dirty="0"/>
              <a:t>5Z</a:t>
            </a:r>
            <a:r>
              <a:rPr lang="en-US" sz="2000" dirty="0"/>
              <a:t> + (</a:t>
            </a:r>
            <a:r>
              <a:rPr lang="en-US" sz="2000" dirty="0" err="1"/>
              <a:t>R</a:t>
            </a:r>
            <a:r>
              <a:rPr lang="en-US" sz="2000" baseline="-25000" dirty="0" err="1"/>
              <a:t>MTc</a:t>
            </a:r>
            <a:r>
              <a:rPr lang="en-US" sz="2000" dirty="0"/>
              <a:t> – R</a:t>
            </a:r>
            <a:r>
              <a:rPr lang="en-US" sz="2000" baseline="-25000" dirty="0"/>
              <a:t>MT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R</a:t>
            </a:r>
            <a:r>
              <a:rPr lang="en-US" sz="2000" baseline="-25000" dirty="0"/>
              <a:t>CCSD</a:t>
            </a:r>
            <a:r>
              <a:rPr lang="en-US" sz="2000" dirty="0"/>
              <a:t> = R</a:t>
            </a:r>
            <a:r>
              <a:rPr lang="en-US" sz="2000" baseline="-25000" dirty="0"/>
              <a:t>5Z</a:t>
            </a:r>
            <a:r>
              <a:rPr lang="en-US" sz="2000" dirty="0"/>
              <a:t> + (</a:t>
            </a:r>
            <a:r>
              <a:rPr lang="en-US" sz="2000" dirty="0" err="1"/>
              <a:t>R</a:t>
            </a:r>
            <a:r>
              <a:rPr lang="en-US" sz="2000" baseline="-25000" dirty="0" err="1"/>
              <a:t>MTc</a:t>
            </a:r>
            <a:r>
              <a:rPr lang="en-US" sz="2000" dirty="0"/>
              <a:t> – R</a:t>
            </a:r>
            <a:r>
              <a:rPr lang="en-US" sz="2000" baseline="-25000" dirty="0"/>
              <a:t>MT</a:t>
            </a:r>
            <a:r>
              <a:rPr lang="en-US" sz="2000" dirty="0"/>
              <a:t>) + (R</a:t>
            </a:r>
            <a:r>
              <a:rPr lang="en-US" sz="2000" baseline="-25000" dirty="0"/>
              <a:t>CC3/</a:t>
            </a:r>
            <a:r>
              <a:rPr lang="en-US" sz="2000" baseline="-25000" dirty="0" err="1"/>
              <a:t>apVTZ</a:t>
            </a:r>
            <a:r>
              <a:rPr lang="en-US" sz="2000" baseline="-25000" dirty="0"/>
              <a:t> </a:t>
            </a:r>
            <a:r>
              <a:rPr lang="mr-IN" sz="2000" dirty="0"/>
              <a:t>–</a:t>
            </a:r>
            <a:r>
              <a:rPr lang="en-US" sz="2000" dirty="0"/>
              <a:t> R</a:t>
            </a:r>
            <a:r>
              <a:rPr lang="en-US" sz="2000" baseline="-25000" dirty="0"/>
              <a:t>CCSD/</a:t>
            </a:r>
            <a:r>
              <a:rPr lang="en-US" sz="2000" baseline="-25000" dirty="0" err="1"/>
              <a:t>apVTZ</a:t>
            </a:r>
            <a:r>
              <a:rPr lang="en-US" sz="2000" dirty="0"/>
              <a:t>) </a:t>
            </a:r>
          </a:p>
          <a:p>
            <a:pPr lvl="1"/>
            <a:endParaRPr lang="en-US" sz="2000" dirty="0"/>
          </a:p>
          <a:p>
            <a:r>
              <a:rPr lang="en-US" sz="2400" dirty="0"/>
              <a:t>Composite Energy</a:t>
            </a:r>
          </a:p>
          <a:p>
            <a:pPr lvl="1"/>
            <a:r>
              <a:rPr lang="en-US" sz="2000" dirty="0" err="1"/>
              <a:t>E</a:t>
            </a:r>
            <a:r>
              <a:rPr lang="en-US" sz="2000" baseline="-25000" dirty="0" err="1"/>
              <a:t>CcCR</a:t>
            </a:r>
            <a:r>
              <a:rPr lang="en-US" sz="2000" dirty="0"/>
              <a:t> = E</a:t>
            </a:r>
            <a:r>
              <a:rPr lang="en-US" sz="2000" baseline="-25000" dirty="0"/>
              <a:t>CBS</a:t>
            </a:r>
            <a:r>
              <a:rPr lang="en-US" sz="2000" dirty="0"/>
              <a:t> + (</a:t>
            </a:r>
            <a:r>
              <a:rPr lang="en-US" sz="2000" dirty="0" err="1"/>
              <a:t>E</a:t>
            </a:r>
            <a:r>
              <a:rPr lang="en-US" sz="2000" baseline="-25000" dirty="0" err="1"/>
              <a:t>MTc</a:t>
            </a:r>
            <a:r>
              <a:rPr lang="en-US" sz="2000" dirty="0"/>
              <a:t> – E</a:t>
            </a:r>
            <a:r>
              <a:rPr lang="en-US" sz="2000" baseline="-25000" dirty="0"/>
              <a:t>MT</a:t>
            </a:r>
            <a:r>
              <a:rPr lang="en-US" sz="2000" dirty="0"/>
              <a:t>) + (</a:t>
            </a:r>
            <a:r>
              <a:rPr lang="en-US" sz="2000" dirty="0" err="1"/>
              <a:t>E</a:t>
            </a:r>
            <a:r>
              <a:rPr lang="en-US" sz="2000" baseline="-25000" dirty="0" err="1"/>
              <a:t>DKr</a:t>
            </a:r>
            <a:r>
              <a:rPr lang="en-US" sz="2000" dirty="0"/>
              <a:t> – E</a:t>
            </a:r>
            <a:r>
              <a:rPr lang="en-US" sz="2000" baseline="-25000" dirty="0"/>
              <a:t>DK</a:t>
            </a:r>
            <a:r>
              <a:rPr lang="en-US" sz="2000" dirty="0"/>
              <a:t>)</a:t>
            </a:r>
          </a:p>
          <a:p>
            <a:pPr lvl="1"/>
            <a:r>
              <a:rPr lang="en-US" sz="2000" dirty="0" err="1"/>
              <a:t>E</a:t>
            </a:r>
            <a:r>
              <a:rPr lang="en-US" sz="2000" baseline="-25000" dirty="0" err="1"/>
              <a:t>CcCE</a:t>
            </a:r>
            <a:r>
              <a:rPr lang="en-US" sz="2000" dirty="0"/>
              <a:t> = E</a:t>
            </a:r>
            <a:r>
              <a:rPr lang="en-US" sz="2000" baseline="-25000" dirty="0"/>
              <a:t>CBS</a:t>
            </a:r>
            <a:r>
              <a:rPr lang="en-US" sz="2000" dirty="0"/>
              <a:t> + (</a:t>
            </a:r>
            <a:r>
              <a:rPr lang="en-US" sz="2000" dirty="0" err="1"/>
              <a:t>E</a:t>
            </a:r>
            <a:r>
              <a:rPr lang="en-US" sz="2000" baseline="-25000" dirty="0" err="1"/>
              <a:t>MTc</a:t>
            </a:r>
            <a:r>
              <a:rPr lang="en-US" sz="2000" dirty="0"/>
              <a:t> – E</a:t>
            </a:r>
            <a:r>
              <a:rPr lang="en-US" sz="2000" baseline="-25000" dirty="0"/>
              <a:t>MT</a:t>
            </a:r>
            <a:r>
              <a:rPr lang="en-US" sz="2000" dirty="0"/>
              <a:t>) + (E</a:t>
            </a:r>
            <a:r>
              <a:rPr lang="en-US" sz="2000" baseline="-25000" dirty="0"/>
              <a:t>CC3/</a:t>
            </a:r>
            <a:r>
              <a:rPr lang="en-US" sz="2000" baseline="-25000" dirty="0" err="1"/>
              <a:t>apVTZ</a:t>
            </a:r>
            <a:r>
              <a:rPr lang="en-US" sz="2000" dirty="0"/>
              <a:t> – E</a:t>
            </a:r>
            <a:r>
              <a:rPr lang="en-US" sz="2000" baseline="-25000" dirty="0"/>
              <a:t>CCSD/</a:t>
            </a:r>
            <a:r>
              <a:rPr lang="en-US" sz="2000" baseline="-25000" dirty="0" err="1"/>
              <a:t>apVTZ</a:t>
            </a:r>
            <a:r>
              <a:rPr lang="en-US" sz="2000" dirty="0"/>
              <a:t>)</a:t>
            </a:r>
          </a:p>
          <a:p>
            <a:pPr lvl="1"/>
            <a:r>
              <a:rPr lang="en-US" sz="2000" dirty="0"/>
              <a:t>E</a:t>
            </a:r>
            <a:r>
              <a:rPr lang="en-US" sz="2000" baseline="-25000" dirty="0"/>
              <a:t>EOM-</a:t>
            </a:r>
            <a:r>
              <a:rPr lang="en-US" sz="2000" baseline="-25000" dirty="0" err="1"/>
              <a:t>CcCE</a:t>
            </a:r>
            <a:r>
              <a:rPr lang="en-US" sz="2000" dirty="0"/>
              <a:t> = E</a:t>
            </a:r>
            <a:r>
              <a:rPr lang="en-US" sz="2000" baseline="-25000" dirty="0"/>
              <a:t>CBS</a:t>
            </a:r>
            <a:r>
              <a:rPr lang="en-US" sz="2000" dirty="0"/>
              <a:t> + (</a:t>
            </a:r>
            <a:r>
              <a:rPr lang="en-US" sz="2000" dirty="0" err="1"/>
              <a:t>E</a:t>
            </a:r>
            <a:r>
              <a:rPr lang="en-US" sz="2000" baseline="-25000" dirty="0" err="1"/>
              <a:t>MTc</a:t>
            </a:r>
            <a:r>
              <a:rPr lang="en-US" sz="2000" dirty="0"/>
              <a:t> – E</a:t>
            </a:r>
            <a:r>
              <a:rPr lang="en-US" sz="2000" baseline="-25000" dirty="0"/>
              <a:t>MT</a:t>
            </a:r>
            <a:r>
              <a:rPr lang="en-US" sz="2000" dirty="0"/>
              <a:t>) + (E</a:t>
            </a:r>
            <a:r>
              <a:rPr lang="en-US" sz="2000" baseline="-25000" dirty="0"/>
              <a:t>EOM-CC3/</a:t>
            </a:r>
            <a:r>
              <a:rPr lang="en-US" sz="2000" baseline="-25000" dirty="0" err="1"/>
              <a:t>apVTZ</a:t>
            </a:r>
            <a:r>
              <a:rPr lang="en-US" sz="2000" dirty="0"/>
              <a:t> – E</a:t>
            </a:r>
            <a:r>
              <a:rPr lang="en-US" sz="2000" baseline="-25000" dirty="0"/>
              <a:t>EOM-CCSD/</a:t>
            </a:r>
            <a:r>
              <a:rPr lang="en-US" sz="2000" baseline="-25000" dirty="0" err="1"/>
              <a:t>apVTZ</a:t>
            </a:r>
            <a:r>
              <a:rPr lang="en-US" sz="2000" dirty="0"/>
              <a:t>)</a:t>
            </a: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7919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791621"/>
            <a:ext cx="8596668" cy="4657305"/>
          </a:xfrm>
        </p:spPr>
        <p:txBody>
          <a:bodyPr/>
          <a:lstStyle/>
          <a:p>
            <a:r>
              <a:rPr lang="en-US" dirty="0"/>
              <a:t>ANPASS</a:t>
            </a:r>
          </a:p>
          <a:p>
            <a:pPr lvl="1"/>
            <a:r>
              <a:rPr lang="en-US" dirty="0"/>
              <a:t>Sum of Least Squares Fit</a:t>
            </a:r>
          </a:p>
          <a:p>
            <a:pPr lvl="1"/>
            <a:r>
              <a:rPr lang="en-US" dirty="0"/>
              <a:t>Generate Force Constants</a:t>
            </a:r>
          </a:p>
          <a:p>
            <a:pPr lvl="1"/>
            <a:endParaRPr lang="en-US" dirty="0"/>
          </a:p>
          <a:p>
            <a:r>
              <a:rPr lang="en-US" dirty="0"/>
              <a:t>INTDER</a:t>
            </a:r>
          </a:p>
          <a:p>
            <a:pPr lvl="1"/>
            <a:r>
              <a:rPr lang="en-US" dirty="0"/>
              <a:t>Transforms the Force Constants from Symmetry-Internal Coordinates into Simple Cartesian </a:t>
            </a:r>
            <a:r>
              <a:rPr lang="en-US" dirty="0" smtClean="0"/>
              <a:t>Coordinates</a:t>
            </a:r>
            <a:endParaRPr lang="en-US" dirty="0"/>
          </a:p>
          <a:p>
            <a:endParaRPr lang="en-US" dirty="0"/>
          </a:p>
          <a:p>
            <a:r>
              <a:rPr lang="en-US" dirty="0"/>
              <a:t>SPECTRO</a:t>
            </a:r>
          </a:p>
          <a:p>
            <a:pPr lvl="1"/>
            <a:r>
              <a:rPr lang="en-US" dirty="0"/>
              <a:t>VPT2</a:t>
            </a:r>
          </a:p>
          <a:p>
            <a:pPr lvl="1"/>
            <a:r>
              <a:rPr lang="en-US" dirty="0" err="1" smtClean="0"/>
              <a:t>Vibrationally</a:t>
            </a:r>
            <a:r>
              <a:rPr lang="en-US" dirty="0" smtClean="0"/>
              <a:t> </a:t>
            </a:r>
            <a:r>
              <a:rPr lang="en-US" dirty="0"/>
              <a:t>Averaged Spectroscopic </a:t>
            </a:r>
            <a:r>
              <a:rPr lang="en-US" dirty="0" smtClean="0"/>
              <a:t>Constants</a:t>
            </a:r>
          </a:p>
          <a:p>
            <a:pPr lvl="1"/>
            <a:r>
              <a:rPr lang="en-US" dirty="0" err="1" smtClean="0"/>
              <a:t>Vibrationally</a:t>
            </a:r>
            <a:r>
              <a:rPr lang="en-US" dirty="0" smtClean="0"/>
              <a:t> </a:t>
            </a:r>
            <a:r>
              <a:rPr lang="en-US" dirty="0"/>
              <a:t>Averaged </a:t>
            </a:r>
            <a:r>
              <a:rPr lang="en-US" dirty="0" smtClean="0"/>
              <a:t>Geometries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77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17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82073" y="3455227"/>
            <a:ext cx="1059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Neutral Radical</a:t>
            </a:r>
          </a:p>
        </p:txBody>
      </p:sp>
      <p:sp>
        <p:nvSpPr>
          <p:cNvPr id="16" name="TextBox 15"/>
          <p:cNvSpPr txBox="1"/>
          <p:nvPr/>
        </p:nvSpPr>
        <p:spPr>
          <a:xfrm rot="16200000">
            <a:off x="-221049" y="3063925"/>
            <a:ext cx="1308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Energy</a:t>
            </a:r>
          </a:p>
        </p:txBody>
      </p:sp>
      <p:sp>
        <p:nvSpPr>
          <p:cNvPr id="23" name="Oval 22"/>
          <p:cNvSpPr/>
          <p:nvPr/>
        </p:nvSpPr>
        <p:spPr>
          <a:xfrm>
            <a:off x="4069359" y="274314"/>
            <a:ext cx="5021178" cy="4960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" name="Content Placeholder 3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770" y="1412282"/>
            <a:ext cx="3177567" cy="2628879"/>
          </a:xfrm>
          <a:prstGeom prst="rect">
            <a:avLst/>
          </a:prstGeom>
        </p:spPr>
      </p:pic>
      <p:pic>
        <p:nvPicPr>
          <p:cNvPr id="44" name="Content Placeholder 3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5302" y="1412281"/>
            <a:ext cx="3177567" cy="2628879"/>
          </a:xfrm>
          <a:prstGeom prst="rect">
            <a:avLst/>
          </a:prstGeom>
        </p:spPr>
      </p:pic>
      <p:pic>
        <p:nvPicPr>
          <p:cNvPr id="45" name="Content Placeholder 3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121" y="3387090"/>
            <a:ext cx="3177567" cy="2628879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6283494" y="3533330"/>
            <a:ext cx="1059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DBXS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9711117" y="5376624"/>
            <a:ext cx="105957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Ground State Anion</a:t>
            </a:r>
          </a:p>
        </p:txBody>
      </p:sp>
      <p:sp>
        <p:nvSpPr>
          <p:cNvPr id="20" name="Right Arrow 19"/>
          <p:cNvSpPr/>
          <p:nvPr/>
        </p:nvSpPr>
        <p:spPr>
          <a:xfrm>
            <a:off x="2951490" y="2517040"/>
            <a:ext cx="1538034" cy="293915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ight Arrow 47"/>
          <p:cNvSpPr/>
          <p:nvPr/>
        </p:nvSpPr>
        <p:spPr>
          <a:xfrm rot="2329895">
            <a:off x="8335971" y="3643682"/>
            <a:ext cx="1480002" cy="308230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/>
          <p:nvPr/>
        </p:nvSpPr>
        <p:spPr>
          <a:xfrm>
            <a:off x="3332790" y="2137165"/>
            <a:ext cx="451413" cy="379875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/>
            <a:r>
              <a:rPr lang="en-US" dirty="0"/>
              <a:t>e</a:t>
            </a:r>
            <a:r>
              <a:rPr lang="en-US" baseline="30000" dirty="0"/>
              <a:t>-</a:t>
            </a:r>
            <a:endParaRPr lang="en-US" dirty="0"/>
          </a:p>
        </p:txBody>
      </p:sp>
      <p:sp>
        <p:nvSpPr>
          <p:cNvPr id="50" name="Oval 49"/>
          <p:cNvSpPr/>
          <p:nvPr/>
        </p:nvSpPr>
        <p:spPr>
          <a:xfrm>
            <a:off x="4971378" y="474995"/>
            <a:ext cx="451413" cy="379875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/>
            <a:r>
              <a:rPr lang="en-US" dirty="0"/>
              <a:t>e</a:t>
            </a:r>
            <a:r>
              <a:rPr lang="en-US" baseline="30000" dirty="0"/>
              <a:t>-</a:t>
            </a:r>
            <a:endParaRPr lang="en-US" dirty="0"/>
          </a:p>
        </p:txBody>
      </p:sp>
      <p:sp>
        <p:nvSpPr>
          <p:cNvPr id="51" name="Oval 50"/>
          <p:cNvSpPr/>
          <p:nvPr/>
        </p:nvSpPr>
        <p:spPr>
          <a:xfrm>
            <a:off x="10319278" y="4041161"/>
            <a:ext cx="451413" cy="379875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/>
            <a:r>
              <a:rPr lang="en-US" dirty="0"/>
              <a:t>e</a:t>
            </a:r>
            <a:r>
              <a:rPr lang="en-US" baseline="30000" dirty="0"/>
              <a:t>-</a:t>
            </a:r>
            <a:endParaRPr lang="en-US" dirty="0"/>
          </a:p>
        </p:txBody>
      </p:sp>
      <p:sp>
        <p:nvSpPr>
          <p:cNvPr id="27" name="Up Arrow 26"/>
          <p:cNvSpPr/>
          <p:nvPr/>
        </p:nvSpPr>
        <p:spPr>
          <a:xfrm>
            <a:off x="752787" y="268131"/>
            <a:ext cx="114141" cy="6453344"/>
          </a:xfrm>
          <a:prstGeom prst="up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562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2665234" y="2733020"/>
            <a:ext cx="879676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665234" y="2352985"/>
            <a:ext cx="879676" cy="0"/>
          </a:xfrm>
          <a:prstGeom prst="line">
            <a:avLst/>
          </a:prstGeom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991026" y="2341801"/>
            <a:ext cx="879676" cy="0"/>
          </a:xfrm>
          <a:prstGeom prst="line">
            <a:avLst/>
          </a:prstGeom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991026" y="2725695"/>
            <a:ext cx="879676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145126" y="4241977"/>
            <a:ext cx="879676" cy="0"/>
          </a:xfrm>
          <a:prstGeom prst="line">
            <a:avLst/>
          </a:prstGeom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145126" y="4604651"/>
            <a:ext cx="879676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128221" y="2352985"/>
            <a:ext cx="1" cy="380035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6430863" y="2341801"/>
            <a:ext cx="1" cy="380035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9584964" y="4241977"/>
            <a:ext cx="1" cy="380035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582526" y="2721837"/>
            <a:ext cx="2408500" cy="15041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591209" y="2330619"/>
            <a:ext cx="2399817" cy="2236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70702" y="2721837"/>
            <a:ext cx="2274424" cy="190017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870702" y="2352985"/>
            <a:ext cx="2274424" cy="190017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3387389" y="2806671"/>
            <a:ext cx="1245788" cy="753614"/>
            <a:chOff x="2025571" y="4073898"/>
            <a:chExt cx="1245788" cy="753614"/>
          </a:xfrm>
        </p:grpSpPr>
        <p:sp>
          <p:nvSpPr>
            <p:cNvPr id="22" name="TextBox 21"/>
            <p:cNvSpPr txBox="1"/>
            <p:nvPr/>
          </p:nvSpPr>
          <p:spPr>
            <a:xfrm>
              <a:off x="2338090" y="4458180"/>
              <a:ext cx="9332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CCSD(T)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 flipV="1">
              <a:off x="2025571" y="4073898"/>
              <a:ext cx="335664" cy="430977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3119875" y="1591378"/>
            <a:ext cx="1001276" cy="670787"/>
            <a:chOff x="2048720" y="4229999"/>
            <a:chExt cx="1001276" cy="670787"/>
          </a:xfrm>
        </p:grpSpPr>
        <p:sp>
          <p:nvSpPr>
            <p:cNvPr id="31" name="TextBox 30"/>
            <p:cNvSpPr txBox="1"/>
            <p:nvPr/>
          </p:nvSpPr>
          <p:spPr>
            <a:xfrm>
              <a:off x="2370002" y="4229999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CCSD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flipH="1">
              <a:off x="2048720" y="4504876"/>
              <a:ext cx="312515" cy="39591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2161155" y="2789888"/>
            <a:ext cx="1059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Neutral Radical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5131" y="2806671"/>
            <a:ext cx="671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DBXS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48865" y="4720203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Anion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371600" y="779929"/>
            <a:ext cx="0" cy="50695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6200000">
            <a:off x="267053" y="3202425"/>
            <a:ext cx="1308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Energy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6430863" y="1601223"/>
            <a:ext cx="1530011" cy="670787"/>
            <a:chOff x="2048720" y="4229999"/>
            <a:chExt cx="1530011" cy="670787"/>
          </a:xfrm>
        </p:grpSpPr>
        <p:sp>
          <p:nvSpPr>
            <p:cNvPr id="29" name="TextBox 28"/>
            <p:cNvSpPr txBox="1"/>
            <p:nvPr/>
          </p:nvSpPr>
          <p:spPr>
            <a:xfrm>
              <a:off x="2370002" y="4229999"/>
              <a:ext cx="1208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EOM-CCSD</a:t>
              </a: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 flipH="1">
              <a:off x="2048720" y="4504876"/>
              <a:ext cx="312515" cy="39591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9584964" y="3472999"/>
            <a:ext cx="1001276" cy="670787"/>
            <a:chOff x="2048720" y="4229999"/>
            <a:chExt cx="1001276" cy="670787"/>
          </a:xfrm>
        </p:grpSpPr>
        <p:sp>
          <p:nvSpPr>
            <p:cNvPr id="36" name="TextBox 35"/>
            <p:cNvSpPr txBox="1"/>
            <p:nvPr/>
          </p:nvSpPr>
          <p:spPr>
            <a:xfrm>
              <a:off x="2370002" y="4229999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CCSD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flipH="1">
              <a:off x="2048720" y="4504876"/>
              <a:ext cx="312515" cy="39591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9970232" y="4735567"/>
            <a:ext cx="1245788" cy="753614"/>
            <a:chOff x="2025571" y="4073898"/>
            <a:chExt cx="1245788" cy="753614"/>
          </a:xfrm>
        </p:grpSpPr>
        <p:sp>
          <p:nvSpPr>
            <p:cNvPr id="42" name="TextBox 41"/>
            <p:cNvSpPr txBox="1"/>
            <p:nvPr/>
          </p:nvSpPr>
          <p:spPr>
            <a:xfrm>
              <a:off x="2338090" y="4458180"/>
              <a:ext cx="9332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CCSD(T)</a:t>
              </a: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H="1" flipV="1">
              <a:off x="2025571" y="4073898"/>
              <a:ext cx="335664" cy="430977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2715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Molecular Orbitals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781" y="1690688"/>
            <a:ext cx="5181600" cy="2438115"/>
          </a:xfrm>
        </p:spPr>
      </p:pic>
      <p:sp>
        <p:nvSpPr>
          <p:cNvPr id="2" name="TextBox 1"/>
          <p:cNvSpPr txBox="1"/>
          <p:nvPr/>
        </p:nvSpPr>
        <p:spPr>
          <a:xfrm>
            <a:off x="838200" y="4128803"/>
            <a:ext cx="25578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r>
              <a:rPr lang="en-US" baseline="-25000" dirty="0"/>
              <a:t>1</a:t>
            </a:r>
            <a:r>
              <a:rPr lang="en-US" dirty="0" smtClean="0"/>
              <a:t> HOMO</a:t>
            </a:r>
            <a:r>
              <a:rPr lang="en-US" baseline="30000" dirty="0" smtClean="0"/>
              <a:t>-1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96049" y="4128803"/>
            <a:ext cx="201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r>
              <a:rPr lang="en-US" baseline="-25000" dirty="0" smtClean="0"/>
              <a:t>2</a:t>
            </a:r>
            <a:r>
              <a:rPr lang="en-US" dirty="0" smtClean="0"/>
              <a:t> HOMO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1" y="4128803"/>
            <a:ext cx="6065286" cy="2299340"/>
          </a:xfrm>
        </p:spPr>
      </p:pic>
      <p:pic>
        <p:nvPicPr>
          <p:cNvPr id="11" name="Content Placeholder 3"/>
          <p:cNvPicPr>
            <a:picLocks noChangeAspect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158" y="775717"/>
            <a:ext cx="4086864" cy="317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922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Geometry 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 Radical</a:t>
            </a:r>
          </a:p>
        </p:txBody>
      </p:sp>
      <p:pic>
        <p:nvPicPr>
          <p:cNvPr id="5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141" y="264632"/>
            <a:ext cx="3981450" cy="3293951"/>
          </a:xfrm>
          <a:prstGeom prst="rect">
            <a:avLst/>
          </a:prstGeom>
        </p:spPr>
      </p:pic>
      <p:graphicFrame>
        <p:nvGraphicFramePr>
          <p:cNvPr id="8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08592558"/>
              </p:ext>
            </p:extLst>
          </p:nvPr>
        </p:nvGraphicFramePr>
        <p:xfrm>
          <a:off x="6229350" y="2998003"/>
          <a:ext cx="5727032" cy="2989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4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25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09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70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/>
                        <a:t>CcCR</a:t>
                      </a:r>
                      <a:r>
                        <a:rPr lang="en-US" i="0" dirty="0"/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/>
                        <a:t>CcCE</a:t>
                      </a:r>
                      <a:r>
                        <a:rPr lang="en-US" i="0" dirty="0"/>
                        <a:t>(TQ)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e </a:t>
                      </a:r>
                      <a:r>
                        <a:rPr lang="en-US" baseline="0" dirty="0"/>
                        <a:t>(C-H) </a:t>
                      </a:r>
                      <a:r>
                        <a:rPr lang="en-US" baseline="0" dirty="0" err="1"/>
                        <a:t>Å</a:t>
                      </a:r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1.077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1.077486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e </a:t>
                      </a:r>
                      <a:r>
                        <a:rPr lang="en-US" baseline="0" dirty="0"/>
                        <a:t>(C-C) Å</a:t>
                      </a:r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1.373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1.372311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∠</a:t>
                      </a:r>
                      <a:r>
                        <a:rPr lang="en-US" baseline="-25000" dirty="0"/>
                        <a:t>e</a:t>
                      </a:r>
                      <a:r>
                        <a:rPr lang="en-US" baseline="0" dirty="0"/>
                        <a:t> (H-C-C) rad</a:t>
                      </a:r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150.068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150.072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0 </a:t>
                      </a:r>
                      <a:r>
                        <a:rPr lang="en-US" baseline="0" dirty="0"/>
                        <a:t>(C-H) </a:t>
                      </a:r>
                      <a:r>
                        <a:rPr lang="en-US" baseline="0" dirty="0" err="1"/>
                        <a:t>Å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1.077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1.079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0 </a:t>
                      </a:r>
                      <a:r>
                        <a:rPr lang="en-US" baseline="0" dirty="0"/>
                        <a:t>(C-C) Å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1.378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1.377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∠</a:t>
                      </a:r>
                      <a:r>
                        <a:rPr lang="en-US" baseline="-25000" dirty="0"/>
                        <a:t>0</a:t>
                      </a:r>
                      <a:r>
                        <a:rPr lang="en-US" baseline="0" dirty="0"/>
                        <a:t> (H-C-C) rad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149.997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150.022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47083166"/>
              </p:ext>
            </p:extLst>
          </p:nvPr>
        </p:nvGraphicFramePr>
        <p:xfrm>
          <a:off x="368968" y="2342668"/>
          <a:ext cx="5727032" cy="2989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4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25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09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70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Previous Theory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Experiment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e </a:t>
                      </a:r>
                      <a:r>
                        <a:rPr lang="en-US" baseline="0" dirty="0"/>
                        <a:t>(C-H) </a:t>
                      </a:r>
                      <a:r>
                        <a:rPr lang="en-US" baseline="0" dirty="0" err="1"/>
                        <a:t>Å</a:t>
                      </a:r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e </a:t>
                      </a:r>
                      <a:r>
                        <a:rPr lang="en-US" baseline="0" dirty="0"/>
                        <a:t>(C-C) Å</a:t>
                      </a:r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1.3718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∠</a:t>
                      </a:r>
                      <a:r>
                        <a:rPr lang="en-US" baseline="-25000" dirty="0"/>
                        <a:t>e</a:t>
                      </a:r>
                      <a:r>
                        <a:rPr lang="en-US" baseline="0" dirty="0"/>
                        <a:t> (H-C-C) rad</a:t>
                      </a:r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0 </a:t>
                      </a:r>
                      <a:r>
                        <a:rPr lang="en-US" baseline="0" dirty="0"/>
                        <a:t>(C-H) </a:t>
                      </a:r>
                      <a:r>
                        <a:rPr lang="en-US" baseline="0" dirty="0" err="1"/>
                        <a:t>Å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 smtClean="0">
                          <a:effectLst/>
                        </a:rPr>
                        <a:t>1.076</a:t>
                      </a:r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0 </a:t>
                      </a:r>
                      <a:r>
                        <a:rPr lang="en-US" baseline="0" dirty="0"/>
                        <a:t>(C-C) Å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1.369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 smtClean="0">
                          <a:effectLst/>
                        </a:rPr>
                        <a:t>1.374</a:t>
                      </a:r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∠</a:t>
                      </a:r>
                      <a:r>
                        <a:rPr lang="en-US" baseline="-25000" dirty="0"/>
                        <a:t>0</a:t>
                      </a:r>
                      <a:r>
                        <a:rPr lang="en-US" baseline="0" dirty="0"/>
                        <a:t> (H-C-C) rad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150.2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 smtClean="0">
                          <a:effectLst/>
                        </a:rPr>
                        <a:t>149.9</a:t>
                      </a:r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308860" y="5546193"/>
            <a:ext cx="3415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(Sheehan </a:t>
            </a:r>
            <a:r>
              <a:rPr lang="en-US" i="1" dirty="0" smtClean="0"/>
              <a:t>et. al</a:t>
            </a:r>
            <a:r>
              <a:rPr lang="en-US" dirty="0" smtClean="0"/>
              <a:t>, JCP 2008) (Yamamoto and Saito, JCP 1994)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111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73525"/>
            <a:ext cx="10515600" cy="653447"/>
          </a:xfrm>
        </p:spPr>
        <p:txBody>
          <a:bodyPr>
            <a:normAutofit fontScale="90000"/>
          </a:bodyPr>
          <a:lstStyle/>
          <a:p>
            <a:r>
              <a:rPr lang="en-US" dirty="0"/>
              <a:t>Rotational Constants 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 Radical</a:t>
            </a:r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1920" y="1331771"/>
            <a:ext cx="4086864" cy="3170231"/>
          </a:xfrm>
          <a:prstGeom prst="rect">
            <a:avLst/>
          </a:prstGeom>
        </p:spPr>
      </p:pic>
      <p:graphicFrame>
        <p:nvGraphicFramePr>
          <p:cNvPr id="9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527868500"/>
              </p:ext>
            </p:extLst>
          </p:nvPr>
        </p:nvGraphicFramePr>
        <p:xfrm>
          <a:off x="7365555" y="3834396"/>
          <a:ext cx="3359594" cy="21591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97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979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62424">
                <a:tc>
                  <a:txBody>
                    <a:bodyPr/>
                    <a:lstStyle/>
                    <a:p>
                      <a:pPr algn="ctr"/>
                      <a:endParaRPr lang="en-US" sz="14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i="0" dirty="0">
                          <a:latin typeface="+mn-lt"/>
                        </a:rPr>
                        <a:t>Experiment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5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A</a:t>
                      </a:r>
                      <a:r>
                        <a:rPr lang="en-US" sz="1800" baseline="-25000" dirty="0">
                          <a:latin typeface="+mn-lt"/>
                        </a:rPr>
                        <a:t>0</a:t>
                      </a:r>
                      <a:endParaRPr lang="en-US" sz="18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44536.82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55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B</a:t>
                      </a:r>
                      <a:r>
                        <a:rPr lang="en-US" sz="1800" baseline="-25000" dirty="0">
                          <a:latin typeface="+mn-lt"/>
                        </a:rPr>
                        <a:t>0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34016.34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6557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+mn-lt"/>
                        </a:rPr>
                        <a:t>C</a:t>
                      </a:r>
                      <a:r>
                        <a:rPr lang="en-US" sz="1800" baseline="-25000" dirty="0">
                          <a:latin typeface="+mn-lt"/>
                        </a:rPr>
                        <a:t>0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19188.85</a:t>
                      </a:r>
                    </a:p>
                  </a:txBody>
                  <a:tcPr marL="9525" marR="9525" marT="9525" marB="0" anchor="b">
                    <a:solidFill>
                      <a:srgbClr val="00B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1" name="Content Placeholder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451363635"/>
              </p:ext>
            </p:extLst>
          </p:nvPr>
        </p:nvGraphicFramePr>
        <p:xfrm>
          <a:off x="838200" y="1169709"/>
          <a:ext cx="5678904" cy="5329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4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39954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err="1"/>
                        <a:t>CcCR</a:t>
                      </a:r>
                      <a:r>
                        <a:rPr lang="en-US" sz="1400" i="0" dirty="0"/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err="1"/>
                        <a:t>CcCE</a:t>
                      </a:r>
                      <a:r>
                        <a:rPr lang="en-US" sz="1400" i="0" dirty="0"/>
                        <a:t>(TQ)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err="1"/>
                        <a:t>CcCR</a:t>
                      </a:r>
                      <a:r>
                        <a:rPr lang="en-US" sz="1400" i="0" dirty="0"/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err="1"/>
                        <a:t>CcCE</a:t>
                      </a:r>
                      <a:r>
                        <a:rPr lang="en-US" sz="1400" i="0" dirty="0"/>
                        <a:t>(TQ)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0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44582.08</a:t>
                      </a:r>
                    </a:p>
                  </a:txBody>
                  <a:tcPr marL="28575" marR="28575" marT="19050" marB="1905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>
                          <a:effectLst/>
                          <a:latin typeface="+mn-lt"/>
                        </a:rPr>
                        <a:t>44626.51</a:t>
                      </a:r>
                    </a:p>
                  </a:txBody>
                  <a:tcPr marL="28575" marR="28575" marT="19050" marB="1905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4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44250.17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44289.28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0</a:t>
                      </a:r>
                    </a:p>
                  </a:txBody>
                  <a:tcPr marL="60234" marR="6023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34211.66</a:t>
                      </a:r>
                    </a:p>
                  </a:txBody>
                  <a:tcPr marL="28575" marR="28575" marT="19050" marB="1905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34153.23</a:t>
                      </a:r>
                    </a:p>
                  </a:txBody>
                  <a:tcPr marL="28575" marR="28575" marT="19050" marB="1905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4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34313.59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>
                          <a:effectLst/>
                          <a:latin typeface="+mn-lt"/>
                        </a:rPr>
                        <a:t>34255.16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0</a:t>
                      </a:r>
                    </a:p>
                  </a:txBody>
                  <a:tcPr marL="60234" marR="60234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19285.76</a:t>
                      </a:r>
                    </a:p>
                  </a:txBody>
                  <a:tcPr marL="28575" marR="28575" marT="19050" marB="1905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19316.62</a:t>
                      </a:r>
                    </a:p>
                  </a:txBody>
                  <a:tcPr marL="28575" marR="28575" marT="19050" marB="19050" anchor="b"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4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14146.99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>
                          <a:effectLst/>
                          <a:latin typeface="+mn-lt"/>
                        </a:rPr>
                        <a:t>19222.94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1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44543.33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>
                          <a:effectLst/>
                          <a:latin typeface="+mn-lt"/>
                        </a:rPr>
                        <a:t>44587.23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5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44329.84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>
                          <a:effectLst/>
                          <a:latin typeface="+mn-lt"/>
                        </a:rPr>
                        <a:t>40352.32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1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34043.37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>
                          <a:effectLst/>
                          <a:latin typeface="+mn-lt"/>
                        </a:rPr>
                        <a:t>33982.74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5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34168.38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34108.73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1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19225.02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19254.72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5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19309.41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19340.37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2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44354.58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44395.56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6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44573.04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48919.05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2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34082.55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34022.25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6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34349.41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34156.07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2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19203.46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>
                          <a:effectLst/>
                          <a:latin typeface="+mn-lt"/>
                        </a:rPr>
                        <a:t>19231.09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6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19223.46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19285.70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3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44926.15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>
                          <a:effectLst/>
                          <a:latin typeface="+mn-lt"/>
                        </a:rPr>
                        <a:t>44626.51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44839.68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44921.15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3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34280.57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>
                          <a:effectLst/>
                          <a:latin typeface="+mn-lt"/>
                        </a:rPr>
                        <a:t>34153.23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34227.96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34273.69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3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24355.60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19316.62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19410.86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dirty="0">
                          <a:effectLst/>
                          <a:latin typeface="+mn-lt"/>
                        </a:rPr>
                        <a:t>19440.83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365555" y="6129751"/>
            <a:ext cx="3359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(Yamamoto and Saito, JCP 1994)</a:t>
            </a:r>
          </a:p>
        </p:txBody>
      </p:sp>
    </p:spTree>
    <p:extLst>
      <p:ext uri="{BB962C8B-B14F-4D97-AF65-F5344CB8AC3E}">
        <p14:creationId xmlns:p14="http://schemas.microsoft.com/office/powerpoint/2010/main" val="185350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5852" y="0"/>
            <a:ext cx="10515600" cy="1325563"/>
          </a:xfrm>
        </p:spPr>
        <p:txBody>
          <a:bodyPr/>
          <a:lstStyle/>
          <a:p>
            <a:r>
              <a:rPr lang="en-US" dirty="0"/>
              <a:t>Vibrational Frequencies 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 Radical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0071396"/>
              </p:ext>
            </p:extLst>
          </p:nvPr>
        </p:nvGraphicFramePr>
        <p:xfrm>
          <a:off x="381000" y="3583940"/>
          <a:ext cx="5505450" cy="2924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0939">
                  <a:extLst>
                    <a:ext uri="{9D8B030D-6E8A-4147-A177-3AD203B41FA5}">
                      <a16:colId xmlns="" xmlns:a16="http://schemas.microsoft.com/office/drawing/2014/main" val="725267999"/>
                    </a:ext>
                  </a:extLst>
                </a:gridCol>
                <a:gridCol w="1829361">
                  <a:extLst>
                    <a:ext uri="{9D8B030D-6E8A-4147-A177-3AD203B41FA5}">
                      <a16:colId xmlns="" xmlns:a16="http://schemas.microsoft.com/office/drawing/2014/main" val="1654082187"/>
                    </a:ext>
                  </a:extLst>
                </a:gridCol>
                <a:gridCol w="1835150">
                  <a:extLst>
                    <a:ext uri="{9D8B030D-6E8A-4147-A177-3AD203B41FA5}">
                      <a16:colId xmlns="" xmlns:a16="http://schemas.microsoft.com/office/drawing/2014/main" val="3730503508"/>
                    </a:ext>
                  </a:extLst>
                </a:gridCol>
              </a:tblGrid>
              <a:tr h="41772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/>
                        <a:t>CcCR</a:t>
                      </a:r>
                      <a:r>
                        <a:rPr lang="en-US" i="0" dirty="0"/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/>
                        <a:t>CcCE</a:t>
                      </a:r>
                      <a:r>
                        <a:rPr lang="en-US" i="0" dirty="0"/>
                        <a:t>(TQ)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24345453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ν</a:t>
                      </a:r>
                      <a:r>
                        <a:rPr lang="en-US" baseline="-25000" dirty="0" smtClean="0"/>
                        <a:t>1 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sz="1800" baseline="0" dirty="0" smtClean="0"/>
                        <a:t>(a</a:t>
                      </a:r>
                      <a:r>
                        <a:rPr lang="en-US" sz="1800" baseline="-25000" dirty="0" smtClean="0"/>
                        <a:t>1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baseline="0" dirty="0" smtClean="0"/>
                        <a:t>cm</a:t>
                      </a:r>
                      <a:r>
                        <a:rPr lang="en-US" baseline="30000" dirty="0" smtClean="0"/>
                        <a:t>-1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3117.689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3116.558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15394495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ν</a:t>
                      </a:r>
                      <a:r>
                        <a:rPr lang="en-US" baseline="-25000" dirty="0"/>
                        <a:t>2</a:t>
                      </a:r>
                      <a:r>
                        <a:rPr lang="en-US" baseline="0" dirty="0"/>
                        <a:t> </a:t>
                      </a:r>
                      <a:r>
                        <a:rPr lang="en-US" sz="1800" baseline="0" dirty="0" smtClean="0"/>
                        <a:t>(a</a:t>
                      </a:r>
                      <a:r>
                        <a:rPr lang="en-US" sz="1800" baseline="-25000" dirty="0" smtClean="0"/>
                        <a:t>1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baseline="0" dirty="0" smtClean="0"/>
                        <a:t>cm</a:t>
                      </a:r>
                      <a:r>
                        <a:rPr lang="en-US" baseline="30000" dirty="0" smtClean="0"/>
                        <a:t>-1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1564.267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1555.987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758593601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ν</a:t>
                      </a:r>
                      <a:r>
                        <a:rPr lang="en-US" baseline="-25000" dirty="0"/>
                        <a:t>3</a:t>
                      </a:r>
                      <a:r>
                        <a:rPr lang="en-US" baseline="0" dirty="0"/>
                        <a:t> </a:t>
                      </a:r>
                      <a:r>
                        <a:rPr lang="en-US" sz="1800" baseline="0" dirty="0" smtClean="0"/>
                        <a:t>(a</a:t>
                      </a:r>
                      <a:r>
                        <a:rPr lang="en-US" sz="1800" baseline="-25000" dirty="0" smtClean="0"/>
                        <a:t>1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baseline="0" dirty="0" smtClean="0"/>
                        <a:t>cm</a:t>
                      </a:r>
                      <a:r>
                        <a:rPr lang="en-US" baseline="30000" dirty="0" smtClean="0"/>
                        <a:t>-1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effectLst/>
                        </a:rPr>
                        <a:t>1198.451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effectLst/>
                        </a:rPr>
                        <a:t>1200.515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7006392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ν</a:t>
                      </a:r>
                      <a:r>
                        <a:rPr lang="en-US" baseline="-25000" dirty="0"/>
                        <a:t>4</a:t>
                      </a:r>
                      <a:r>
                        <a:rPr lang="en-US" baseline="0" dirty="0"/>
                        <a:t> </a:t>
                      </a:r>
                      <a:r>
                        <a:rPr lang="en-US" sz="1800" baseline="0" dirty="0" smtClean="0"/>
                        <a:t>(b</a:t>
                      </a:r>
                      <a:r>
                        <a:rPr lang="en-US" sz="1800" baseline="-25000" dirty="0" smtClean="0"/>
                        <a:t>2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baseline="0" dirty="0" smtClean="0"/>
                        <a:t>cm</a:t>
                      </a:r>
                      <a:r>
                        <a:rPr lang="en-US" baseline="30000" dirty="0" smtClean="0"/>
                        <a:t>-1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 smtClean="0">
                          <a:effectLst/>
                        </a:rPr>
                        <a:t>662.6</a:t>
                      </a:r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418305258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ν</a:t>
                      </a:r>
                      <a:r>
                        <a:rPr lang="en-US" baseline="-25000" dirty="0" smtClean="0"/>
                        <a:t>5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sz="1800" baseline="0" dirty="0" smtClean="0"/>
                        <a:t>(b</a:t>
                      </a:r>
                      <a:r>
                        <a:rPr lang="en-US" sz="1800" baseline="-25000" dirty="0" smtClean="0"/>
                        <a:t>2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baseline="0" dirty="0" smtClean="0"/>
                        <a:t>cm</a:t>
                      </a:r>
                      <a:r>
                        <a:rPr lang="en-US" baseline="30000" dirty="0" smtClean="0"/>
                        <a:t>-1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effectLst/>
                        </a:rPr>
                        <a:t>1210.637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ν</a:t>
                      </a:r>
                      <a:r>
                        <a:rPr lang="en-US" baseline="-25000" dirty="0" smtClean="0"/>
                        <a:t>6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sz="1800" baseline="0" dirty="0" smtClean="0"/>
                        <a:t>(b</a:t>
                      </a:r>
                      <a:r>
                        <a:rPr lang="en-US" sz="1800" baseline="-25000" dirty="0" smtClean="0"/>
                        <a:t>1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baseline="0" dirty="0" smtClean="0"/>
                        <a:t>cm</a:t>
                      </a:r>
                      <a:r>
                        <a:rPr lang="en-US" baseline="30000" dirty="0" smtClean="0"/>
                        <a:t>-1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effectLst/>
                        </a:rPr>
                        <a:t>826.7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>
                          <a:effectLst/>
                        </a:rPr>
                        <a:t>788.6</a:t>
                      </a:r>
                    </a:p>
                  </a:txBody>
                  <a:tcPr marL="28575" marR="28575" marT="19050" marB="19050" anchor="b"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8568388"/>
              </p:ext>
            </p:extLst>
          </p:nvPr>
        </p:nvGraphicFramePr>
        <p:xfrm>
          <a:off x="6231255" y="1541058"/>
          <a:ext cx="5505452" cy="37865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00188">
                  <a:extLst>
                    <a:ext uri="{9D8B030D-6E8A-4147-A177-3AD203B41FA5}">
                      <a16:colId xmlns="" xmlns:a16="http://schemas.microsoft.com/office/drawing/2014/main" val="725267999"/>
                    </a:ext>
                  </a:extLst>
                </a:gridCol>
                <a:gridCol w="1252538">
                  <a:extLst>
                    <a:ext uri="{9D8B030D-6E8A-4147-A177-3AD203B41FA5}">
                      <a16:colId xmlns="" xmlns:a16="http://schemas.microsoft.com/office/drawing/2014/main" val="1654082187"/>
                    </a:ext>
                  </a:extLst>
                </a:gridCol>
                <a:gridCol w="1376363">
                  <a:extLst>
                    <a:ext uri="{9D8B030D-6E8A-4147-A177-3AD203B41FA5}">
                      <a16:colId xmlns="" xmlns:a16="http://schemas.microsoft.com/office/drawing/2014/main" val="3730503508"/>
                    </a:ext>
                  </a:extLst>
                </a:gridCol>
                <a:gridCol w="1376363">
                  <a:extLst>
                    <a:ext uri="{9D8B030D-6E8A-4147-A177-3AD203B41FA5}">
                      <a16:colId xmlns="" xmlns:a16="http://schemas.microsoft.com/office/drawing/2014/main" val="536548618"/>
                    </a:ext>
                  </a:extLst>
                </a:gridCol>
              </a:tblGrid>
              <a:tr h="417724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/>
                        <a:t>CcCR</a:t>
                      </a:r>
                      <a:r>
                        <a:rPr lang="en-US" i="0" dirty="0"/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/>
                        <a:t>CcCE</a:t>
                      </a:r>
                      <a:r>
                        <a:rPr lang="en-US" i="0" dirty="0"/>
                        <a:t>(TQ)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/>
                        <a:t>Previous</a:t>
                      </a:r>
                      <a:r>
                        <a:rPr lang="en-US" i="0" baseline="0" dirty="0"/>
                        <a:t> Theory</a:t>
                      </a:r>
                      <a:endParaRPr lang="en-US" i="0" dirty="0"/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24345453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ω</a:t>
                      </a:r>
                      <a:r>
                        <a:rPr lang="en-US" sz="1800" baseline="-25000" dirty="0"/>
                        <a:t>1 </a:t>
                      </a:r>
                      <a:r>
                        <a:rPr lang="en-US" sz="1800" baseline="0" dirty="0" smtClean="0"/>
                        <a:t>(a</a:t>
                      </a:r>
                      <a:r>
                        <a:rPr lang="en-US" sz="1800" baseline="-25000" dirty="0" smtClean="0"/>
                        <a:t>1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sz="1800" baseline="0" dirty="0"/>
                        <a:t>cm</a:t>
                      </a:r>
                      <a:r>
                        <a:rPr lang="en-US" sz="1800" baseline="30000" dirty="0"/>
                        <a:t>-1</a:t>
                      </a:r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>
                          <a:effectLst/>
                        </a:rPr>
                        <a:t>3256.8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</a:rPr>
                        <a:t>3259.8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3330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215394495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ω</a:t>
                      </a:r>
                      <a:r>
                        <a:rPr lang="en-US" sz="1800" baseline="-25000" dirty="0"/>
                        <a:t>2 </a:t>
                      </a:r>
                      <a:r>
                        <a:rPr lang="en-US" sz="1800" baseline="0" dirty="0" smtClean="0"/>
                        <a:t>(a</a:t>
                      </a:r>
                      <a:r>
                        <a:rPr lang="en-US" sz="1800" baseline="-25000" dirty="0" smtClean="0"/>
                        <a:t>1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sz="1800" baseline="0" dirty="0"/>
                        <a:t>cm</a:t>
                      </a:r>
                      <a:r>
                        <a:rPr lang="en-US" sz="1800" baseline="30000" dirty="0"/>
                        <a:t>-1</a:t>
                      </a:r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</a:rPr>
                        <a:t>1588.6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</a:rPr>
                        <a:t>1583.1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1594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2758593601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ω</a:t>
                      </a:r>
                      <a:r>
                        <a:rPr lang="en-US" sz="1800" baseline="-25000" dirty="0"/>
                        <a:t>3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smtClean="0"/>
                        <a:t>(a</a:t>
                      </a:r>
                      <a:r>
                        <a:rPr lang="en-US" sz="1800" baseline="-25000" dirty="0" smtClean="0"/>
                        <a:t>1</a:t>
                      </a:r>
                      <a:r>
                        <a:rPr lang="en-US" sz="1800" baseline="0" dirty="0" smtClean="0"/>
                        <a:t>)</a:t>
                      </a:r>
                      <a:r>
                        <a:rPr lang="en-US" sz="1800" baseline="30000" dirty="0" smtClean="0"/>
                        <a:t> </a:t>
                      </a:r>
                      <a:r>
                        <a:rPr lang="en-US" sz="1800" baseline="0" dirty="0"/>
                        <a:t>cm</a:t>
                      </a:r>
                      <a:r>
                        <a:rPr lang="en-US" sz="1800" baseline="30000" dirty="0"/>
                        <a:t>-1</a:t>
                      </a:r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1219.5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1215.9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949.7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27006392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ω</a:t>
                      </a:r>
                      <a:r>
                        <a:rPr lang="en-US" sz="1800" baseline="-25000" dirty="0"/>
                        <a:t>4 </a:t>
                      </a:r>
                      <a:r>
                        <a:rPr lang="en-US" sz="1800" baseline="0" dirty="0" smtClean="0"/>
                        <a:t>(b</a:t>
                      </a:r>
                      <a:r>
                        <a:rPr lang="en-US" sz="1800" baseline="-25000" dirty="0" smtClean="0"/>
                        <a:t>2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sz="1800" baseline="0" dirty="0"/>
                        <a:t>cm</a:t>
                      </a:r>
                      <a:r>
                        <a:rPr lang="en-US" sz="1800" baseline="30000" dirty="0"/>
                        <a:t>-1</a:t>
                      </a:r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619.5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927.7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1212.5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418305258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ω</a:t>
                      </a:r>
                      <a:r>
                        <a:rPr lang="en-US" sz="1800" baseline="-25000" dirty="0"/>
                        <a:t>5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smtClean="0"/>
                        <a:t>(b</a:t>
                      </a:r>
                      <a:r>
                        <a:rPr lang="en-US" sz="1800" baseline="-25000" dirty="0" smtClean="0"/>
                        <a:t>2</a:t>
                      </a:r>
                      <a:r>
                        <a:rPr lang="en-US" sz="1800" baseline="0" dirty="0" smtClean="0"/>
                        <a:t>) </a:t>
                      </a:r>
                      <a:r>
                        <a:rPr lang="en-US" sz="1800" baseline="0" dirty="0"/>
                        <a:t>cm</a:t>
                      </a:r>
                      <a:r>
                        <a:rPr lang="en-US" sz="1800" baseline="30000" dirty="0"/>
                        <a:t>-1</a:t>
                      </a:r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 smtClean="0">
                          <a:effectLst/>
                        </a:rPr>
                        <a:t>1224.8</a:t>
                      </a:r>
                      <a:endParaRPr lang="en-US" sz="1800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800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281.3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364602406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ω</a:t>
                      </a:r>
                      <a:r>
                        <a:rPr lang="en-US" sz="1800" baseline="-25000" dirty="0"/>
                        <a:t>6</a:t>
                      </a:r>
                      <a:r>
                        <a:rPr lang="en-US" sz="1800" baseline="0" dirty="0"/>
                        <a:t> </a:t>
                      </a:r>
                      <a:r>
                        <a:rPr lang="en-US" sz="1800" baseline="0" dirty="0" smtClean="0"/>
                        <a:t>(b</a:t>
                      </a:r>
                      <a:r>
                        <a:rPr lang="en-US" sz="1800" baseline="-25000" dirty="0" smtClean="0"/>
                        <a:t>1</a:t>
                      </a:r>
                      <a:r>
                        <a:rPr lang="en-US" sz="1800" baseline="0" dirty="0" smtClean="0"/>
                        <a:t>) cm</a:t>
                      </a:r>
                      <a:r>
                        <a:rPr lang="en-US" sz="1800" baseline="30000" dirty="0" smtClean="0"/>
                        <a:t>-1</a:t>
                      </a:r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863.1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effectLst/>
                        </a:rPr>
                        <a:t>864.8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897.8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="" xmlns:a16="http://schemas.microsoft.com/office/drawing/2014/main" val="4174468516"/>
                  </a:ext>
                </a:extLst>
              </a:tr>
              <a:tr h="39381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Harmonic ZPE cm</a:t>
                      </a:r>
                      <a:r>
                        <a:rPr lang="en-US" sz="1800" baseline="30000" dirty="0"/>
                        <a:t>-1</a:t>
                      </a:r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</a:rPr>
                        <a:t>4</a:t>
                      </a:r>
                      <a:r>
                        <a:rPr lang="en-US" sz="1800" dirty="0" smtClean="0">
                          <a:effectLst/>
                        </a:rPr>
                        <a:t>386.1</a:t>
                      </a:r>
                      <a:endParaRPr lang="en-US" sz="1800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/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 smtClean="0">
                          <a:effectLst/>
                        </a:rPr>
                        <a:t>4117.7</a:t>
                      </a:r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4025771619"/>
                  </a:ext>
                </a:extLst>
              </a:tr>
            </a:tbl>
          </a:graphicData>
        </a:graphic>
      </p:graphicFrame>
      <p:pic>
        <p:nvPicPr>
          <p:cNvPr id="5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74" y="960306"/>
            <a:ext cx="3752850" cy="31048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675245" y="5358391"/>
            <a:ext cx="2617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(Sheehan </a:t>
            </a:r>
            <a:r>
              <a:rPr lang="en-US" i="1" dirty="0"/>
              <a:t>et. al</a:t>
            </a:r>
            <a:r>
              <a:rPr lang="en-US" dirty="0"/>
              <a:t>, JCP 2008)</a:t>
            </a:r>
          </a:p>
        </p:txBody>
      </p:sp>
    </p:spTree>
    <p:extLst>
      <p:ext uri="{BB962C8B-B14F-4D97-AF65-F5344CB8AC3E}">
        <p14:creationId xmlns:p14="http://schemas.microsoft.com/office/powerpoint/2010/main" val="1065592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2665234" y="2733020"/>
            <a:ext cx="879676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665234" y="2352985"/>
            <a:ext cx="879676" cy="0"/>
          </a:xfrm>
          <a:prstGeom prst="line">
            <a:avLst/>
          </a:prstGeom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991026" y="2341801"/>
            <a:ext cx="879676" cy="0"/>
          </a:xfrm>
          <a:prstGeom prst="line">
            <a:avLst/>
          </a:prstGeom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991026" y="2725695"/>
            <a:ext cx="879676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145126" y="4241977"/>
            <a:ext cx="879676" cy="0"/>
          </a:xfrm>
          <a:prstGeom prst="line">
            <a:avLst/>
          </a:prstGeom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145126" y="4604651"/>
            <a:ext cx="879676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128221" y="2352985"/>
            <a:ext cx="1" cy="380035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6430863" y="2341801"/>
            <a:ext cx="1" cy="380035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9584964" y="4241977"/>
            <a:ext cx="1" cy="380035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582526" y="2721837"/>
            <a:ext cx="2408500" cy="15041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591209" y="2330619"/>
            <a:ext cx="2399817" cy="2236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70702" y="2721837"/>
            <a:ext cx="2274424" cy="190017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870702" y="2352985"/>
            <a:ext cx="2274424" cy="190017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3369526" y="2824235"/>
            <a:ext cx="1245788" cy="753614"/>
            <a:chOff x="2025571" y="4073898"/>
            <a:chExt cx="1245788" cy="753614"/>
          </a:xfrm>
        </p:grpSpPr>
        <p:sp>
          <p:nvSpPr>
            <p:cNvPr id="22" name="TextBox 21"/>
            <p:cNvSpPr txBox="1"/>
            <p:nvPr/>
          </p:nvSpPr>
          <p:spPr>
            <a:xfrm>
              <a:off x="2338090" y="4458180"/>
              <a:ext cx="9332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CCSD(T)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 flipV="1">
              <a:off x="2025571" y="4073898"/>
              <a:ext cx="335664" cy="430977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3128221" y="1591378"/>
            <a:ext cx="1001276" cy="670787"/>
            <a:chOff x="2048720" y="4229999"/>
            <a:chExt cx="1001276" cy="670787"/>
          </a:xfrm>
        </p:grpSpPr>
        <p:sp>
          <p:nvSpPr>
            <p:cNvPr id="31" name="TextBox 30"/>
            <p:cNvSpPr txBox="1"/>
            <p:nvPr/>
          </p:nvSpPr>
          <p:spPr>
            <a:xfrm>
              <a:off x="2370002" y="4229999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CCSD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flipH="1">
              <a:off x="2048720" y="4504876"/>
              <a:ext cx="312515" cy="39591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2205847" y="2729357"/>
            <a:ext cx="1059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Neutral Radical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5131" y="2806671"/>
            <a:ext cx="671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DBXS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48865" y="467849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Anion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371600" y="779929"/>
            <a:ext cx="0" cy="50695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6200000">
            <a:off x="267053" y="3202425"/>
            <a:ext cx="1308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Energy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6430863" y="1590039"/>
            <a:ext cx="1530011" cy="670787"/>
            <a:chOff x="2048720" y="4229999"/>
            <a:chExt cx="1530011" cy="670787"/>
          </a:xfrm>
        </p:grpSpPr>
        <p:sp>
          <p:nvSpPr>
            <p:cNvPr id="29" name="TextBox 28"/>
            <p:cNvSpPr txBox="1"/>
            <p:nvPr/>
          </p:nvSpPr>
          <p:spPr>
            <a:xfrm>
              <a:off x="2370002" y="4229999"/>
              <a:ext cx="1208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EOM-CCSD</a:t>
              </a: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 flipH="1">
              <a:off x="2048720" y="4504876"/>
              <a:ext cx="312515" cy="39591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9584964" y="3490866"/>
            <a:ext cx="1001276" cy="670787"/>
            <a:chOff x="2048720" y="4229999"/>
            <a:chExt cx="1001276" cy="670787"/>
          </a:xfrm>
        </p:grpSpPr>
        <p:sp>
          <p:nvSpPr>
            <p:cNvPr id="36" name="TextBox 35"/>
            <p:cNvSpPr txBox="1"/>
            <p:nvPr/>
          </p:nvSpPr>
          <p:spPr>
            <a:xfrm>
              <a:off x="2370002" y="4229999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CCSD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flipH="1">
              <a:off x="2048720" y="4504876"/>
              <a:ext cx="312515" cy="39591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9825781" y="4687480"/>
            <a:ext cx="1245788" cy="753614"/>
            <a:chOff x="2025571" y="4073898"/>
            <a:chExt cx="1245788" cy="753614"/>
          </a:xfrm>
        </p:grpSpPr>
        <p:sp>
          <p:nvSpPr>
            <p:cNvPr id="42" name="TextBox 41"/>
            <p:cNvSpPr txBox="1"/>
            <p:nvPr/>
          </p:nvSpPr>
          <p:spPr>
            <a:xfrm>
              <a:off x="2338090" y="4458180"/>
              <a:ext cx="9332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CCSD(T)</a:t>
              </a: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H="1" flipV="1">
              <a:off x="2025571" y="4073898"/>
              <a:ext cx="335664" cy="430977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8" name="Table 37"/>
          <p:cNvGraphicFramePr>
            <a:graphicFrameLocks noGrp="1"/>
          </p:cNvGraphicFramePr>
          <p:nvPr>
            <p:extLst/>
          </p:nvPr>
        </p:nvGraphicFramePr>
        <p:xfrm>
          <a:off x="2186034" y="4212379"/>
          <a:ext cx="5505450" cy="167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0939">
                  <a:extLst>
                    <a:ext uri="{9D8B030D-6E8A-4147-A177-3AD203B41FA5}">
                      <a16:colId xmlns="" xmlns:a16="http://schemas.microsoft.com/office/drawing/2014/main" val="725267999"/>
                    </a:ext>
                  </a:extLst>
                </a:gridCol>
                <a:gridCol w="1829361">
                  <a:extLst>
                    <a:ext uri="{9D8B030D-6E8A-4147-A177-3AD203B41FA5}">
                      <a16:colId xmlns="" xmlns:a16="http://schemas.microsoft.com/office/drawing/2014/main" val="1654082187"/>
                    </a:ext>
                  </a:extLst>
                </a:gridCol>
                <a:gridCol w="1835150">
                  <a:extLst>
                    <a:ext uri="{9D8B030D-6E8A-4147-A177-3AD203B41FA5}">
                      <a16:colId xmlns="" xmlns:a16="http://schemas.microsoft.com/office/drawing/2014/main" val="3730503508"/>
                    </a:ext>
                  </a:extLst>
                </a:gridCol>
              </a:tblGrid>
              <a:tr h="417724">
                <a:tc>
                  <a:txBody>
                    <a:bodyPr/>
                    <a:lstStyle/>
                    <a:p>
                      <a:pPr algn="ctr" rtl="0" fontAlgn="b"/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 err="1">
                          <a:effectLst/>
                        </a:rPr>
                        <a:t>Hartree</a:t>
                      </a:r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eV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4345453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XE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0.097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2.644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15394495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 err="1">
                          <a:effectLst/>
                        </a:rPr>
                        <a:t>eBE</a:t>
                      </a:r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0.074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2.010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758593601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>
                          <a:effectLst/>
                        </a:rPr>
                        <a:t>DBXS eBE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-0.023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-0.634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70063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30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baseline="-25000" dirty="0"/>
              <a:t>3</a:t>
            </a:r>
            <a:r>
              <a:rPr lang="en-US" dirty="0"/>
              <a:t>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>
            <a:normAutofit/>
          </a:bodyPr>
          <a:lstStyle/>
          <a:p>
            <a:r>
              <a:rPr lang="en-US" dirty="0"/>
              <a:t>Two Isomeric Forms</a:t>
            </a:r>
          </a:p>
          <a:p>
            <a:pPr lvl="1"/>
            <a:r>
              <a:rPr lang="en-US" dirty="0"/>
              <a:t>Linear (</a:t>
            </a:r>
            <a:r>
              <a:rPr lang="en-US" i="1" dirty="0"/>
              <a:t>l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H)</a:t>
            </a:r>
          </a:p>
          <a:p>
            <a:pPr lvl="1"/>
            <a:r>
              <a:rPr lang="en-US" dirty="0"/>
              <a:t>Cyclic (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7639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&quot;No&quot; Symbol 1"/>
          <p:cNvSpPr/>
          <p:nvPr/>
        </p:nvSpPr>
        <p:spPr>
          <a:xfrm>
            <a:off x="8389858" y="3017751"/>
            <a:ext cx="2504935" cy="2470818"/>
          </a:xfrm>
          <a:prstGeom prst="noSmoking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665234" y="2733020"/>
            <a:ext cx="879676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665234" y="2352985"/>
            <a:ext cx="879676" cy="0"/>
          </a:xfrm>
          <a:prstGeom prst="line">
            <a:avLst/>
          </a:prstGeom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991026" y="2341801"/>
            <a:ext cx="879676" cy="0"/>
          </a:xfrm>
          <a:prstGeom prst="line">
            <a:avLst/>
          </a:prstGeom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991026" y="2725695"/>
            <a:ext cx="879676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9145126" y="4241977"/>
            <a:ext cx="879676" cy="0"/>
          </a:xfrm>
          <a:prstGeom prst="line">
            <a:avLst/>
          </a:prstGeom>
          <a:ln w="38100">
            <a:solidFill>
              <a:srgbClr val="C00000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9145126" y="4604651"/>
            <a:ext cx="879676" cy="0"/>
          </a:xfrm>
          <a:prstGeom prst="line">
            <a:avLst/>
          </a:prstGeom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128221" y="2352985"/>
            <a:ext cx="1" cy="380035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6430863" y="2341801"/>
            <a:ext cx="1" cy="380035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9584964" y="4241977"/>
            <a:ext cx="1" cy="380035"/>
          </a:xfrm>
          <a:prstGeom prst="straightConnector1">
            <a:avLst/>
          </a:prstGeom>
          <a:ln>
            <a:solidFill>
              <a:srgbClr val="00B050"/>
            </a:solidFill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V="1">
            <a:off x="3582526" y="2721837"/>
            <a:ext cx="2408500" cy="15041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3591209" y="2330619"/>
            <a:ext cx="2399817" cy="2236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870702" y="2721837"/>
            <a:ext cx="2274424" cy="190017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870702" y="2352985"/>
            <a:ext cx="2274424" cy="190017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 25"/>
          <p:cNvGrpSpPr/>
          <p:nvPr/>
        </p:nvGrpSpPr>
        <p:grpSpPr>
          <a:xfrm>
            <a:off x="3369526" y="2824235"/>
            <a:ext cx="1245788" cy="753614"/>
            <a:chOff x="2025571" y="4073898"/>
            <a:chExt cx="1245788" cy="753614"/>
          </a:xfrm>
        </p:grpSpPr>
        <p:sp>
          <p:nvSpPr>
            <p:cNvPr id="22" name="TextBox 21"/>
            <p:cNvSpPr txBox="1"/>
            <p:nvPr/>
          </p:nvSpPr>
          <p:spPr>
            <a:xfrm>
              <a:off x="2338090" y="4458180"/>
              <a:ext cx="9332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CCSD(T)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 flipH="1" flipV="1">
              <a:off x="2025571" y="4073898"/>
              <a:ext cx="335664" cy="430977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3128221" y="1591378"/>
            <a:ext cx="1001276" cy="670787"/>
            <a:chOff x="2048720" y="4229999"/>
            <a:chExt cx="1001276" cy="670787"/>
          </a:xfrm>
        </p:grpSpPr>
        <p:sp>
          <p:nvSpPr>
            <p:cNvPr id="31" name="TextBox 30"/>
            <p:cNvSpPr txBox="1"/>
            <p:nvPr/>
          </p:nvSpPr>
          <p:spPr>
            <a:xfrm>
              <a:off x="2370002" y="4229999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CCSD</a:t>
              </a:r>
            </a:p>
          </p:txBody>
        </p:sp>
        <p:cxnSp>
          <p:nvCxnSpPr>
            <p:cNvPr id="32" name="Straight Arrow Connector 31"/>
            <p:cNvCxnSpPr/>
            <p:nvPr/>
          </p:nvCxnSpPr>
          <p:spPr>
            <a:xfrm flipH="1">
              <a:off x="2048720" y="4504876"/>
              <a:ext cx="312515" cy="39591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2205847" y="2729357"/>
            <a:ext cx="1059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Neutral Radical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5131" y="2806671"/>
            <a:ext cx="6714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DBXS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848865" y="4678495"/>
            <a:ext cx="7360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Anion</a:t>
            </a: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1371600" y="779929"/>
            <a:ext cx="0" cy="506954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 rot="16200000">
            <a:off x="267053" y="3202425"/>
            <a:ext cx="1308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Energy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6430863" y="1590039"/>
            <a:ext cx="1530011" cy="670787"/>
            <a:chOff x="2048720" y="4229999"/>
            <a:chExt cx="1530011" cy="670787"/>
          </a:xfrm>
        </p:grpSpPr>
        <p:sp>
          <p:nvSpPr>
            <p:cNvPr id="29" name="TextBox 28"/>
            <p:cNvSpPr txBox="1"/>
            <p:nvPr/>
          </p:nvSpPr>
          <p:spPr>
            <a:xfrm>
              <a:off x="2370002" y="4229999"/>
              <a:ext cx="120872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EOM-CCSD</a:t>
              </a:r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 flipH="1">
              <a:off x="2048720" y="4504876"/>
              <a:ext cx="312515" cy="39591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33"/>
          <p:cNvGrpSpPr/>
          <p:nvPr/>
        </p:nvGrpSpPr>
        <p:grpSpPr>
          <a:xfrm>
            <a:off x="9584964" y="3490866"/>
            <a:ext cx="1001276" cy="670787"/>
            <a:chOff x="2048720" y="4229999"/>
            <a:chExt cx="1001276" cy="670787"/>
          </a:xfrm>
        </p:grpSpPr>
        <p:sp>
          <p:nvSpPr>
            <p:cNvPr id="36" name="TextBox 35"/>
            <p:cNvSpPr txBox="1"/>
            <p:nvPr/>
          </p:nvSpPr>
          <p:spPr>
            <a:xfrm>
              <a:off x="2370002" y="4229999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CCSD</a:t>
              </a:r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 flipH="1">
              <a:off x="2048720" y="4504876"/>
              <a:ext cx="312515" cy="395910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9825781" y="4687480"/>
            <a:ext cx="1245788" cy="753614"/>
            <a:chOff x="2025571" y="4073898"/>
            <a:chExt cx="1245788" cy="753614"/>
          </a:xfrm>
        </p:grpSpPr>
        <p:sp>
          <p:nvSpPr>
            <p:cNvPr id="42" name="TextBox 41"/>
            <p:cNvSpPr txBox="1"/>
            <p:nvPr/>
          </p:nvSpPr>
          <p:spPr>
            <a:xfrm>
              <a:off x="2338090" y="4458180"/>
              <a:ext cx="93326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/>
                <a:t>CCSD(T)</a:t>
              </a:r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 flipH="1" flipV="1">
              <a:off x="2025571" y="4073898"/>
              <a:ext cx="335664" cy="430977"/>
            </a:xfrm>
            <a:prstGeom prst="straightConnector1">
              <a:avLst/>
            </a:prstGeom>
            <a:ln w="38100">
              <a:solidFill>
                <a:srgbClr val="0070C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38" name="Table 37"/>
          <p:cNvGraphicFramePr>
            <a:graphicFrameLocks noGrp="1"/>
          </p:cNvGraphicFramePr>
          <p:nvPr>
            <p:extLst/>
          </p:nvPr>
        </p:nvGraphicFramePr>
        <p:xfrm>
          <a:off x="2186034" y="4212379"/>
          <a:ext cx="5505450" cy="167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0939">
                  <a:extLst>
                    <a:ext uri="{9D8B030D-6E8A-4147-A177-3AD203B41FA5}">
                      <a16:colId xmlns="" xmlns:a16="http://schemas.microsoft.com/office/drawing/2014/main" val="725267999"/>
                    </a:ext>
                  </a:extLst>
                </a:gridCol>
                <a:gridCol w="1829361">
                  <a:extLst>
                    <a:ext uri="{9D8B030D-6E8A-4147-A177-3AD203B41FA5}">
                      <a16:colId xmlns="" xmlns:a16="http://schemas.microsoft.com/office/drawing/2014/main" val="1654082187"/>
                    </a:ext>
                  </a:extLst>
                </a:gridCol>
                <a:gridCol w="1835150">
                  <a:extLst>
                    <a:ext uri="{9D8B030D-6E8A-4147-A177-3AD203B41FA5}">
                      <a16:colId xmlns="" xmlns:a16="http://schemas.microsoft.com/office/drawing/2014/main" val="3730503508"/>
                    </a:ext>
                  </a:extLst>
                </a:gridCol>
              </a:tblGrid>
              <a:tr h="417724">
                <a:tc>
                  <a:txBody>
                    <a:bodyPr/>
                    <a:lstStyle/>
                    <a:p>
                      <a:pPr algn="ctr" rtl="0" fontAlgn="b"/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 err="1">
                          <a:effectLst/>
                        </a:rPr>
                        <a:t>Hartree</a:t>
                      </a:r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chemeClr val="bg1"/>
                          </a:solidFill>
                          <a:effectLst/>
                        </a:rPr>
                        <a:t>eV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4345453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XE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0.097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2.644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15394495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 err="1">
                          <a:effectLst/>
                        </a:rPr>
                        <a:t>eBE</a:t>
                      </a:r>
                      <a:endParaRPr lang="en-US" dirty="0">
                        <a:effectLst/>
                      </a:endParaRP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0.074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2.010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758593601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>
                          <a:effectLst/>
                        </a:rPr>
                        <a:t>DBXS eBE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-0.023</a:t>
                      </a:r>
                    </a:p>
                  </a:txBody>
                  <a:tcPr marL="28575" marR="28575" marT="19050" marB="19050" anchor="b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-0.634</a:t>
                      </a:r>
                    </a:p>
                  </a:txBody>
                  <a:tcPr marL="28575" marR="28575" marT="19050" marB="19050" anchor="b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700639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6504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Pseudo </a:t>
            </a:r>
            <a:r>
              <a:rPr lang="en-US" dirty="0" err="1"/>
              <a:t>Jahn</a:t>
            </a:r>
            <a:r>
              <a:rPr lang="en-US" dirty="0"/>
              <a:t>-Teller Effect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Present in 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</a:t>
            </a:r>
          </a:p>
          <a:p>
            <a:r>
              <a:rPr lang="en-US" dirty="0"/>
              <a:t>Crossing of States</a:t>
            </a:r>
          </a:p>
          <a:p>
            <a:r>
              <a:rPr lang="en-US" dirty="0"/>
              <a:t>Occurs when the C-C antisymmetric stretch (S</a:t>
            </a:r>
            <a:r>
              <a:rPr lang="en-US" baseline="-25000" dirty="0"/>
              <a:t>4</a:t>
            </a:r>
            <a:r>
              <a:rPr lang="en-US" dirty="0"/>
              <a:t>) breaks symmetry from C</a:t>
            </a:r>
            <a:r>
              <a:rPr lang="en-US" baseline="-25000" dirty="0"/>
              <a:t>2v</a:t>
            </a:r>
            <a:r>
              <a:rPr lang="en-US" dirty="0"/>
              <a:t> to C</a:t>
            </a:r>
            <a:r>
              <a:rPr lang="en-US" baseline="-25000" dirty="0"/>
              <a:t>s</a:t>
            </a:r>
            <a:r>
              <a:rPr lang="en-US" dirty="0"/>
              <a:t> 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2568" y="3755002"/>
            <a:ext cx="4086864" cy="3170231"/>
          </a:xfrm>
          <a:prstGeom prst="rect">
            <a:avLst/>
          </a:prstGeom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936" y="3755002"/>
            <a:ext cx="4086864" cy="3170231"/>
          </a:xfrm>
          <a:prstGeom prst="rect">
            <a:avLst/>
          </a:prstGeom>
        </p:spPr>
      </p:pic>
      <p:pic>
        <p:nvPicPr>
          <p:cNvPr id="9" name="Content Placeholder 3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22239"/>
            <a:ext cx="4086864" cy="3170231"/>
          </a:xfrm>
          <a:prstGeom prst="rect">
            <a:avLst/>
          </a:prstGeom>
        </p:spPr>
      </p:pic>
      <p:sp>
        <p:nvSpPr>
          <p:cNvPr id="14" name="Down Arrow 13"/>
          <p:cNvSpPr/>
          <p:nvPr/>
        </p:nvSpPr>
        <p:spPr>
          <a:xfrm rot="3156438">
            <a:off x="1619438" y="5837722"/>
            <a:ext cx="206426" cy="692079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wn Arrow 15"/>
          <p:cNvSpPr/>
          <p:nvPr/>
        </p:nvSpPr>
        <p:spPr>
          <a:xfrm rot="18689973">
            <a:off x="10267317" y="5811534"/>
            <a:ext cx="224333" cy="698134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 rot="7665723">
            <a:off x="2963315" y="5417800"/>
            <a:ext cx="168178" cy="289106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0">
                <a:solidFill>
                  <a:sysClr val="windowText" lastClr="000000"/>
                </a:solidFill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Down Arrow 18"/>
          <p:cNvSpPr/>
          <p:nvPr/>
        </p:nvSpPr>
        <p:spPr>
          <a:xfrm rot="14059018">
            <a:off x="9026042" y="5347337"/>
            <a:ext cx="171755" cy="292287"/>
          </a:xfrm>
          <a:prstGeom prst="downArrow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4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98367" y="210328"/>
            <a:ext cx="10515600" cy="1325563"/>
          </a:xfrm>
        </p:spPr>
        <p:txBody>
          <a:bodyPr/>
          <a:lstStyle/>
          <a:p>
            <a:r>
              <a:rPr lang="en-US" dirty="0" smtClean="0"/>
              <a:t>Energy of the States</a:t>
            </a:r>
            <a:endParaRPr lang="en-US" dirty="0"/>
          </a:p>
        </p:txBody>
      </p:sp>
      <p:pic>
        <p:nvPicPr>
          <p:cNvPr id="8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1257" y="1535891"/>
            <a:ext cx="7669820" cy="4741342"/>
          </a:xfrm>
        </p:spPr>
      </p:pic>
    </p:spTree>
    <p:extLst>
      <p:ext uri="{BB962C8B-B14F-4D97-AF65-F5344CB8AC3E}">
        <p14:creationId xmlns:p14="http://schemas.microsoft.com/office/powerpoint/2010/main" val="953042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T1 Diagnostic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190" y="1970722"/>
            <a:ext cx="5719010" cy="3526228"/>
          </a:xfrm>
        </p:spPr>
      </p:pic>
      <p:pic>
        <p:nvPicPr>
          <p:cNvPr id="7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9273" y="1970722"/>
            <a:ext cx="5876197" cy="3619249"/>
          </a:xfrm>
        </p:spPr>
      </p:pic>
    </p:spTree>
    <p:extLst>
      <p:ext uri="{BB962C8B-B14F-4D97-AF65-F5344CB8AC3E}">
        <p14:creationId xmlns:p14="http://schemas.microsoft.com/office/powerpoint/2010/main" val="1757356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D1 Diagnostic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214" y="1511021"/>
            <a:ext cx="4027395" cy="2490273"/>
          </a:xfrm>
        </p:spPr>
      </p:pic>
      <p:pic>
        <p:nvPicPr>
          <p:cNvPr id="7" name="Content Placeholder 3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167" y="1383090"/>
            <a:ext cx="4234292" cy="2618204"/>
          </a:xfrm>
        </p:spPr>
      </p:pic>
      <p:pic>
        <p:nvPicPr>
          <p:cNvPr id="6" name="Content Placeholder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414" y="4001294"/>
            <a:ext cx="3951195" cy="2443156"/>
          </a:xfrm>
          <a:prstGeom prst="rect">
            <a:avLst/>
          </a:prstGeom>
        </p:spPr>
      </p:pic>
      <p:pic>
        <p:nvPicPr>
          <p:cNvPr id="8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7431" y="3902803"/>
            <a:ext cx="4269764" cy="2640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981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98367" y="210328"/>
            <a:ext cx="10515600" cy="1325563"/>
          </a:xfrm>
        </p:spPr>
        <p:txBody>
          <a:bodyPr/>
          <a:lstStyle/>
          <a:p>
            <a:r>
              <a:rPr lang="en-US" dirty="0" smtClean="0"/>
              <a:t>Orbital Energies</a:t>
            </a:r>
            <a:endParaRPr lang="en-US" dirty="0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555" y="1535891"/>
            <a:ext cx="8193702" cy="4832580"/>
          </a:xfrm>
        </p:spPr>
      </p:pic>
    </p:spTree>
    <p:extLst>
      <p:ext uri="{BB962C8B-B14F-4D97-AF65-F5344CB8AC3E}">
        <p14:creationId xmlns:p14="http://schemas.microsoft.com/office/powerpoint/2010/main" val="47568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6799779" y="1369239"/>
            <a:ext cx="5021178" cy="4960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609557" y="1607540"/>
            <a:ext cx="451413" cy="379875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/>
            <a:r>
              <a:rPr lang="en-US" dirty="0"/>
              <a:t>e</a:t>
            </a:r>
            <a:r>
              <a:rPr lang="en-US" baseline="30000" dirty="0"/>
              <a:t>-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0717" y="286851"/>
            <a:ext cx="11450240" cy="914083"/>
          </a:xfrm>
        </p:spPr>
        <p:txBody>
          <a:bodyPr>
            <a:noAutofit/>
          </a:bodyPr>
          <a:lstStyle/>
          <a:p>
            <a:r>
              <a:rPr lang="en-US" sz="3600" dirty="0"/>
              <a:t>Geometry an Vibrational Frequencies of </a:t>
            </a:r>
            <a:r>
              <a:rPr lang="en-US" sz="3600" i="1" dirty="0"/>
              <a:t>c</a:t>
            </a:r>
            <a:r>
              <a:rPr lang="en-US" sz="3600" dirty="0"/>
              <a:t>-C</a:t>
            </a:r>
            <a:r>
              <a:rPr lang="en-US" sz="3600" baseline="-25000" dirty="0"/>
              <a:t>3</a:t>
            </a:r>
            <a:r>
              <a:rPr lang="en-US" sz="3600" dirty="0"/>
              <a:t>H Excited State</a:t>
            </a:r>
          </a:p>
        </p:txBody>
      </p:sp>
      <p:pic>
        <p:nvPicPr>
          <p:cNvPr id="10" name="Content Placeholder 3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936" y="2394021"/>
            <a:ext cx="4086864" cy="3170231"/>
          </a:xfrm>
          <a:prstGeom prst="rect">
            <a:avLst/>
          </a:prstGeom>
        </p:spPr>
      </p:pic>
      <p:graphicFrame>
        <p:nvGraphicFramePr>
          <p:cNvPr id="8" name="Content Placeholder 3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370717" y="1264444"/>
          <a:ext cx="6080925" cy="28350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33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6261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124969"/>
              </a:tblGrid>
              <a:tr h="452844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 smtClean="0"/>
                        <a:t>EOM-</a:t>
                      </a:r>
                      <a:r>
                        <a:rPr lang="en-US" i="0" dirty="0" err="1" smtClean="0"/>
                        <a:t>CcCE</a:t>
                      </a:r>
                      <a:r>
                        <a:rPr lang="en-US" i="0" dirty="0" smtClean="0"/>
                        <a:t>(TQ</a:t>
                      </a:r>
                      <a:r>
                        <a:rPr lang="en-US" i="0" dirty="0"/>
                        <a:t>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 err="1" smtClean="0"/>
                        <a:t>CcCR</a:t>
                      </a:r>
                      <a:r>
                        <a:rPr lang="en-US" i="0" dirty="0" smtClean="0"/>
                        <a:t>(TQ5)</a:t>
                      </a:r>
                      <a:r>
                        <a:rPr lang="en-US" i="0" baseline="0" dirty="0" smtClean="0"/>
                        <a:t> Radical</a:t>
                      </a:r>
                      <a:endParaRPr lang="en-US" i="0" dirty="0"/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703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e </a:t>
                      </a:r>
                      <a:r>
                        <a:rPr lang="en-US" baseline="0" dirty="0"/>
                        <a:t>(C-H) </a:t>
                      </a:r>
                      <a:r>
                        <a:rPr lang="en-US" baseline="0" dirty="0" err="1"/>
                        <a:t>Å</a:t>
                      </a:r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1.073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1.077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703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e </a:t>
                      </a:r>
                      <a:r>
                        <a:rPr lang="en-US" baseline="0" dirty="0"/>
                        <a:t>(C-C) Å</a:t>
                      </a:r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1.371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1.373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703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∠</a:t>
                      </a:r>
                      <a:r>
                        <a:rPr lang="en-US" baseline="-25000" dirty="0"/>
                        <a:t>e</a:t>
                      </a:r>
                      <a:r>
                        <a:rPr lang="en-US" baseline="0" dirty="0"/>
                        <a:t> (H-C-C) rad</a:t>
                      </a:r>
                      <a:endParaRPr lang="en-US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150.778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150.068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9703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0 </a:t>
                      </a:r>
                      <a:r>
                        <a:rPr lang="en-US" baseline="0" dirty="0"/>
                        <a:t>(C-H) </a:t>
                      </a:r>
                      <a:r>
                        <a:rPr lang="en-US" baseline="0" dirty="0" err="1"/>
                        <a:t>Å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1.081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1.077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9703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</a:t>
                      </a:r>
                      <a:r>
                        <a:rPr lang="en-US" baseline="-25000" dirty="0"/>
                        <a:t>0 </a:t>
                      </a:r>
                      <a:r>
                        <a:rPr lang="en-US" baseline="0" dirty="0"/>
                        <a:t>(C-C) Å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1.347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1.378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9703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∠</a:t>
                      </a:r>
                      <a:r>
                        <a:rPr lang="en-US" baseline="-25000" dirty="0"/>
                        <a:t>0</a:t>
                      </a:r>
                      <a:r>
                        <a:rPr lang="en-US" baseline="0" dirty="0"/>
                        <a:t> (H-C-C) rad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149.748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149.997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/>
          </p:nvPr>
        </p:nvGraphicFramePr>
        <p:xfrm>
          <a:off x="1469821" y="4567186"/>
          <a:ext cx="3443110" cy="20074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4266">
                  <a:extLst>
                    <a:ext uri="{9D8B030D-6E8A-4147-A177-3AD203B41FA5}">
                      <a16:colId xmlns="" xmlns:a16="http://schemas.microsoft.com/office/drawing/2014/main" val="725267999"/>
                    </a:ext>
                  </a:extLst>
                </a:gridCol>
                <a:gridCol w="1718844">
                  <a:extLst>
                    <a:ext uri="{9D8B030D-6E8A-4147-A177-3AD203B41FA5}">
                      <a16:colId xmlns="" xmlns:a16="http://schemas.microsoft.com/office/drawing/2014/main" val="3730503508"/>
                    </a:ext>
                  </a:extLst>
                </a:gridCol>
              </a:tblGrid>
              <a:tr h="401489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0" dirty="0" smtClean="0"/>
                        <a:t>EOM-</a:t>
                      </a:r>
                      <a:r>
                        <a:rPr lang="en-US" i="0" dirty="0" err="1" smtClean="0"/>
                        <a:t>CcCE</a:t>
                      </a:r>
                      <a:r>
                        <a:rPr lang="en-US" i="0" dirty="0" smtClean="0"/>
                        <a:t>(TQ</a:t>
                      </a:r>
                      <a:r>
                        <a:rPr lang="en-US" i="0" dirty="0"/>
                        <a:t>)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243454539"/>
                  </a:ext>
                </a:extLst>
              </a:tr>
              <a:tr h="4014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ω</a:t>
                      </a:r>
                      <a:r>
                        <a:rPr lang="en-US" sz="1800" baseline="-25000" dirty="0"/>
                        <a:t>1</a:t>
                      </a:r>
                      <a:r>
                        <a:rPr lang="en-US" sz="1800" baseline="0" dirty="0"/>
                        <a:t> cm</a:t>
                      </a:r>
                      <a:r>
                        <a:rPr lang="en-US" sz="1800" baseline="30000" dirty="0"/>
                        <a:t>-1</a:t>
                      </a:r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3384.3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153944953"/>
                  </a:ext>
                </a:extLst>
              </a:tr>
              <a:tr h="40148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ω</a:t>
                      </a:r>
                      <a:r>
                        <a:rPr lang="en-US" sz="1800" baseline="-25000" dirty="0"/>
                        <a:t>2 </a:t>
                      </a:r>
                      <a:r>
                        <a:rPr lang="en-US" sz="1800" baseline="0" dirty="0"/>
                        <a:t>cm</a:t>
                      </a:r>
                      <a:r>
                        <a:rPr lang="en-US" sz="1800" baseline="30000" dirty="0"/>
                        <a:t>-1</a:t>
                      </a:r>
                      <a:endParaRPr lang="en-US" sz="1800" dirty="0"/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solidFill>
                            <a:srgbClr val="000000"/>
                          </a:solidFill>
                          <a:effectLst/>
                        </a:rPr>
                        <a:t>1634.5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758593601"/>
                  </a:ext>
                </a:extLst>
              </a:tr>
              <a:tr h="401489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ν</a:t>
                      </a:r>
                      <a:r>
                        <a:rPr lang="en-US" baseline="-25000" dirty="0"/>
                        <a:t>1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/>
                        <a:t>cm</a:t>
                      </a:r>
                      <a:r>
                        <a:rPr lang="en-US" baseline="30000" dirty="0"/>
                        <a:t>-1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3120.1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270063923"/>
                  </a:ext>
                </a:extLst>
              </a:tr>
              <a:tr h="401489"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ν</a:t>
                      </a:r>
                      <a:r>
                        <a:rPr lang="en-US" baseline="-25000" dirty="0"/>
                        <a:t>2</a:t>
                      </a:r>
                      <a:r>
                        <a:rPr lang="en-US" baseline="0" smtClean="0"/>
                        <a:t> </a:t>
                      </a:r>
                      <a:r>
                        <a:rPr lang="en-US" baseline="0" dirty="0"/>
                        <a:t>cm</a:t>
                      </a:r>
                      <a:r>
                        <a:rPr lang="en-US" baseline="30000" dirty="0"/>
                        <a:t>-1</a:t>
                      </a:r>
                      <a:endParaRPr lang="en-US" dirty="0"/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dirty="0">
                          <a:effectLst/>
                        </a:rPr>
                        <a:t>1534.3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4183052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0650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/>
          <p:cNvSpPr/>
          <p:nvPr/>
        </p:nvSpPr>
        <p:spPr>
          <a:xfrm>
            <a:off x="6799779" y="1369239"/>
            <a:ext cx="5021178" cy="49601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609557" y="1607540"/>
            <a:ext cx="451413" cy="379875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77500" lnSpcReduction="20000"/>
          </a:bodyPr>
          <a:lstStyle/>
          <a:p>
            <a:pPr algn="ctr"/>
            <a:r>
              <a:rPr lang="en-US" dirty="0"/>
              <a:t>e</a:t>
            </a:r>
            <a:r>
              <a:rPr lang="en-US" baseline="30000" dirty="0"/>
              <a:t>-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9325"/>
          </a:xfrm>
        </p:spPr>
        <p:txBody>
          <a:bodyPr/>
          <a:lstStyle/>
          <a:p>
            <a:r>
              <a:rPr lang="en-US" dirty="0"/>
              <a:t>Rotational Constants 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 Excited State</a:t>
            </a:r>
          </a:p>
        </p:txBody>
      </p:sp>
      <p:graphicFrame>
        <p:nvGraphicFramePr>
          <p:cNvPr id="9" name="Content Placeholder 3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1066582" y="1314449"/>
          <a:ext cx="5266040" cy="5329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651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1651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1651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1651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39954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smtClean="0"/>
                        <a:t>EOM-</a:t>
                      </a:r>
                      <a:r>
                        <a:rPr lang="en-US" sz="1400" i="0" dirty="0" err="1" smtClean="0"/>
                        <a:t>CcCE</a:t>
                      </a:r>
                      <a:r>
                        <a:rPr lang="en-US" sz="1400" i="0" dirty="0" smtClean="0"/>
                        <a:t>(TQ</a:t>
                      </a:r>
                      <a:r>
                        <a:rPr lang="en-US" sz="1400" i="0" dirty="0"/>
                        <a:t>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smtClean="0"/>
                        <a:t>EOM-</a:t>
                      </a:r>
                      <a:r>
                        <a:rPr lang="en-US" sz="1400" i="0" dirty="0" err="1" smtClean="0"/>
                        <a:t>CcCE</a:t>
                      </a:r>
                      <a:r>
                        <a:rPr lang="en-US" sz="1400" i="0" dirty="0" smtClean="0"/>
                        <a:t>(TQ</a:t>
                      </a:r>
                      <a:r>
                        <a:rPr lang="en-US" sz="1400" i="0" dirty="0"/>
                        <a:t>)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0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36926.36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4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36447.27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0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35894.77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4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36264.97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0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18136.16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4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17942.04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1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u="none" strike="noStrike" dirty="0">
                          <a:effectLst/>
                        </a:rPr>
                        <a:t>36794.51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5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37207.76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1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35788.37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5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u="none" strike="noStrike" dirty="0">
                          <a:effectLst/>
                        </a:rPr>
                        <a:t>35792.93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1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18077.73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5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600" u="none" strike="noStrike" dirty="0">
                          <a:effectLst/>
                        </a:rPr>
                        <a:t>18122.32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2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36825.86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6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36737.33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2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35703.42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6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600" u="none" strike="noStrike" dirty="0">
                          <a:effectLst/>
                        </a:rPr>
                        <a:t>35777.29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2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18058.34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6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18152.53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3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37166.09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37116.06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3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35629.59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u="none" strike="noStrike" dirty="0">
                          <a:effectLst/>
                        </a:rPr>
                        <a:t>36100.79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3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18134.82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18300.69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pic>
        <p:nvPicPr>
          <p:cNvPr id="10" name="Content Placeholder 3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6936" y="2394021"/>
            <a:ext cx="4086864" cy="317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154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Geometry 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 Anion</a:t>
            </a:r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2225272"/>
          <a:ext cx="5727032" cy="2989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54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7254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909011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27008">
                <a:tc>
                  <a:txBody>
                    <a:bodyPr/>
                    <a:lstStyle/>
                    <a:p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CcCR</a:t>
                      </a:r>
                      <a:r>
                        <a:rPr lang="en-US" sz="1800" i="0" dirty="0">
                          <a:latin typeface="Calibri" charset="0"/>
                          <a:ea typeface="Calibri" charset="0"/>
                          <a:cs typeface="Calibri" charset="0"/>
                        </a:rPr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CcCE</a:t>
                      </a:r>
                      <a:r>
                        <a:rPr lang="en-US" sz="1800" i="0" dirty="0">
                          <a:latin typeface="Calibri" charset="0"/>
                          <a:ea typeface="Calibri" charset="0"/>
                          <a:cs typeface="Calibri" charset="0"/>
                        </a:rPr>
                        <a:t>(TQ)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r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e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(C-H) </a:t>
                      </a:r>
                      <a:r>
                        <a:rPr lang="en-US" sz="1800" baseline="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Å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1.085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1.087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r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e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(C-C) Å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1.374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1.384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∠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e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(H-C-C) rad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147.293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146.841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r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0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(C-H) </a:t>
                      </a:r>
                      <a:r>
                        <a:rPr lang="en-US" sz="1800" baseline="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Å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1.088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1.084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r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0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(C-C) Å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1.381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1.377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27008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∠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0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(H-C-C) rad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147.291</a:t>
                      </a:r>
                    </a:p>
                  </a:txBody>
                  <a:tcPr marL="28575" marR="28575" marT="19050" marB="1905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146.843</a:t>
                      </a:r>
                    </a:p>
                  </a:txBody>
                  <a:tcPr marL="28575" marR="28575" marT="19050" marB="1905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532" y="2388404"/>
            <a:ext cx="4069268" cy="3366605"/>
          </a:xfrm>
          <a:prstGeom prst="rect">
            <a:avLst/>
          </a:prstGeom>
        </p:spPr>
      </p:pic>
      <p:sp>
        <p:nvSpPr>
          <p:cNvPr id="10" name="Oval 9"/>
          <p:cNvSpPr/>
          <p:nvPr/>
        </p:nvSpPr>
        <p:spPr>
          <a:xfrm>
            <a:off x="9320657" y="3251022"/>
            <a:ext cx="578090" cy="468778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10000"/>
          </a:bodyPr>
          <a:lstStyle/>
          <a:p>
            <a:pPr algn="ctr"/>
            <a:r>
              <a:rPr lang="en-US" dirty="0"/>
              <a:t>e</a:t>
            </a:r>
            <a:r>
              <a:rPr lang="en-US" baseline="30000" dirty="0"/>
              <a:t>-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5379580"/>
            <a:ext cx="57226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CcCR</a:t>
            </a:r>
            <a:r>
              <a:rPr lang="en-US" dirty="0"/>
              <a:t> data was computed by </a:t>
            </a:r>
            <a:r>
              <a:rPr lang="en-US" dirty="0" smtClean="0"/>
              <a:t>(</a:t>
            </a:r>
            <a:r>
              <a:rPr lang="en-US" dirty="0" err="1" smtClean="0"/>
              <a:t>Fortenberry</a:t>
            </a:r>
            <a:r>
              <a:rPr lang="en-US" dirty="0" smtClean="0"/>
              <a:t> </a:t>
            </a:r>
            <a:r>
              <a:rPr lang="en-US" i="1" dirty="0" smtClean="0"/>
              <a:t>et. al</a:t>
            </a:r>
            <a:r>
              <a:rPr lang="en-US" dirty="0" smtClean="0"/>
              <a:t>, APJ 2014)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141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49325"/>
          </a:xfrm>
        </p:spPr>
        <p:txBody>
          <a:bodyPr/>
          <a:lstStyle/>
          <a:p>
            <a:r>
              <a:rPr lang="en-US" dirty="0"/>
              <a:t>Rotational Constants 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 Anion</a:t>
            </a:r>
          </a:p>
        </p:txBody>
      </p:sp>
      <p:graphicFrame>
        <p:nvGraphicFramePr>
          <p:cNvPr id="9" name="Content Placeholder 3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838200" y="1314450"/>
          <a:ext cx="5678904" cy="5329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64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946484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</a:tblGrid>
              <a:tr h="339954"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err="1"/>
                        <a:t>CcCR</a:t>
                      </a:r>
                      <a:r>
                        <a:rPr lang="en-US" sz="1400" i="0" dirty="0"/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err="1"/>
                        <a:t>CcCE</a:t>
                      </a:r>
                      <a:r>
                        <a:rPr lang="en-US" sz="1400" i="0" dirty="0"/>
                        <a:t>(TQ)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endParaRPr lang="en-US" sz="1050" dirty="0"/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err="1"/>
                        <a:t>CcCR</a:t>
                      </a:r>
                      <a:r>
                        <a:rPr lang="en-US" sz="1400" i="0" dirty="0"/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i="0" dirty="0" err="1"/>
                        <a:t>CcCE</a:t>
                      </a:r>
                      <a:r>
                        <a:rPr lang="en-US" sz="1400" i="0" dirty="0"/>
                        <a:t>(TQ)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0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38023.29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36926.36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4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37528.18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36447.27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0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35723.74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1600" u="none" strike="noStrike" dirty="0">
                          <a:effectLst/>
                        </a:rPr>
                        <a:t>35894.77</a:t>
                      </a:r>
                      <a:endParaRPr lang="it-IT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4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36081.43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36264.97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0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18351.9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18136.16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4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18153.62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17942.04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1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37886.04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u="none" strike="noStrike" dirty="0">
                          <a:effectLst/>
                        </a:rPr>
                        <a:t>36794.51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5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u="none" strike="noStrike">
                          <a:effectLst/>
                        </a:rPr>
                        <a:t>38317.87</a:t>
                      </a:r>
                      <a:endParaRPr lang="fi-FI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37207.76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1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35619.47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35788.37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5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>
                          <a:effectLst/>
                        </a:rPr>
                        <a:t>35626.22</a:t>
                      </a:r>
                      <a:endParaRPr lang="is-IS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u="none" strike="noStrike" dirty="0">
                          <a:effectLst/>
                        </a:rPr>
                        <a:t>35792.93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1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18292.96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18077.73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5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>
                          <a:effectLst/>
                        </a:rPr>
                        <a:t>18337.97</a:t>
                      </a:r>
                      <a:endParaRPr lang="nb-NO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600" u="none" strike="noStrike" dirty="0">
                          <a:effectLst/>
                        </a:rPr>
                        <a:t>18122.32</a:t>
                      </a:r>
                      <a:endParaRPr lang="tr-T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2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u="none" strike="noStrike" dirty="0">
                          <a:effectLst/>
                        </a:rPr>
                        <a:t>37921.12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36825.86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6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>
                          <a:effectLst/>
                        </a:rPr>
                        <a:t>37835.91</a:t>
                      </a:r>
                      <a:endParaRPr lang="nb-NO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36737.33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2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35535.8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35703.42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6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>
                          <a:effectLst/>
                        </a:rPr>
                        <a:t>35618.23</a:t>
                      </a:r>
                      <a:endParaRPr lang="hr-HR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uk-UA" sz="1600" u="none" strike="noStrike" dirty="0">
                          <a:effectLst/>
                        </a:rPr>
                        <a:t>35777.29</a:t>
                      </a:r>
                      <a:endParaRPr lang="uk-UA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2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18288.98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18058.34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6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>
                          <a:effectLst/>
                        </a:rPr>
                        <a:t>18372.85</a:t>
                      </a:r>
                      <a:endParaRPr lang="hr-HR" sz="1600" b="0" i="0" u="none" strike="noStrike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18152.53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3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38281.39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37166.09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A</a:t>
                      </a:r>
                      <a:r>
                        <a:rPr lang="en-US" sz="1200" baseline="-25000" dirty="0">
                          <a:latin typeface="+mn-lt"/>
                        </a:rPr>
                        <a:t>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38207.91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600" u="none" strike="noStrike" dirty="0">
                          <a:effectLst/>
                        </a:rPr>
                        <a:t>37116.06</a:t>
                      </a:r>
                      <a:endParaRPr lang="is-IS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3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35465.07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35629.59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B</a:t>
                      </a:r>
                      <a:r>
                        <a:rPr lang="en-US" sz="1200" baseline="-25000" dirty="0">
                          <a:latin typeface="+mn-lt"/>
                        </a:rPr>
                        <a:t>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35921.83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i-FI" sz="1600" u="none" strike="noStrike" dirty="0">
                          <a:effectLst/>
                        </a:rPr>
                        <a:t>36100.79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4157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3</a:t>
                      </a: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18339.12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18134.82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+mn-lt"/>
                        </a:rPr>
                        <a:t>C</a:t>
                      </a:r>
                      <a:r>
                        <a:rPr lang="en-US" sz="1200" baseline="-25000" dirty="0">
                          <a:latin typeface="+mn-lt"/>
                        </a:rPr>
                        <a:t>e</a:t>
                      </a:r>
                      <a:endParaRPr lang="en-US" sz="1200" dirty="0">
                        <a:latin typeface="+mn-lt"/>
                      </a:endParaRPr>
                    </a:p>
                  </a:txBody>
                  <a:tcPr marL="60234" marR="60234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600" u="none" strike="noStrike" dirty="0">
                          <a:effectLst/>
                        </a:rPr>
                        <a:t>18514.81</a:t>
                      </a:r>
                      <a:endParaRPr lang="hr-HR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600" u="none" strike="noStrike" dirty="0">
                          <a:effectLst/>
                        </a:rPr>
                        <a:t>18300.69</a:t>
                      </a:r>
                      <a:endParaRPr lang="nb-NO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218947" y="5225903"/>
            <a:ext cx="3759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CcCR</a:t>
            </a:r>
            <a:r>
              <a:rPr lang="en-US" dirty="0"/>
              <a:t> data was computed by (</a:t>
            </a:r>
            <a:r>
              <a:rPr lang="en-US" dirty="0" err="1"/>
              <a:t>Fortenberry</a:t>
            </a:r>
            <a:r>
              <a:rPr lang="en-US" dirty="0"/>
              <a:t> </a:t>
            </a:r>
            <a:r>
              <a:rPr lang="en-US" i="1" dirty="0"/>
              <a:t>et. al</a:t>
            </a:r>
            <a:r>
              <a:rPr lang="en-US" dirty="0"/>
              <a:t>, APJ 2014)</a:t>
            </a:r>
          </a:p>
        </p:txBody>
      </p:sp>
      <p:pic>
        <p:nvPicPr>
          <p:cNvPr id="7" name="Content Placeholder 3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68" y="1798921"/>
            <a:ext cx="3930316" cy="3251647"/>
          </a:xfrm>
          <a:prstGeom prst="rect">
            <a:avLst/>
          </a:prstGeom>
        </p:spPr>
      </p:pic>
      <p:sp>
        <p:nvSpPr>
          <p:cNvPr id="8" name="Oval 7"/>
          <p:cNvSpPr/>
          <p:nvPr/>
        </p:nvSpPr>
        <p:spPr>
          <a:xfrm>
            <a:off x="9068651" y="2609996"/>
            <a:ext cx="558350" cy="440120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pPr algn="ctr"/>
            <a:r>
              <a:rPr lang="en-US" dirty="0"/>
              <a:t>e</a:t>
            </a:r>
            <a:r>
              <a:rPr lang="en-US" baseline="30000" dirty="0"/>
              <a:t>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378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vs. Cyclic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57447"/>
            <a:ext cx="5181600" cy="4287279"/>
          </a:xfrm>
        </p:spPr>
      </p:pic>
      <p:pic>
        <p:nvPicPr>
          <p:cNvPr id="5" name="Content Placeholder 3"/>
          <p:cNvPicPr>
            <a:picLocks noGrp="1" noChangeAspect="1"/>
          </p:cNvPicPr>
          <p:nvPr>
            <p:ph sz="half" idx="1"/>
          </p:nvPr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1857862"/>
            <a:ext cx="5181600" cy="4286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522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Vibrational Frequencies 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 Anion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/>
          </p:nvPr>
        </p:nvGraphicFramePr>
        <p:xfrm>
          <a:off x="447174" y="1998076"/>
          <a:ext cx="5505450" cy="3564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0939">
                  <a:extLst>
                    <a:ext uri="{9D8B030D-6E8A-4147-A177-3AD203B41FA5}">
                      <a16:colId xmlns="" xmlns:a16="http://schemas.microsoft.com/office/drawing/2014/main" val="725267999"/>
                    </a:ext>
                  </a:extLst>
                </a:gridCol>
                <a:gridCol w="1829361">
                  <a:extLst>
                    <a:ext uri="{9D8B030D-6E8A-4147-A177-3AD203B41FA5}">
                      <a16:colId xmlns="" xmlns:a16="http://schemas.microsoft.com/office/drawing/2014/main" val="1654082187"/>
                    </a:ext>
                  </a:extLst>
                </a:gridCol>
                <a:gridCol w="1835150">
                  <a:extLst>
                    <a:ext uri="{9D8B030D-6E8A-4147-A177-3AD203B41FA5}">
                      <a16:colId xmlns="" xmlns:a16="http://schemas.microsoft.com/office/drawing/2014/main" val="3730503508"/>
                    </a:ext>
                  </a:extLst>
                </a:gridCol>
              </a:tblGrid>
              <a:tr h="417724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CcCR</a:t>
                      </a:r>
                      <a:r>
                        <a:rPr lang="en-US" sz="1800" i="0" dirty="0">
                          <a:latin typeface="Calibri" charset="0"/>
                          <a:ea typeface="Calibri" charset="0"/>
                          <a:cs typeface="Calibri" charset="0"/>
                        </a:rPr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CcCE</a:t>
                      </a:r>
                      <a:r>
                        <a:rPr lang="en-US" sz="1800" i="0" dirty="0">
                          <a:latin typeface="Calibri" charset="0"/>
                          <a:ea typeface="Calibri" charset="0"/>
                          <a:cs typeface="Calibri" charset="0"/>
                        </a:rPr>
                        <a:t>(TQ)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24345453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ν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1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nb-NO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2950.4</a:t>
                      </a:r>
                    </a:p>
                  </a:txBody>
                  <a:tcPr marL="19050" marR="19050" marT="12700" marB="127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2942.2</a:t>
                      </a:r>
                      <a:endParaRPr lang="hr-H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215394495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ν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2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nb-NO" sz="180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1475.9</a:t>
                      </a:r>
                    </a:p>
                  </a:txBody>
                  <a:tcPr marL="19050" marR="19050" marT="12700" marB="127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1461.4</a:t>
                      </a:r>
                      <a:endParaRPr lang="nb-N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2758593601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ν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3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is-IS" sz="180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1267.1</a:t>
                      </a:r>
                    </a:p>
                  </a:txBody>
                  <a:tcPr marL="19050" marR="19050" marT="12700" marB="127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1265.5</a:t>
                      </a:r>
                      <a:endParaRPr lang="tr-T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27006392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ν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4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-FI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876.6</a:t>
                      </a:r>
                    </a:p>
                  </a:txBody>
                  <a:tcPr marL="19050" marR="19050" marT="12700" marB="127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852.4</a:t>
                      </a:r>
                      <a:endParaRPr lang="hr-H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418305258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ν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5</a:t>
                      </a:r>
                      <a:r>
                        <a:rPr lang="en-US" sz="1800" baseline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843.1</a:t>
                      </a:r>
                    </a:p>
                  </a:txBody>
                  <a:tcPr marL="19050" marR="19050" marT="12700" marB="127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825.8</a:t>
                      </a:r>
                      <a:endParaRPr lang="nb-N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364602406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ν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6</a:t>
                      </a:r>
                      <a:r>
                        <a:rPr lang="en-US" sz="1800" baseline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763.8</a:t>
                      </a:r>
                    </a:p>
                  </a:txBody>
                  <a:tcPr marL="19050" marR="19050" marT="12700" marB="127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u="none" strike="noStrike" dirty="0" smtClean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462.8</a:t>
                      </a:r>
                      <a:endParaRPr lang="hr-H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4174468516"/>
                  </a:ext>
                </a:extLst>
              </a:tr>
              <a:tr h="393811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Anharmonic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ZPE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4088.5</a:t>
                      </a:r>
                    </a:p>
                  </a:txBody>
                  <a:tcPr marL="19050" marR="19050" marT="12700" marB="127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3905.1</a:t>
                      </a:r>
                      <a:endParaRPr lang="nb-N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="" xmlns:a16="http://schemas.microsoft.com/office/drawing/2014/main" val="402577161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/>
          </p:nvPr>
        </p:nvGraphicFramePr>
        <p:xfrm>
          <a:off x="6096000" y="1998076"/>
          <a:ext cx="5505450" cy="3564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0939">
                  <a:extLst>
                    <a:ext uri="{9D8B030D-6E8A-4147-A177-3AD203B41FA5}">
                      <a16:colId xmlns="" xmlns:a16="http://schemas.microsoft.com/office/drawing/2014/main" val="725267999"/>
                    </a:ext>
                  </a:extLst>
                </a:gridCol>
                <a:gridCol w="1829361">
                  <a:extLst>
                    <a:ext uri="{9D8B030D-6E8A-4147-A177-3AD203B41FA5}">
                      <a16:colId xmlns="" xmlns:a16="http://schemas.microsoft.com/office/drawing/2014/main" val="1654082187"/>
                    </a:ext>
                  </a:extLst>
                </a:gridCol>
                <a:gridCol w="1835150">
                  <a:extLst>
                    <a:ext uri="{9D8B030D-6E8A-4147-A177-3AD203B41FA5}">
                      <a16:colId xmlns="" xmlns:a16="http://schemas.microsoft.com/office/drawing/2014/main" val="3730503508"/>
                    </a:ext>
                  </a:extLst>
                </a:gridCol>
              </a:tblGrid>
              <a:tr h="417724">
                <a:tc>
                  <a:txBody>
                    <a:bodyPr/>
                    <a:lstStyle/>
                    <a:p>
                      <a:pPr algn="ctr"/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CcCR</a:t>
                      </a:r>
                      <a:r>
                        <a:rPr lang="en-US" sz="1800" i="0" dirty="0">
                          <a:latin typeface="Calibri" charset="0"/>
                          <a:ea typeface="Calibri" charset="0"/>
                          <a:cs typeface="Calibri" charset="0"/>
                        </a:rPr>
                        <a:t>(TQ5)</a:t>
                      </a: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i="0" dirty="0" err="1">
                          <a:latin typeface="Calibri" charset="0"/>
                          <a:ea typeface="Calibri" charset="0"/>
                          <a:cs typeface="Calibri" charset="0"/>
                        </a:rPr>
                        <a:t>CcCE</a:t>
                      </a:r>
                      <a:r>
                        <a:rPr lang="en-US" sz="1800" i="0" dirty="0">
                          <a:latin typeface="Calibri" charset="0"/>
                          <a:ea typeface="Calibri" charset="0"/>
                          <a:cs typeface="Calibri" charset="0"/>
                        </a:rPr>
                        <a:t>(TQ)</a:t>
                      </a:r>
                    </a:p>
                  </a:txBody>
                  <a:tcPr marL="79547" marR="79547"/>
                </a:tc>
                <a:extLst>
                  <a:ext uri="{0D108BD9-81ED-4DB2-BD59-A6C34878D82A}">
                    <a16:rowId xmlns="" xmlns:a16="http://schemas.microsoft.com/office/drawing/2014/main" val="24345453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ω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1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3100.2</a:t>
                      </a:r>
                      <a:endParaRPr lang="nb-N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fi-FI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3101.1</a:t>
                      </a:r>
                    </a:p>
                  </a:txBody>
                  <a:tcPr marL="19050" marR="19050" marT="12700" marB="12700" anchor="b"/>
                </a:tc>
                <a:extLst>
                  <a:ext uri="{0D108BD9-81ED-4DB2-BD59-A6C34878D82A}">
                    <a16:rowId xmlns="" xmlns:a16="http://schemas.microsoft.com/office/drawing/2014/main" val="215394495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ω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2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s-IS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1507</a:t>
                      </a:r>
                      <a:endParaRPr lang="is-I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cs-CZ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1496.7</a:t>
                      </a:r>
                    </a:p>
                  </a:txBody>
                  <a:tcPr marL="19050" marR="19050" marT="12700" marB="12700" anchor="b"/>
                </a:tc>
                <a:extLst>
                  <a:ext uri="{0D108BD9-81ED-4DB2-BD59-A6C34878D82A}">
                    <a16:rowId xmlns="" xmlns:a16="http://schemas.microsoft.com/office/drawing/2014/main" val="2758593601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ω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3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 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nb-NO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1297.2</a:t>
                      </a:r>
                      <a:endParaRPr lang="nb-N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1300.3</a:t>
                      </a:r>
                    </a:p>
                  </a:txBody>
                  <a:tcPr marL="19050" marR="19050" marT="12700" marB="12700" anchor="b"/>
                </a:tc>
                <a:extLst>
                  <a:ext uri="{0D108BD9-81ED-4DB2-BD59-A6C34878D82A}">
                    <a16:rowId xmlns="" xmlns:a16="http://schemas.microsoft.com/office/drawing/2014/main" val="27006392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ω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4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905.1</a:t>
                      </a:r>
                      <a:endParaRPr lang="hr-H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nb-NO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902.7</a:t>
                      </a:r>
                    </a:p>
                  </a:txBody>
                  <a:tcPr marL="19050" marR="19050" marT="12700" marB="12700" anchor="b"/>
                </a:tc>
                <a:extLst>
                  <a:ext uri="{0D108BD9-81ED-4DB2-BD59-A6C34878D82A}">
                    <a16:rowId xmlns="" xmlns:a16="http://schemas.microsoft.com/office/drawing/2014/main" val="4183052589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ω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5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869.1</a:t>
                      </a:r>
                      <a:endParaRPr lang="hr-H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hr-HR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869.2</a:t>
                      </a:r>
                    </a:p>
                  </a:txBody>
                  <a:tcPr marL="19050" marR="19050" marT="12700" marB="12700" anchor="b"/>
                </a:tc>
                <a:extLst>
                  <a:ext uri="{0D108BD9-81ED-4DB2-BD59-A6C34878D82A}">
                    <a16:rowId xmlns="" xmlns:a16="http://schemas.microsoft.com/office/drawing/2014/main" val="3646024063"/>
                  </a:ext>
                </a:extLst>
              </a:tr>
              <a:tr h="41772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alibri" charset="0"/>
                          <a:ea typeface="Calibri" charset="0"/>
                          <a:cs typeface="Calibri" charset="0"/>
                        </a:rPr>
                        <a:t>ω</a:t>
                      </a:r>
                      <a:r>
                        <a:rPr lang="en-US" sz="1800" baseline="-25000" dirty="0">
                          <a:latin typeface="Calibri" charset="0"/>
                          <a:ea typeface="Calibri" charset="0"/>
                          <a:cs typeface="Calibri" charset="0"/>
                        </a:rPr>
                        <a:t>6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79547" marR="79547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u="none" strike="noStrike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838.8</a:t>
                      </a:r>
                      <a:endParaRPr lang="hr-HR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nb-NO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841.1</a:t>
                      </a:r>
                    </a:p>
                  </a:txBody>
                  <a:tcPr marL="19050" marR="19050" marT="12700" marB="12700" anchor="b"/>
                </a:tc>
                <a:extLst>
                  <a:ext uri="{0D108BD9-81ED-4DB2-BD59-A6C34878D82A}">
                    <a16:rowId xmlns="" xmlns:a16="http://schemas.microsoft.com/office/drawing/2014/main" val="4174468516"/>
                  </a:ext>
                </a:extLst>
              </a:tr>
              <a:tr h="393811">
                <a:tc>
                  <a:txBody>
                    <a:bodyPr/>
                    <a:lstStyle/>
                    <a:p>
                      <a:pPr algn="ctr"/>
                      <a:r>
                        <a:rPr lang="en-US" sz="1800" baseline="0" dirty="0" smtClean="0">
                          <a:latin typeface="Calibri" charset="0"/>
                          <a:ea typeface="Calibri" charset="0"/>
                          <a:cs typeface="Calibri" charset="0"/>
                        </a:rPr>
                        <a:t>Harmonic </a:t>
                      </a:r>
                      <a:r>
                        <a:rPr lang="en-US" sz="1800" baseline="0" dirty="0">
                          <a:latin typeface="Calibri" charset="0"/>
                          <a:ea typeface="Calibri" charset="0"/>
                          <a:cs typeface="Calibri" charset="0"/>
                        </a:rPr>
                        <a:t>ZPE cm</a:t>
                      </a:r>
                      <a:r>
                        <a:rPr lang="en-US" sz="1800" baseline="30000" dirty="0">
                          <a:latin typeface="Calibri" charset="0"/>
                          <a:ea typeface="Calibri" charset="0"/>
                          <a:cs typeface="Calibri" charset="0"/>
                        </a:rPr>
                        <a:t>-1</a:t>
                      </a:r>
                      <a:endParaRPr lang="en-US" sz="1800" dirty="0"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90115" marR="90115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hr-HR" sz="1800" kern="1200" dirty="0" smtClean="0">
                          <a:solidFill>
                            <a:schemeClr val="dk1"/>
                          </a:solidFill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4258.7</a:t>
                      </a:r>
                      <a:endParaRPr lang="nb-NO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Calibri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nb-NO" sz="1800" dirty="0">
                          <a:effectLst/>
                          <a:latin typeface="Calibri" charset="0"/>
                          <a:ea typeface="Calibri" charset="0"/>
                          <a:cs typeface="Calibri" charset="0"/>
                        </a:rPr>
                        <a:t>4255.5</a:t>
                      </a:r>
                    </a:p>
                  </a:txBody>
                  <a:tcPr marL="19050" marR="19050" marT="12700" marB="12700" anchor="b"/>
                </a:tc>
                <a:extLst>
                  <a:ext uri="{0D108BD9-81ED-4DB2-BD59-A6C34878D82A}">
                    <a16:rowId xmlns="" xmlns:a16="http://schemas.microsoft.com/office/drawing/2014/main" val="4025771619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16031" y="5869612"/>
            <a:ext cx="37599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CcCR</a:t>
            </a:r>
            <a:r>
              <a:rPr lang="en-US" dirty="0"/>
              <a:t> data was computed by (</a:t>
            </a:r>
            <a:r>
              <a:rPr lang="en-US" dirty="0" err="1"/>
              <a:t>Fortenberry</a:t>
            </a:r>
            <a:r>
              <a:rPr lang="en-US" dirty="0"/>
              <a:t> </a:t>
            </a:r>
            <a:r>
              <a:rPr lang="en-US" i="1" dirty="0"/>
              <a:t>et. al</a:t>
            </a:r>
            <a:r>
              <a:rPr lang="en-US" dirty="0"/>
              <a:t>, APJ 2014)</a:t>
            </a:r>
          </a:p>
        </p:txBody>
      </p:sp>
    </p:spTree>
    <p:extLst>
      <p:ext uri="{BB962C8B-B14F-4D97-AF65-F5344CB8AC3E}">
        <p14:creationId xmlns:p14="http://schemas.microsoft.com/office/powerpoint/2010/main" val="49409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39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4101902"/>
          </a:xfrm>
        </p:spPr>
        <p:txBody>
          <a:bodyPr>
            <a:normAutofit/>
          </a:bodyPr>
          <a:lstStyle/>
          <a:p>
            <a:r>
              <a:rPr lang="en-US" dirty="0" smtClean="0"/>
              <a:t>ν</a:t>
            </a:r>
            <a:r>
              <a:rPr lang="en-US" baseline="-25000" dirty="0" smtClean="0"/>
              <a:t>1 </a:t>
            </a:r>
            <a:r>
              <a:rPr lang="en-US" dirty="0" smtClean="0"/>
              <a:t>,</a:t>
            </a:r>
            <a:r>
              <a:rPr lang="en-US" baseline="-25000" dirty="0" smtClean="0"/>
              <a:t> </a:t>
            </a:r>
            <a:r>
              <a:rPr lang="en-US" dirty="0" smtClean="0"/>
              <a:t>ν</a:t>
            </a:r>
            <a:r>
              <a:rPr lang="en-US" baseline="-25000" dirty="0" smtClean="0"/>
              <a:t>2 </a:t>
            </a:r>
            <a:r>
              <a:rPr lang="en-US" dirty="0" smtClean="0"/>
              <a:t>, ν</a:t>
            </a:r>
            <a:r>
              <a:rPr lang="en-US" baseline="-25000" dirty="0" smtClean="0"/>
              <a:t>3</a:t>
            </a:r>
            <a:r>
              <a:rPr lang="en-US" dirty="0" smtClean="0"/>
              <a:t> , and ν</a:t>
            </a:r>
            <a:r>
              <a:rPr lang="en-US" baseline="-25000" dirty="0" smtClean="0"/>
              <a:t>6</a:t>
            </a:r>
            <a:r>
              <a:rPr lang="en-US" dirty="0" smtClean="0"/>
              <a:t> for the radical are provided here for the first time </a:t>
            </a:r>
          </a:p>
          <a:p>
            <a:r>
              <a:rPr lang="en-US" dirty="0" smtClean="0"/>
              <a:t>This will aid future astronomical observation and experiment.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75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4101902"/>
          </a:xfrm>
        </p:spPr>
        <p:txBody>
          <a:bodyPr>
            <a:normAutofit/>
          </a:bodyPr>
          <a:lstStyle/>
          <a:p>
            <a:r>
              <a:rPr lang="en-US" dirty="0" smtClean="0"/>
              <a:t>ν</a:t>
            </a:r>
            <a:r>
              <a:rPr lang="en-US" baseline="-25000" dirty="0" smtClean="0"/>
              <a:t>1 </a:t>
            </a:r>
            <a:r>
              <a:rPr lang="en-US" dirty="0" smtClean="0"/>
              <a:t>,</a:t>
            </a:r>
            <a:r>
              <a:rPr lang="en-US" baseline="-25000" dirty="0" smtClean="0"/>
              <a:t> </a:t>
            </a:r>
            <a:r>
              <a:rPr lang="en-US" dirty="0" smtClean="0"/>
              <a:t>ν</a:t>
            </a:r>
            <a:r>
              <a:rPr lang="en-US" baseline="-25000" dirty="0" smtClean="0"/>
              <a:t>2 </a:t>
            </a:r>
            <a:r>
              <a:rPr lang="en-US" dirty="0" smtClean="0"/>
              <a:t>, ν</a:t>
            </a:r>
            <a:r>
              <a:rPr lang="en-US" baseline="-25000" dirty="0" smtClean="0"/>
              <a:t>3</a:t>
            </a:r>
            <a:r>
              <a:rPr lang="en-US" dirty="0" smtClean="0"/>
              <a:t> , and ν</a:t>
            </a:r>
            <a:r>
              <a:rPr lang="en-US" baseline="-25000" dirty="0" smtClean="0"/>
              <a:t>6</a:t>
            </a:r>
            <a:r>
              <a:rPr lang="en-US" dirty="0" smtClean="0"/>
              <a:t> for the radical are provided here for the first time </a:t>
            </a:r>
          </a:p>
          <a:p>
            <a:r>
              <a:rPr lang="en-US" dirty="0" smtClean="0"/>
              <a:t>This will aid future astronomical observation and experiment. </a:t>
            </a:r>
          </a:p>
          <a:p>
            <a:endParaRPr lang="en-US" dirty="0"/>
          </a:p>
          <a:p>
            <a:r>
              <a:rPr lang="en-US" dirty="0" smtClean="0"/>
              <a:t>The pseudo </a:t>
            </a:r>
            <a:r>
              <a:rPr lang="en-US" dirty="0" err="1" smtClean="0"/>
              <a:t>Jahn</a:t>
            </a:r>
            <a:r>
              <a:rPr lang="en-US" dirty="0" smtClean="0"/>
              <a:t>-Teller effect present in the radical and DBXS has been characterized more deeply.</a:t>
            </a:r>
          </a:p>
          <a:p>
            <a:r>
              <a:rPr lang="en-US" dirty="0" smtClean="0"/>
              <a:t>The symmetry-breaking from C</a:t>
            </a:r>
            <a:r>
              <a:rPr lang="en-US" baseline="-25000" dirty="0" smtClean="0"/>
              <a:t>2ν</a:t>
            </a:r>
            <a:r>
              <a:rPr lang="en-US" dirty="0" smtClean="0"/>
              <a:t> to C</a:t>
            </a:r>
            <a:r>
              <a:rPr lang="en-US" baseline="-25000" dirty="0" smtClean="0"/>
              <a:t>s</a:t>
            </a:r>
            <a:r>
              <a:rPr lang="en-US" dirty="0" smtClean="0"/>
              <a:t> is a matter of two different spatial orbitals becoming the same under the lower symmetry.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07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4101902"/>
          </a:xfrm>
        </p:spPr>
        <p:txBody>
          <a:bodyPr>
            <a:normAutofit/>
          </a:bodyPr>
          <a:lstStyle/>
          <a:p>
            <a:r>
              <a:rPr lang="en-US" dirty="0" smtClean="0"/>
              <a:t>ν</a:t>
            </a:r>
            <a:r>
              <a:rPr lang="en-US" baseline="-25000" dirty="0" smtClean="0"/>
              <a:t>1 </a:t>
            </a:r>
            <a:r>
              <a:rPr lang="en-US" dirty="0" smtClean="0"/>
              <a:t>,</a:t>
            </a:r>
            <a:r>
              <a:rPr lang="en-US" baseline="-25000" dirty="0" smtClean="0"/>
              <a:t> </a:t>
            </a:r>
            <a:r>
              <a:rPr lang="en-US" dirty="0" smtClean="0"/>
              <a:t>ν</a:t>
            </a:r>
            <a:r>
              <a:rPr lang="en-US" baseline="-25000" dirty="0" smtClean="0"/>
              <a:t>2 </a:t>
            </a:r>
            <a:r>
              <a:rPr lang="en-US" dirty="0" smtClean="0"/>
              <a:t>, ν</a:t>
            </a:r>
            <a:r>
              <a:rPr lang="en-US" baseline="-25000" dirty="0" smtClean="0"/>
              <a:t>3</a:t>
            </a:r>
            <a:r>
              <a:rPr lang="en-US" dirty="0" smtClean="0"/>
              <a:t> , and ν</a:t>
            </a:r>
            <a:r>
              <a:rPr lang="en-US" baseline="-25000" dirty="0" smtClean="0"/>
              <a:t>6</a:t>
            </a:r>
            <a:r>
              <a:rPr lang="en-US" dirty="0" smtClean="0"/>
              <a:t> for the radical are provided here for the first time </a:t>
            </a:r>
          </a:p>
          <a:p>
            <a:r>
              <a:rPr lang="en-US" dirty="0" smtClean="0"/>
              <a:t>This will aid future astronomical observation and experiment. </a:t>
            </a:r>
          </a:p>
          <a:p>
            <a:endParaRPr lang="en-US" dirty="0"/>
          </a:p>
          <a:p>
            <a:r>
              <a:rPr lang="en-US" dirty="0" smtClean="0"/>
              <a:t>The pseudo </a:t>
            </a:r>
            <a:r>
              <a:rPr lang="en-US" dirty="0" err="1" smtClean="0"/>
              <a:t>Jahn</a:t>
            </a:r>
            <a:r>
              <a:rPr lang="en-US" dirty="0" smtClean="0"/>
              <a:t>-Teller effect present in the radical and DBXS has been characterized more deeply.</a:t>
            </a:r>
          </a:p>
          <a:p>
            <a:r>
              <a:rPr lang="en-US" dirty="0" smtClean="0"/>
              <a:t>The symmetry-breaking from C</a:t>
            </a:r>
            <a:r>
              <a:rPr lang="en-US" baseline="-25000" dirty="0" smtClean="0"/>
              <a:t>2ν</a:t>
            </a:r>
            <a:r>
              <a:rPr lang="en-US" dirty="0" smtClean="0"/>
              <a:t> to C</a:t>
            </a:r>
            <a:r>
              <a:rPr lang="en-US" baseline="-25000" dirty="0" smtClean="0"/>
              <a:t>s</a:t>
            </a:r>
            <a:r>
              <a:rPr lang="en-US" dirty="0" smtClean="0"/>
              <a:t> is a matter of two different spatial orbitals becoming the same under the lower symmetry.</a:t>
            </a:r>
          </a:p>
          <a:p>
            <a:endParaRPr lang="en-US" dirty="0"/>
          </a:p>
          <a:p>
            <a:r>
              <a:rPr lang="en-US" dirty="0" smtClean="0"/>
              <a:t>CCSD methods have been used with success for computation when CCSD(T) cannot be used.</a:t>
            </a:r>
          </a:p>
        </p:txBody>
      </p:sp>
    </p:spTree>
    <p:extLst>
      <p:ext uri="{BB962C8B-B14F-4D97-AF65-F5344CB8AC3E}">
        <p14:creationId xmlns:p14="http://schemas.microsoft.com/office/powerpoint/2010/main" val="654780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275478"/>
            <a:ext cx="10515600" cy="1325563"/>
          </a:xfrm>
        </p:spPr>
        <p:txBody>
          <a:bodyPr/>
          <a:lstStyle/>
          <a:p>
            <a:r>
              <a:rPr lang="en-US" dirty="0"/>
              <a:t>Acknowledgements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1472076"/>
            <a:ext cx="10080313" cy="3153712"/>
          </a:xfrm>
        </p:spPr>
        <p:txBody>
          <a:bodyPr>
            <a:normAutofit/>
          </a:bodyPr>
          <a:lstStyle/>
          <a:p>
            <a:r>
              <a:rPr lang="en-US" dirty="0"/>
              <a:t>Georgia Southern University is acknowledged for providing the funds necessary to do this research project. </a:t>
            </a:r>
          </a:p>
          <a:p>
            <a:r>
              <a:rPr lang="en-US" dirty="0"/>
              <a:t>A special thanks is extended to the VP of research for graduate research fellowship. </a:t>
            </a:r>
          </a:p>
          <a:p>
            <a:r>
              <a:rPr lang="en-US" dirty="0"/>
              <a:t>MKB would like thank Dr. Ryan C. </a:t>
            </a:r>
            <a:r>
              <a:rPr lang="en-US" dirty="0" err="1"/>
              <a:t>Fortenberry</a:t>
            </a:r>
            <a:r>
              <a:rPr lang="en-US" dirty="0"/>
              <a:t> for the research opportunity and background knowledge necessary to conduct this research, as well as the undergraduate research team members</a:t>
            </a:r>
            <a:r>
              <a:rPr lang="en-US" dirty="0" smtClean="0"/>
              <a:t>.</a:t>
            </a:r>
            <a:endParaRPr lang="en-US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4412400"/>
            <a:ext cx="2266577" cy="22665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2342" y="4354877"/>
            <a:ext cx="25400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510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813150" y="950275"/>
            <a:ext cx="8565700" cy="186204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1500" b="1" cap="none" spc="0" dirty="0">
                <a:ln w="12700">
                  <a:solidFill>
                    <a:schemeClr val="accent1"/>
                  </a:solidFill>
                  <a:prstDash val="solid"/>
                </a:ln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dist="38100" dir="2640000" algn="bl" rotWithShape="0">
                    <a:schemeClr val="accent1"/>
                  </a:outerShdw>
                </a:effectLst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1752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baseline="-25000" dirty="0"/>
              <a:t>3</a:t>
            </a:r>
            <a:r>
              <a:rPr lang="en-US" dirty="0"/>
              <a:t>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>
            <a:normAutofit/>
          </a:bodyPr>
          <a:lstStyle/>
          <a:p>
            <a:r>
              <a:rPr lang="en-US" dirty="0"/>
              <a:t>Two Isomeric Forms</a:t>
            </a:r>
          </a:p>
          <a:p>
            <a:pPr lvl="1"/>
            <a:r>
              <a:rPr lang="en-US" dirty="0"/>
              <a:t>Linear (</a:t>
            </a:r>
            <a:r>
              <a:rPr lang="en-US" i="1" dirty="0"/>
              <a:t>l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H)</a:t>
            </a:r>
          </a:p>
          <a:p>
            <a:pPr lvl="1"/>
            <a:r>
              <a:rPr lang="en-US" dirty="0"/>
              <a:t>Cyclic (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38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baseline="-25000" dirty="0"/>
              <a:t>3</a:t>
            </a:r>
            <a:r>
              <a:rPr lang="en-US" dirty="0"/>
              <a:t>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>
            <a:normAutofit/>
          </a:bodyPr>
          <a:lstStyle/>
          <a:p>
            <a:r>
              <a:rPr lang="en-US" dirty="0"/>
              <a:t>Two Isomeric Forms</a:t>
            </a:r>
          </a:p>
          <a:p>
            <a:pPr lvl="1"/>
            <a:r>
              <a:rPr lang="en-US" dirty="0"/>
              <a:t>Linear (</a:t>
            </a:r>
            <a:r>
              <a:rPr lang="en-US" i="1" dirty="0"/>
              <a:t>l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H)</a:t>
            </a:r>
          </a:p>
          <a:p>
            <a:pPr lvl="1"/>
            <a:r>
              <a:rPr lang="en-US" dirty="0"/>
              <a:t>Cyclic (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H)</a:t>
            </a:r>
          </a:p>
          <a:p>
            <a:pPr lvl="1"/>
            <a:endParaRPr lang="en-US" dirty="0"/>
          </a:p>
          <a:p>
            <a:r>
              <a:rPr lang="en-US" dirty="0"/>
              <a:t>Linear</a:t>
            </a:r>
          </a:p>
          <a:p>
            <a:pPr lvl="1"/>
            <a:r>
              <a:rPr lang="en-US" dirty="0"/>
              <a:t>Created in the laboratory in 1985 (Thaddeus, </a:t>
            </a:r>
            <a:r>
              <a:rPr lang="en-US" i="1" dirty="0"/>
              <a:t>et. al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Detected in ISM in the same </a:t>
            </a:r>
            <a:r>
              <a:rPr lang="en-US" dirty="0" smtClean="0"/>
              <a:t>year</a:t>
            </a:r>
            <a:endParaRPr lang="en-US" dirty="0"/>
          </a:p>
        </p:txBody>
      </p:sp>
      <p:pic>
        <p:nvPicPr>
          <p:cNvPr id="4" name="Content Placeholder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859" y="3043695"/>
            <a:ext cx="5181600" cy="428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2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baseline="-25000" dirty="0"/>
              <a:t>3</a:t>
            </a:r>
            <a:r>
              <a:rPr lang="en-US" dirty="0"/>
              <a:t>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>
            <a:normAutofit lnSpcReduction="10000"/>
          </a:bodyPr>
          <a:lstStyle/>
          <a:p>
            <a:r>
              <a:rPr lang="en-US" dirty="0"/>
              <a:t>Two Isomeric Forms</a:t>
            </a:r>
          </a:p>
          <a:p>
            <a:pPr lvl="1"/>
            <a:r>
              <a:rPr lang="en-US" dirty="0"/>
              <a:t>Linear (</a:t>
            </a:r>
            <a:r>
              <a:rPr lang="en-US" i="1" dirty="0"/>
              <a:t>l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H)</a:t>
            </a:r>
          </a:p>
          <a:p>
            <a:pPr lvl="1"/>
            <a:r>
              <a:rPr lang="en-US" dirty="0"/>
              <a:t>Cyclic (</a:t>
            </a:r>
            <a:r>
              <a:rPr lang="en-US" i="1" dirty="0"/>
              <a:t>c</a:t>
            </a:r>
            <a:r>
              <a:rPr lang="en-US" dirty="0"/>
              <a:t>-C</a:t>
            </a:r>
            <a:r>
              <a:rPr lang="en-US" baseline="-25000" dirty="0"/>
              <a:t>3</a:t>
            </a:r>
            <a:r>
              <a:rPr lang="en-US" dirty="0"/>
              <a:t>H)</a:t>
            </a:r>
          </a:p>
          <a:p>
            <a:pPr lvl="1"/>
            <a:endParaRPr lang="en-US" dirty="0"/>
          </a:p>
          <a:p>
            <a:r>
              <a:rPr lang="en-US" dirty="0"/>
              <a:t>Linear</a:t>
            </a:r>
          </a:p>
          <a:p>
            <a:pPr lvl="1"/>
            <a:r>
              <a:rPr lang="en-US" dirty="0"/>
              <a:t>Created in the laboratory in 1985 (Thaddeus, </a:t>
            </a:r>
            <a:r>
              <a:rPr lang="en-US" i="1" dirty="0"/>
              <a:t>et. al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Detected in ISM in the same year</a:t>
            </a:r>
          </a:p>
          <a:p>
            <a:pPr lvl="1"/>
            <a:endParaRPr lang="en-US" dirty="0"/>
          </a:p>
          <a:p>
            <a:r>
              <a:rPr lang="en-US" dirty="0"/>
              <a:t>Cyclic</a:t>
            </a:r>
          </a:p>
          <a:p>
            <a:pPr lvl="1"/>
            <a:r>
              <a:rPr lang="en-US" dirty="0"/>
              <a:t>Observed in the Laboratory in 1987 (Yamamoto, </a:t>
            </a:r>
            <a:r>
              <a:rPr lang="en-US" i="1" dirty="0"/>
              <a:t>et. al</a:t>
            </a:r>
            <a:r>
              <a:rPr lang="en-US" dirty="0"/>
              <a:t>)</a:t>
            </a:r>
          </a:p>
          <a:p>
            <a:pPr lvl="1"/>
            <a:r>
              <a:rPr lang="en-US" dirty="0"/>
              <a:t>Detected in TMC-1 in the same year</a:t>
            </a:r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4642" y="3551001"/>
            <a:ext cx="4086864" cy="3170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228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67" y="2552977"/>
            <a:ext cx="4086864" cy="3170231"/>
          </a:xfrm>
          <a:prstGeom prst="rect">
            <a:avLst/>
          </a:prstGeom>
        </p:spPr>
      </p:pic>
      <p:sp>
        <p:nvSpPr>
          <p:cNvPr id="7" name="Line Callout 1 6"/>
          <p:cNvSpPr/>
          <p:nvPr/>
        </p:nvSpPr>
        <p:spPr>
          <a:xfrm>
            <a:off x="4195009" y="1876925"/>
            <a:ext cx="3617495" cy="1876927"/>
          </a:xfrm>
          <a:prstGeom prst="borderCallout1">
            <a:avLst>
              <a:gd name="adj1" fmla="val -53"/>
              <a:gd name="adj2" fmla="val 536"/>
              <a:gd name="adj3" fmla="val 79184"/>
              <a:gd name="adj4" fmla="val -38067"/>
            </a:avLst>
          </a:prstGeom>
          <a:solidFill>
            <a:schemeClr val="lt1">
              <a:alpha val="0"/>
            </a:schemeClr>
          </a:solidFill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981200" y="891768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Taurus Molecular Cloud 1 (TMC-1)</a:t>
            </a:r>
          </a:p>
        </p:txBody>
      </p:sp>
    </p:spTree>
    <p:extLst>
      <p:ext uri="{BB962C8B-B14F-4D97-AF65-F5344CB8AC3E}">
        <p14:creationId xmlns:p14="http://schemas.microsoft.com/office/powerpoint/2010/main" val="228059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Dipole Bound Excited State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930400"/>
            <a:ext cx="8596668" cy="3880773"/>
          </a:xfrm>
        </p:spPr>
        <p:txBody>
          <a:bodyPr>
            <a:normAutofit/>
          </a:bodyPr>
          <a:lstStyle/>
          <a:p>
            <a:r>
              <a:rPr lang="en-US" dirty="0"/>
              <a:t>Hypothesized Method of Formation for Interstellar Anions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Not all Radicals Apply</a:t>
            </a:r>
          </a:p>
          <a:p>
            <a:pPr lvl="1"/>
            <a:r>
              <a:rPr lang="en-US" dirty="0"/>
              <a:t>C</a:t>
            </a:r>
            <a:r>
              <a:rPr lang="en-US" baseline="-25000" dirty="0"/>
              <a:t>2</a:t>
            </a:r>
            <a:r>
              <a:rPr lang="en-US" dirty="0"/>
              <a:t>H, C</a:t>
            </a:r>
            <a:r>
              <a:rPr lang="en-US" baseline="-25000" dirty="0"/>
              <a:t>2</a:t>
            </a:r>
            <a:r>
              <a:rPr lang="en-US" dirty="0"/>
              <a:t>H</a:t>
            </a:r>
            <a:r>
              <a:rPr lang="en-US" baseline="30000" dirty="0"/>
              <a:t>-</a:t>
            </a:r>
            <a:endParaRPr lang="en-US" dirty="0"/>
          </a:p>
          <a:p>
            <a:pPr lvl="1"/>
            <a:r>
              <a:rPr lang="en-US" dirty="0"/>
              <a:t>C</a:t>
            </a:r>
            <a:r>
              <a:rPr lang="en-US" baseline="-25000" dirty="0"/>
              <a:t>4</a:t>
            </a:r>
            <a:r>
              <a:rPr lang="en-US" dirty="0"/>
              <a:t>H, C</a:t>
            </a:r>
            <a:r>
              <a:rPr lang="en-US" baseline="-25000" dirty="0"/>
              <a:t>4</a:t>
            </a:r>
            <a:r>
              <a:rPr lang="en-US" dirty="0"/>
              <a:t>H</a:t>
            </a:r>
            <a:r>
              <a:rPr lang="en-US" baseline="30000" dirty="0"/>
              <a:t>-</a:t>
            </a:r>
          </a:p>
          <a:p>
            <a:pPr lvl="1"/>
            <a:r>
              <a:rPr lang="en-US" dirty="0"/>
              <a:t>C</a:t>
            </a:r>
            <a:r>
              <a:rPr lang="en-US" baseline="-25000" dirty="0"/>
              <a:t>6</a:t>
            </a:r>
            <a:r>
              <a:rPr lang="en-US" dirty="0"/>
              <a:t>H, C</a:t>
            </a:r>
            <a:r>
              <a:rPr lang="en-US" baseline="-25000" dirty="0"/>
              <a:t>6</a:t>
            </a:r>
            <a:r>
              <a:rPr lang="en-US" dirty="0"/>
              <a:t>H</a:t>
            </a:r>
            <a:r>
              <a:rPr lang="en-US" baseline="30000" dirty="0"/>
              <a:t>-</a:t>
            </a:r>
          </a:p>
          <a:p>
            <a:pPr lvl="1"/>
            <a:endParaRPr lang="en-US" baseline="30000" dirty="0"/>
          </a:p>
          <a:p>
            <a:r>
              <a:rPr lang="en-US" dirty="0"/>
              <a:t>Requirements</a:t>
            </a:r>
          </a:p>
          <a:p>
            <a:pPr lvl="1"/>
            <a:r>
              <a:rPr lang="en-US" dirty="0"/>
              <a:t>Dipole Moment of 2.0 Debye or greater</a:t>
            </a:r>
          </a:p>
          <a:p>
            <a:pPr lvl="1"/>
            <a:r>
              <a:rPr lang="en-US" dirty="0"/>
              <a:t>Electron Binding Energy (</a:t>
            </a:r>
            <a:r>
              <a:rPr lang="en-US" dirty="0" err="1"/>
              <a:t>eBE</a:t>
            </a:r>
            <a:r>
              <a:rPr lang="en-US" dirty="0"/>
              <a:t>) greater than 0.00 eV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33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3.xml><?xml version="1.0" encoding="utf-8"?>
<a:theme xmlns:a="http://schemas.openxmlformats.org/drawingml/2006/main" name="Vapor Trail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4.xml><?xml version="1.0" encoding="utf-8"?>
<a:theme xmlns:a="http://schemas.openxmlformats.org/drawingml/2006/main" name="1_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3679</TotalTime>
  <Words>2963</Words>
  <Application>Microsoft Macintosh PowerPoint</Application>
  <PresentationFormat>Widescreen</PresentationFormat>
  <Paragraphs>661</Paragraphs>
  <Slides>46</Slides>
  <Notes>13</Notes>
  <HiddenSlides>4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46</vt:i4>
      </vt:variant>
    </vt:vector>
  </HeadingPairs>
  <TitlesOfParts>
    <vt:vector size="58" baseType="lpstr">
      <vt:lpstr>Calibri</vt:lpstr>
      <vt:lpstr>Calibri Light</vt:lpstr>
      <vt:lpstr>Cambria Math</vt:lpstr>
      <vt:lpstr>Century Gothic</vt:lpstr>
      <vt:lpstr>Mangal</vt:lpstr>
      <vt:lpstr>Trebuchet MS</vt:lpstr>
      <vt:lpstr>Wingdings 3</vt:lpstr>
      <vt:lpstr>Arial</vt:lpstr>
      <vt:lpstr>Office Theme</vt:lpstr>
      <vt:lpstr>Facet</vt:lpstr>
      <vt:lpstr>Vapor Trail</vt:lpstr>
      <vt:lpstr>1_Facet</vt:lpstr>
      <vt:lpstr>Cyclic C3H Radical</vt:lpstr>
      <vt:lpstr>PowerPoint Presentation</vt:lpstr>
      <vt:lpstr>C3H</vt:lpstr>
      <vt:lpstr>Linear vs. Cyclic</vt:lpstr>
      <vt:lpstr>C3H</vt:lpstr>
      <vt:lpstr>C3H</vt:lpstr>
      <vt:lpstr>C3H</vt:lpstr>
      <vt:lpstr>PowerPoint Presentation</vt:lpstr>
      <vt:lpstr>Dipole Bound Excited State Mechanism</vt:lpstr>
      <vt:lpstr>PowerPoint Presentation</vt:lpstr>
      <vt:lpstr>Quartic Force Fields (QFF)</vt:lpstr>
      <vt:lpstr>Quartic Force Fields (QFF)</vt:lpstr>
      <vt:lpstr>Symmetry Internal Coordinates</vt:lpstr>
      <vt:lpstr>Symmetry Internal Coordinates</vt:lpstr>
      <vt:lpstr>Symmetry Internal Coordinates</vt:lpstr>
      <vt:lpstr>Symmetry Internal Coordinates</vt:lpstr>
      <vt:lpstr>Symmetry Internal Coordinates</vt:lpstr>
      <vt:lpstr>Symmetry Internal Coordinates</vt:lpstr>
      <vt:lpstr>Symmetry Internal Coordinates</vt:lpstr>
      <vt:lpstr>Computational Methods</vt:lpstr>
      <vt:lpstr>Analysis</vt:lpstr>
      <vt:lpstr>PowerPoint Presentation</vt:lpstr>
      <vt:lpstr>PowerPoint Presentation</vt:lpstr>
      <vt:lpstr>PowerPoint Presentation</vt:lpstr>
      <vt:lpstr>Molecular Orbitals</vt:lpstr>
      <vt:lpstr>Geometry c-C3H Radical</vt:lpstr>
      <vt:lpstr>Rotational Constants c-C3H Radical</vt:lpstr>
      <vt:lpstr>Vibrational Frequencies c-C3H Radical</vt:lpstr>
      <vt:lpstr>PowerPoint Presentation</vt:lpstr>
      <vt:lpstr>PowerPoint Presentation</vt:lpstr>
      <vt:lpstr>Pseudo Jahn-Teller Effect</vt:lpstr>
      <vt:lpstr>Energy of the States</vt:lpstr>
      <vt:lpstr>T1 Diagnostic</vt:lpstr>
      <vt:lpstr>D1 Diagnostic</vt:lpstr>
      <vt:lpstr>Orbital Energies</vt:lpstr>
      <vt:lpstr>Geometry an Vibrational Frequencies of c-C3H Excited State</vt:lpstr>
      <vt:lpstr>Rotational Constants c-C3H Excited State</vt:lpstr>
      <vt:lpstr>Geometry c-C3H Anion</vt:lpstr>
      <vt:lpstr>Rotational Constants c-C3H Anion</vt:lpstr>
      <vt:lpstr>Vibrational Frequencies c-C3H Anion</vt:lpstr>
      <vt:lpstr>PowerPoint Presentation</vt:lpstr>
      <vt:lpstr>Conclusions</vt:lpstr>
      <vt:lpstr>Conclusions</vt:lpstr>
      <vt:lpstr>Conclusions</vt:lpstr>
      <vt:lpstr>Acknowledgements </vt:lpstr>
      <vt:lpstr>PowerPoint Presentation</vt:lpstr>
    </vt:vector>
  </TitlesOfParts>
  <LinksUpToDate>false</LinksUpToDate>
  <SharedDoc>false</SharedDoc>
  <HyperlinksChanged>false</HyperlinksChanged>
  <AppVersion>15.0033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Cyclic C3H Radical</dc:title>
  <dc:creator>Matt Bassett</dc:creator>
  <cp:lastModifiedBy>Microsoft Office User</cp:lastModifiedBy>
  <cp:revision>142</cp:revision>
  <dcterms:created xsi:type="dcterms:W3CDTF">2016-11-03T21:13:12Z</dcterms:created>
  <dcterms:modified xsi:type="dcterms:W3CDTF">2017-04-14T16:22:13Z</dcterms:modified>
</cp:coreProperties>
</file>