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94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Sheet1!$B$1</c:f>
              <c:strCache>
                <c:ptCount val="1"/>
                <c:pt idx="0">
                  <c:v>Sales</c:v>
                </c:pt>
              </c:strCache>
            </c:strRef>
          </c:tx>
          <c:explosion val="25"/>
          <c:cat>
            <c:strRef>
              <c:f>Sheet1!$A$2:$A$5</c:f>
              <c:strCache>
                <c:ptCount val="4"/>
                <c:pt idx="0">
                  <c:v>students with disabilities</c:v>
                </c:pt>
                <c:pt idx="1">
                  <c:v>students without a disability</c:v>
                </c:pt>
                <c:pt idx="2">
                  <c:v>students of color</c:v>
                </c:pt>
                <c:pt idx="3">
                  <c:v>non students of color</c:v>
                </c:pt>
              </c:strCache>
            </c:strRef>
          </c:cat>
          <c:val>
            <c:numRef>
              <c:f>Sheet1!$B$2:$B$5</c:f>
              <c:numCache>
                <c:formatCode>General</c:formatCode>
                <c:ptCount val="4"/>
                <c:pt idx="0">
                  <c:v>8.5</c:v>
                </c:pt>
                <c:pt idx="1">
                  <c:v>1.5</c:v>
                </c:pt>
                <c:pt idx="2">
                  <c:v>9.0</c:v>
                </c:pt>
                <c:pt idx="3">
                  <c:v>1.2</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2069C06D-4ED8-42C6-905D-CA84CA1B6CBF}" type="datetime2">
              <a:rPr lang="en-US" smtClean="0"/>
              <a:t>Tuesday, November 20, 18</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Tuesday, November 20, 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14372C-B5AB-4C39-B273-B99224EB4DD5}" type="datetime2">
              <a:rPr lang="en-US" smtClean="0"/>
              <a:t>Tuesday, November 20, 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4CB1CAA-32CD-4B55-B92A-B8F0843CACF4}" type="datetime2">
              <a:rPr lang="en-US" smtClean="0"/>
              <a:t>Tuesday, November 20, 18</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3AD8CDC4-3D19-4983-B478-82F6B8E5AB66}" type="datetime2">
              <a:rPr lang="en-US" smtClean="0"/>
              <a:t>Tuesday, November 20, 18</a:t>
            </a:fld>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4B82477-D5D3-4181-8C11-75D0F2433A87}" type="datetime2">
              <a:rPr lang="en-US" smtClean="0"/>
              <a:t>Tuesday, November 20, 18</a:t>
            </a:fld>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213E253B-1893-4367-8BAE-DF4BC10DC578}" type="datetime2">
              <a:rPr lang="en-US" smtClean="0"/>
              <a:t>Tuesday, November 20, 18</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8B62300D-25B3-4603-86C9-4CB776489F00}" type="datetime2">
              <a:rPr lang="en-US" smtClean="0"/>
              <a:t>Tuesday, November 20, 18</a:t>
            </a:fld>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314AD9-FCC8-48B7-B85B-012A91320DFF}" type="datetime2">
              <a:rPr lang="en-US" smtClean="0"/>
              <a:t>Tuesday, November 20, 18</a:t>
            </a:fld>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3182DC50-D5DB-4F94-B367-9876CD2C4012}" type="datetime2">
              <a:rPr lang="en-US" smtClean="0"/>
              <a:t>Tuesday, November 20, 18</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292EB412-E790-42EA-81FE-2925D3A43D91}" type="datetime2">
              <a:rPr lang="en-US" smtClean="0"/>
              <a:t>Tuesday, November 20, 18</a:t>
            </a:fld>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B385921-A91A-409C-921C-0E0EC1E750EC}" type="datetime2">
              <a:rPr lang="en-US" smtClean="0"/>
              <a:t>Tuesday, November 20, 18</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Race &amp; Dis/Ability In the School To Prison Pipeline</a:t>
            </a:r>
            <a:endParaRPr lang="en-US" dirty="0"/>
          </a:p>
        </p:txBody>
      </p:sp>
      <p:sp>
        <p:nvSpPr>
          <p:cNvPr id="3" name="Subtitle 2"/>
          <p:cNvSpPr>
            <a:spLocks noGrp="1"/>
          </p:cNvSpPr>
          <p:nvPr>
            <p:ph type="subTitle" idx="1"/>
          </p:nvPr>
        </p:nvSpPr>
        <p:spPr/>
        <p:txBody>
          <a:bodyPr/>
          <a:lstStyle/>
          <a:p>
            <a:r>
              <a:rPr lang="en-US" dirty="0" smtClean="0"/>
              <a:t>Literature Review of Responses &amp; Interventions</a:t>
            </a:r>
            <a:endParaRPr lang="en-US" dirty="0"/>
          </a:p>
        </p:txBody>
      </p:sp>
    </p:spTree>
    <p:extLst>
      <p:ext uri="{BB962C8B-B14F-4D97-AF65-F5344CB8AC3E}">
        <p14:creationId xmlns:p14="http://schemas.microsoft.com/office/powerpoint/2010/main" val="4049805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a:effectLst/>
              </a:rPr>
              <a:t>The construction of the school to prison pipeline (STPP) metaphor to describe the social and disciplinary practices of American public school sites and their impact on students of color overwhelming participation in the juvenile detention system </a:t>
            </a:r>
            <a:endParaRPr lang="en-US" dirty="0"/>
          </a:p>
        </p:txBody>
      </p:sp>
      <p:sp>
        <p:nvSpPr>
          <p:cNvPr id="3" name="Title 2"/>
          <p:cNvSpPr>
            <a:spLocks noGrp="1"/>
          </p:cNvSpPr>
          <p:nvPr>
            <p:ph type="title"/>
          </p:nvPr>
        </p:nvSpPr>
        <p:spPr/>
        <p:txBody>
          <a:bodyPr/>
          <a:lstStyle/>
          <a:p>
            <a:r>
              <a:rPr lang="en-US" dirty="0" smtClean="0"/>
              <a:t>STPP: School To Prison Pipeline</a:t>
            </a:r>
            <a:endParaRPr lang="en-US" dirty="0"/>
          </a:p>
        </p:txBody>
      </p:sp>
    </p:spTree>
    <p:extLst>
      <p:ext uri="{BB962C8B-B14F-4D97-AF65-F5344CB8AC3E}">
        <p14:creationId xmlns:p14="http://schemas.microsoft.com/office/powerpoint/2010/main" val="563017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25510848"/>
              </p:ext>
            </p:extLst>
          </p:nvPr>
        </p:nvGraphicFramePr>
        <p:xfrm>
          <a:off x="2133600" y="685800"/>
          <a:ext cx="6096000" cy="36576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en-US" sz="3200" dirty="0" smtClean="0"/>
              <a:t>Participation in the STPP: National Council on Disability Report – June 18, 2015</a:t>
            </a:r>
            <a:endParaRPr lang="en-US" sz="3200" dirty="0"/>
          </a:p>
        </p:txBody>
      </p:sp>
    </p:spTree>
    <p:extLst>
      <p:ext uri="{BB962C8B-B14F-4D97-AF65-F5344CB8AC3E}">
        <p14:creationId xmlns:p14="http://schemas.microsoft.com/office/powerpoint/2010/main" val="2545273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Peer reviewed – meta database Discover hosted by EBSCO </a:t>
            </a:r>
          </a:p>
          <a:p>
            <a:r>
              <a:rPr lang="en-US" dirty="0" smtClean="0"/>
              <a:t>Primarily had to address students of color and/or students with disabilities </a:t>
            </a:r>
          </a:p>
          <a:p>
            <a:r>
              <a:rPr lang="en-US" dirty="0" smtClean="0"/>
              <a:t>Had to address the STPP directly in research, theory, implication</a:t>
            </a:r>
            <a:endParaRPr lang="en-US" dirty="0"/>
          </a:p>
        </p:txBody>
      </p:sp>
      <p:sp>
        <p:nvSpPr>
          <p:cNvPr id="3" name="Title 2"/>
          <p:cNvSpPr>
            <a:spLocks noGrp="1"/>
          </p:cNvSpPr>
          <p:nvPr>
            <p:ph type="title"/>
          </p:nvPr>
        </p:nvSpPr>
        <p:spPr/>
        <p:txBody>
          <a:bodyPr/>
          <a:lstStyle/>
          <a:p>
            <a:r>
              <a:rPr lang="en-US" dirty="0" smtClean="0"/>
              <a:t>Criteria for Inclusion </a:t>
            </a:r>
            <a:endParaRPr lang="en-US" dirty="0"/>
          </a:p>
        </p:txBody>
      </p:sp>
    </p:spTree>
    <p:extLst>
      <p:ext uri="{BB962C8B-B14F-4D97-AF65-F5344CB8AC3E}">
        <p14:creationId xmlns:p14="http://schemas.microsoft.com/office/powerpoint/2010/main" val="4261032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Three theoretical intervention camps are present in the STPP discussion regarding students of color with disabilities </a:t>
            </a:r>
            <a:endParaRPr lang="en-US" dirty="0"/>
          </a:p>
        </p:txBody>
      </p:sp>
      <p:sp>
        <p:nvSpPr>
          <p:cNvPr id="3" name="Text Placeholder 2"/>
          <p:cNvSpPr>
            <a:spLocks noGrp="1"/>
          </p:cNvSpPr>
          <p:nvPr>
            <p:ph type="body" sz="half" idx="2"/>
          </p:nvPr>
        </p:nvSpPr>
        <p:spPr/>
        <p:txBody>
          <a:bodyPr>
            <a:normAutofit/>
          </a:bodyPr>
          <a:lstStyle/>
          <a:p>
            <a:pPr marL="285750" indent="-285750">
              <a:buFont typeface="Arial"/>
              <a:buChar char="•"/>
            </a:pPr>
            <a:r>
              <a:rPr lang="en-US" sz="1800" b="1" dirty="0" smtClean="0">
                <a:latin typeface="Chalkboard SE Regular"/>
                <a:cs typeface="Chalkboard SE Regular"/>
              </a:rPr>
              <a:t>Restorative Justice</a:t>
            </a:r>
          </a:p>
          <a:p>
            <a:pPr marL="285750" indent="-285750">
              <a:buFont typeface="Arial"/>
              <a:buChar char="•"/>
            </a:pPr>
            <a:r>
              <a:rPr lang="en-US" sz="1800" b="1" dirty="0" err="1" smtClean="0">
                <a:latin typeface="Chalkboard SE Regular"/>
                <a:cs typeface="Chalkboard SE Regular"/>
              </a:rPr>
              <a:t>DisCrit</a:t>
            </a:r>
            <a:r>
              <a:rPr lang="en-US" sz="1800" b="1" dirty="0" smtClean="0">
                <a:latin typeface="Chalkboard SE Regular"/>
                <a:cs typeface="Chalkboard SE Regular"/>
              </a:rPr>
              <a:t> </a:t>
            </a:r>
          </a:p>
          <a:p>
            <a:pPr marL="285750" indent="-285750">
              <a:buFont typeface="Arial"/>
              <a:buChar char="•"/>
            </a:pPr>
            <a:r>
              <a:rPr lang="en-US" sz="1800" b="1" dirty="0" smtClean="0">
                <a:latin typeface="Chalkboard SE Regular"/>
                <a:cs typeface="Chalkboard SE Regular"/>
              </a:rPr>
              <a:t>Legal Advocacy </a:t>
            </a:r>
            <a:endParaRPr lang="en-US" sz="1800" b="1" dirty="0">
              <a:latin typeface="Chalkboard SE Regular"/>
              <a:cs typeface="Chalkboard SE Regular"/>
            </a:endParaRPr>
          </a:p>
        </p:txBody>
      </p:sp>
      <p:sp>
        <p:nvSpPr>
          <p:cNvPr id="4" name="Title 3"/>
          <p:cNvSpPr>
            <a:spLocks noGrp="1"/>
          </p:cNvSpPr>
          <p:nvPr>
            <p:ph type="title"/>
          </p:nvPr>
        </p:nvSpPr>
        <p:spPr/>
        <p:txBody>
          <a:bodyPr/>
          <a:lstStyle/>
          <a:p>
            <a:r>
              <a:rPr lang="en-US" dirty="0" smtClean="0"/>
              <a:t>Findings </a:t>
            </a:r>
            <a:endParaRPr lang="en-US" dirty="0"/>
          </a:p>
        </p:txBody>
      </p:sp>
    </p:spTree>
    <p:extLst>
      <p:ext uri="{BB962C8B-B14F-4D97-AF65-F5344CB8AC3E}">
        <p14:creationId xmlns:p14="http://schemas.microsoft.com/office/powerpoint/2010/main" val="2325539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Recognizes Zero Tolerance Discipline Practices as contributing to STPP</a:t>
            </a:r>
          </a:p>
          <a:p>
            <a:r>
              <a:rPr lang="en-US" dirty="0" smtClean="0"/>
              <a:t>Arrest Diversion Programs (Fader et. al 2015)</a:t>
            </a:r>
          </a:p>
          <a:p>
            <a:r>
              <a:rPr lang="en-US" dirty="0" smtClean="0"/>
              <a:t>School system reform – SWPBIS (</a:t>
            </a:r>
            <a:r>
              <a:rPr lang="en-US" dirty="0" err="1" smtClean="0"/>
              <a:t>Mallett</a:t>
            </a:r>
            <a:r>
              <a:rPr lang="en-US" dirty="0" smtClean="0"/>
              <a:t>, 2016)</a:t>
            </a:r>
          </a:p>
          <a:p>
            <a:r>
              <a:rPr lang="en-US" dirty="0" smtClean="0"/>
              <a:t>Integrated Learning Model</a:t>
            </a:r>
            <a:endParaRPr lang="en-US" dirty="0"/>
          </a:p>
        </p:txBody>
      </p:sp>
      <p:sp>
        <p:nvSpPr>
          <p:cNvPr id="3" name="Title 2"/>
          <p:cNvSpPr>
            <a:spLocks noGrp="1"/>
          </p:cNvSpPr>
          <p:nvPr>
            <p:ph type="title"/>
          </p:nvPr>
        </p:nvSpPr>
        <p:spPr/>
        <p:txBody>
          <a:bodyPr/>
          <a:lstStyle/>
          <a:p>
            <a:r>
              <a:rPr lang="en-US" dirty="0" smtClean="0"/>
              <a:t>Restorative Justice</a:t>
            </a:r>
            <a:endParaRPr lang="en-US" dirty="0"/>
          </a:p>
        </p:txBody>
      </p:sp>
    </p:spTree>
    <p:extLst>
      <p:ext uri="{BB962C8B-B14F-4D97-AF65-F5344CB8AC3E}">
        <p14:creationId xmlns:p14="http://schemas.microsoft.com/office/powerpoint/2010/main" val="2651302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Intersection of dis/ability and critical race theory</a:t>
            </a:r>
          </a:p>
          <a:p>
            <a:r>
              <a:rPr lang="en-US" dirty="0" smtClean="0"/>
              <a:t>Recognizes oppressive nature of schooling for minority groups</a:t>
            </a:r>
          </a:p>
          <a:p>
            <a:r>
              <a:rPr lang="en-US" dirty="0" smtClean="0"/>
              <a:t>Socialization processes (</a:t>
            </a:r>
            <a:r>
              <a:rPr lang="en-US" dirty="0" err="1" smtClean="0"/>
              <a:t>Annamma</a:t>
            </a:r>
            <a:r>
              <a:rPr lang="en-US" dirty="0" smtClean="0"/>
              <a:t>, 2014)</a:t>
            </a:r>
            <a:endParaRPr lang="en-US" dirty="0"/>
          </a:p>
        </p:txBody>
      </p:sp>
      <p:sp>
        <p:nvSpPr>
          <p:cNvPr id="3" name="Title 2"/>
          <p:cNvSpPr>
            <a:spLocks noGrp="1"/>
          </p:cNvSpPr>
          <p:nvPr>
            <p:ph type="title"/>
          </p:nvPr>
        </p:nvSpPr>
        <p:spPr/>
        <p:txBody>
          <a:bodyPr/>
          <a:lstStyle/>
          <a:p>
            <a:r>
              <a:rPr lang="en-US" dirty="0" err="1" smtClean="0"/>
              <a:t>DisCrit</a:t>
            </a:r>
            <a:endParaRPr lang="en-US" dirty="0"/>
          </a:p>
        </p:txBody>
      </p:sp>
    </p:spTree>
    <p:extLst>
      <p:ext uri="{BB962C8B-B14F-4D97-AF65-F5344CB8AC3E}">
        <p14:creationId xmlns:p14="http://schemas.microsoft.com/office/powerpoint/2010/main" val="1084793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IDEA is not being implemented appropriately</a:t>
            </a:r>
          </a:p>
          <a:p>
            <a:r>
              <a:rPr lang="en-US" dirty="0" smtClean="0"/>
              <a:t>BIP are not legally being updated and implemented appropriately </a:t>
            </a:r>
          </a:p>
          <a:p>
            <a:r>
              <a:rPr lang="en-US" dirty="0" smtClean="0"/>
              <a:t>Utilizing special education legal advocates that are trained in social work (Hill, 2017)</a:t>
            </a:r>
            <a:endParaRPr lang="en-US" dirty="0"/>
          </a:p>
        </p:txBody>
      </p:sp>
      <p:sp>
        <p:nvSpPr>
          <p:cNvPr id="3" name="Title 2"/>
          <p:cNvSpPr>
            <a:spLocks noGrp="1"/>
          </p:cNvSpPr>
          <p:nvPr>
            <p:ph type="title"/>
          </p:nvPr>
        </p:nvSpPr>
        <p:spPr/>
        <p:txBody>
          <a:bodyPr/>
          <a:lstStyle/>
          <a:p>
            <a:r>
              <a:rPr lang="en-US" dirty="0" smtClean="0"/>
              <a:t>Legal Advocacy </a:t>
            </a:r>
            <a:endParaRPr lang="en-US" dirty="0"/>
          </a:p>
        </p:txBody>
      </p:sp>
    </p:spTree>
    <p:extLst>
      <p:ext uri="{BB962C8B-B14F-4D97-AF65-F5344CB8AC3E}">
        <p14:creationId xmlns:p14="http://schemas.microsoft.com/office/powerpoint/2010/main" val="3635150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err="1" smtClean="0"/>
              <a:t>DisCrit</a:t>
            </a:r>
            <a:endParaRPr lang="en-US" dirty="0"/>
          </a:p>
        </p:txBody>
      </p:sp>
      <p:sp>
        <p:nvSpPr>
          <p:cNvPr id="3" name="Content Placeholder 2"/>
          <p:cNvSpPr>
            <a:spLocks noGrp="1"/>
          </p:cNvSpPr>
          <p:nvPr>
            <p:ph sz="half" idx="2"/>
          </p:nvPr>
        </p:nvSpPr>
        <p:spPr/>
        <p:txBody>
          <a:bodyPr>
            <a:normAutofit lnSpcReduction="10000"/>
          </a:bodyPr>
          <a:lstStyle/>
          <a:p>
            <a:r>
              <a:rPr lang="en-US" dirty="0" smtClean="0"/>
              <a:t>Development of curriculum that is specifically focused in social justice but implemented in special education context ; Critical Diversity </a:t>
            </a:r>
            <a:endParaRPr lang="en-US" dirty="0"/>
          </a:p>
        </p:txBody>
      </p:sp>
      <p:sp>
        <p:nvSpPr>
          <p:cNvPr id="4" name="Text Placeholder 3"/>
          <p:cNvSpPr>
            <a:spLocks noGrp="1"/>
          </p:cNvSpPr>
          <p:nvPr>
            <p:ph type="body" sz="quarter" idx="3"/>
          </p:nvPr>
        </p:nvSpPr>
        <p:spPr/>
        <p:txBody>
          <a:bodyPr/>
          <a:lstStyle/>
          <a:p>
            <a:r>
              <a:rPr lang="en-US" dirty="0" smtClean="0"/>
              <a:t>Restorative Justice</a:t>
            </a:r>
            <a:endParaRPr lang="en-US" dirty="0"/>
          </a:p>
        </p:txBody>
      </p:sp>
      <p:sp>
        <p:nvSpPr>
          <p:cNvPr id="5" name="Content Placeholder 4"/>
          <p:cNvSpPr>
            <a:spLocks noGrp="1"/>
          </p:cNvSpPr>
          <p:nvPr>
            <p:ph sz="quarter" idx="4"/>
          </p:nvPr>
        </p:nvSpPr>
        <p:spPr/>
        <p:txBody>
          <a:bodyPr>
            <a:normAutofit lnSpcReduction="10000"/>
          </a:bodyPr>
          <a:lstStyle/>
          <a:p>
            <a:r>
              <a:rPr lang="en-US" dirty="0" smtClean="0"/>
              <a:t>Utilizing Restorative Justice beyond behaviorist discipline means to shift societal context of disability as it relates to deficit notions</a:t>
            </a:r>
            <a:endParaRPr lang="en-US" dirty="0"/>
          </a:p>
        </p:txBody>
      </p:sp>
      <p:sp>
        <p:nvSpPr>
          <p:cNvPr id="6" name="Title 5"/>
          <p:cNvSpPr>
            <a:spLocks noGrp="1"/>
          </p:cNvSpPr>
          <p:nvPr>
            <p:ph type="title"/>
          </p:nvPr>
        </p:nvSpPr>
        <p:spPr/>
        <p:txBody>
          <a:bodyPr/>
          <a:lstStyle/>
          <a:p>
            <a:r>
              <a:rPr lang="en-US" dirty="0" smtClean="0"/>
              <a:t>Implications for future research </a:t>
            </a:r>
            <a:endParaRPr lang="en-US" dirty="0"/>
          </a:p>
        </p:txBody>
      </p:sp>
    </p:spTree>
    <p:extLst>
      <p:ext uri="{BB962C8B-B14F-4D97-AF65-F5344CB8AC3E}">
        <p14:creationId xmlns:p14="http://schemas.microsoft.com/office/powerpoint/2010/main" val="37211894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31</TotalTime>
  <Words>272</Words>
  <Application>Microsoft Macintosh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Elemental</vt:lpstr>
      <vt:lpstr>Race &amp; Dis/Ability In the School To Prison Pipeline</vt:lpstr>
      <vt:lpstr>STPP: School To Prison Pipeline</vt:lpstr>
      <vt:lpstr>Participation in the STPP: National Council on Disability Report – June 18, 2015</vt:lpstr>
      <vt:lpstr>Criteria for Inclusion </vt:lpstr>
      <vt:lpstr>Findings </vt:lpstr>
      <vt:lpstr>Restorative Justice</vt:lpstr>
      <vt:lpstr>DisCrit</vt:lpstr>
      <vt:lpstr>Legal Advocacy </vt:lpstr>
      <vt:lpstr>Implications for future research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Race &amp; Dis/Ability In the School To Prison Pipeline</dc:title>
  <dc:creator>M</dc:creator>
  <cp:lastModifiedBy>M</cp:lastModifiedBy>
  <cp:revision>4</cp:revision>
  <dcterms:created xsi:type="dcterms:W3CDTF">2018-11-20T22:23:45Z</dcterms:created>
  <dcterms:modified xsi:type="dcterms:W3CDTF">2018-11-20T22:54:53Z</dcterms:modified>
</cp:coreProperties>
</file>