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2047FF3-496A-4582-9A09-24B4856BBC71}">
  <a:tblStyle styleId="{52047FF3-496A-4582-9A09-24B4856BBC71}" styleName="Table_0"/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1518877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07388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37" name="Shape 13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955344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42" name="Shape 14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441397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Shape 1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7" name="Shape 14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322911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152783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59" name="Shape 15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87493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64" name="Shape 1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397849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Discuss Royal Riches and PBIS Store</a:t>
            </a:r>
          </a:p>
        </p:txBody>
      </p:sp>
      <p:sp>
        <p:nvSpPr>
          <p:cNvPr id="169" name="Shape 1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727938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Discuss Royal Riches and PBIS Store</a:t>
            </a:r>
          </a:p>
        </p:txBody>
      </p:sp>
      <p:sp>
        <p:nvSpPr>
          <p:cNvPr id="175" name="Shape 17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184642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/>
              <a:t>Discuss Royal Riches and PBIS Store, SOM, BSOM, Classroom rewards</a:t>
            </a:r>
          </a:p>
        </p:txBody>
      </p:sp>
      <p:sp>
        <p:nvSpPr>
          <p:cNvPr id="181" name="Shape 18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777587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0" name="Shape 19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46691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8" name="Shape 8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004407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153976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3" name="Shape 20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59579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8" name="Shape 20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2906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Shape 2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4" name="Shape 21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1574564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20" name="Shape 2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5813699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27" name="Shape 22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70819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5" name="Shape 9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65954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This is before we started PBIS.</a:t>
            </a:r>
          </a:p>
        </p:txBody>
      </p:sp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636374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8" name="Shape 10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557039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4" name="Shape 11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212033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/>
              <a:t>Rules should be few in words and should apply to all students and staff members.</a:t>
            </a:r>
          </a:p>
        </p:txBody>
      </p:sp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024166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26" name="Shape 1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245124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132" name="Shape 13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628774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ctr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6" name="Shape 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5"/>
            <a:ext cx="4351338" cy="105155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5"/>
            <a:ext cx="5811838" cy="7734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Shape 7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599" cy="2852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6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5" name="Shape 25"/>
          <p:cNvSpPr txBox="1">
            <a:spLocks noGrp="1"/>
          </p:cNvSpPr>
          <p:nvPr>
            <p:ph type="body" idx="1"/>
          </p:nvPr>
        </p:nvSpPr>
        <p:spPr>
          <a:xfrm>
            <a:off x="831850" y="4589462"/>
            <a:ext cx="10515599" cy="15001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rgbClr val="888888"/>
              </a:buClr>
              <a:buFont typeface="Arial"/>
              <a:buNone/>
              <a:defRPr sz="2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839787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1"/>
          </p:nvPr>
        </p:nvSpPr>
        <p:spPr>
          <a:xfrm>
            <a:off x="839787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839787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7" cy="82391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7" cy="3684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2" name="Shape 4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254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508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title"/>
          </p:nvPr>
        </p:nvSpPr>
        <p:spPr>
          <a:xfrm>
            <a:off x="839787" y="457200"/>
            <a:ext cx="3932237" cy="16001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3" name="Shape 63"/>
          <p:cNvSpPr>
            <a:spLocks noGrp="1"/>
          </p:cNvSpPr>
          <p:nvPr>
            <p:ph type="pic" idx="2"/>
          </p:nvPr>
        </p:nvSpPr>
        <p:spPr>
          <a:xfrm>
            <a:off x="5183187" y="987425"/>
            <a:ext cx="6172199" cy="48736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839787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228600" marR="0" lvl="0" indent="-508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85800" marR="0" lvl="1" indent="-762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Shape 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Shape 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199" cy="36512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g"/><Relationship Id="rId4" Type="http://schemas.openxmlformats.org/officeDocument/2006/relationships/hyperlink" Target="http://www.youtube.com/watch?v=8m_kAnypqkw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floresc@troup.org" TargetMode="External"/><Relationship Id="rId4" Type="http://schemas.openxmlformats.org/officeDocument/2006/relationships/hyperlink" Target="mailto:mcgheecf@troup.or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6997" b="-16998"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ctrTitle"/>
          </p:nvPr>
        </p:nvSpPr>
        <p:spPr>
          <a:xfrm>
            <a:off x="1524000" y="1122362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6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Our PBIS Journey</a:t>
            </a:r>
            <a:br>
              <a:rPr lang="en-US" sz="6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6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Ethel W. Kight Elementary</a:t>
            </a:r>
          </a:p>
        </p:txBody>
      </p:sp>
      <p:sp>
        <p:nvSpPr>
          <p:cNvPr id="85" name="Shape 85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25000"/>
              <a:buFont typeface="Arial"/>
              <a:buNone/>
            </a:pPr>
            <a:r>
              <a:rPr lang="en-US" sz="30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Candace McGhee, Principal</a:t>
            </a:r>
          </a:p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buClr>
                <a:srgbClr val="FF0000"/>
              </a:buClr>
              <a:buSzPct val="25000"/>
              <a:buFont typeface="Arial"/>
              <a:buNone/>
            </a:pPr>
            <a:r>
              <a:rPr lang="en-US" sz="30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Charlotte Flores, Counselor &amp; PBIS Coach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75000"/>
          </a:blip>
          <a:stretch>
            <a:fillRect t="-77995" b="-77987"/>
          </a:stretch>
        </a:blipFill>
        <a:effectLst/>
      </p:bgPr>
    </p:bg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9" name="Shape 139"/>
          <p:cNvGraphicFramePr/>
          <p:nvPr/>
        </p:nvGraphicFramePr>
        <p:xfrm>
          <a:off x="1006125" y="350987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{52047FF3-496A-4582-9A09-24B4856BBC71}</a:tableStyleId>
              </a:tblPr>
              <a:tblGrid>
                <a:gridCol w="2204250"/>
                <a:gridCol w="2614900"/>
                <a:gridCol w="2804025"/>
                <a:gridCol w="2419750"/>
              </a:tblGrid>
              <a:tr h="920350"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 b="1"/>
                        <a:t>Media Center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l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 b="1"/>
                        <a:t>Assembly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 b="1"/>
                        <a:t>Computer Lab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6725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500" b="1"/>
                        <a:t>Responsible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•Treat books with care</a:t>
                      </a:r>
                    </a:p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•Know where your books are at all times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Enter silently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Use clean hands on your own computer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0225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500" b="1"/>
                        <a:t>Respectful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•Enter and remain silent</a:t>
                      </a:r>
                    </a:p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•Remain silent and listen attentively to those who are presenting/talking to the audience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Treat equipment with care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6725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500" b="1"/>
                        <a:t>Safe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•Wait patiently in line while checking books in and out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Listen and follow adult directions when entering and exiting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Operate equipment properly</a:t>
                      </a:r>
                    </a:p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Follow Troup County Acceptable Use Policy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75000"/>
          </a:blip>
          <a:stretch>
            <a:fillRect t="-77995" b="-77987"/>
          </a:stretch>
        </a:blipFill>
        <a:effectLst/>
      </p:bgPr>
    </p:bg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4" name="Shape 144"/>
          <p:cNvGraphicFramePr/>
          <p:nvPr/>
        </p:nvGraphicFramePr>
        <p:xfrm>
          <a:off x="1039275" y="4654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{52047FF3-496A-4582-9A09-24B4856BBC71}</a:tableStyleId>
              </a:tblPr>
              <a:tblGrid>
                <a:gridCol w="1711750"/>
                <a:gridCol w="2511500"/>
                <a:gridCol w="2815200"/>
                <a:gridCol w="2928250"/>
              </a:tblGrid>
              <a:tr h="952925"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2200" b="1"/>
                        <a:t>Recess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2200" b="1"/>
                        <a:t>Car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2200" b="1"/>
                        <a:t>Bus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622850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 b="1"/>
                        <a:t>Responsible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•Take personal items with you when you leave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Keep items in book bag and book bag on your back.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Go directly to your bus when dismissed by your teacher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850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 b="1"/>
                        <a:t>Respectful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•Respect others and include everyone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Be silent and listen for your number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Listen and follow adult directions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2850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 b="1"/>
                        <a:t>Safe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•Use equipment safely and correctly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Listen and follow adult directions while walking to car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Walk silently and in line order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chemeClr val="dk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75000"/>
          </a:blip>
          <a:stretch>
            <a:fillRect t="-77993" b="-77990"/>
          </a:stretch>
        </a:blip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Teaching Behaviors</a:t>
            </a:r>
          </a:p>
        </p:txBody>
      </p:sp>
      <p:sp>
        <p:nvSpPr>
          <p:cNvPr id="150" name="Shape 150"/>
          <p:cNvSpPr txBox="1">
            <a:spLocks noGrp="1"/>
          </p:cNvSpPr>
          <p:nvPr>
            <p:ph type="body" idx="1"/>
          </p:nvPr>
        </p:nvSpPr>
        <p:spPr>
          <a:xfrm>
            <a:off x="1089150" y="1825625"/>
            <a:ext cx="10029600" cy="4601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Develop standard lessons for teaching each expectation.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Decide on a school wide plan for teaching the lessons.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Develop a procedure for prompting, correcting, encouraging and rewarding the appropriate behavior.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75000"/>
          </a:blip>
          <a:stretch>
            <a:fillRect t="-77993" b="-77990"/>
          </a:stretch>
        </a:blipFill>
        <a:effectLst/>
      </p:bgPr>
    </p:bg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Effective Discipline Procedures</a:t>
            </a:r>
          </a:p>
        </p:txBody>
      </p:sp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1089150" y="1825625"/>
            <a:ext cx="10029600" cy="4601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Minor vs. Major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All staff use the same behavior log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Use courtesy notes for minor issues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r>
              <a:rPr lang="en-US"/>
              <a:t> </a:t>
            </a:r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Utilize the tier process- Label the Behavior NOT the Student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Parent Communication!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75000"/>
          </a:blip>
          <a:stretch>
            <a:fillRect t="-77995" b="-77987"/>
          </a:stretch>
        </a:blip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Shape 1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43037" y="92575"/>
            <a:ext cx="4705934" cy="6553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75000"/>
          </a:blip>
          <a:stretch>
            <a:fillRect t="-77995" b="-77987"/>
          </a:stretch>
        </a:blipFill>
        <a:effectLst/>
      </p:bgPr>
    </p:bg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Shape 16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84375" y="212275"/>
            <a:ext cx="8924925" cy="6143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75000"/>
          </a:blip>
          <a:stretch>
            <a:fillRect t="-77993" b="-77990"/>
          </a:stretch>
        </a:blipFill>
        <a:effectLst/>
      </p:bgPr>
    </p:bg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Acknowledgement System</a:t>
            </a:r>
          </a:p>
        </p:txBody>
      </p:sp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1089150" y="1825625"/>
            <a:ext cx="10029600" cy="4601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Incentives are used to reward appropriate behaviors that support the school-wide behavioral expectations.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The reward system is consistent throughout the building.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Rewards are linked to expectations.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Students are involved in identifying/developing incentives.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The system includes incentives for staff and faculty.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75000"/>
          </a:blip>
          <a:stretch>
            <a:fillRect t="-77995" b="-77987"/>
          </a:stretch>
        </a:blip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Shape 1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214687" y="2257425"/>
            <a:ext cx="6372225" cy="2952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Shape 17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357981" y="1680925"/>
            <a:ext cx="4283500" cy="441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75000"/>
          </a:blip>
          <a:stretch>
            <a:fillRect t="-77995" b="-77987"/>
          </a:stretch>
        </a:blipFill>
        <a:effectLst/>
      </p:bgPr>
    </p:bg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Shape 18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82475" y="3452724"/>
            <a:ext cx="5041924" cy="3386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" name="Shape 18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62950" y="0"/>
            <a:ext cx="4907524" cy="32964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" name="Shape 18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235275" y="61425"/>
            <a:ext cx="4907524" cy="32964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Shape 18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371437" y="3357850"/>
            <a:ext cx="4642149" cy="3481599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Shape 187"/>
          <p:cNvSpPr/>
          <p:nvPr/>
        </p:nvSpPr>
        <p:spPr>
          <a:xfrm>
            <a:off x="3777324" y="2967600"/>
            <a:ext cx="4907524" cy="64332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9525" cap="flat" cmpd="sng">
                  <a:solidFill>
                    <a:schemeClr val="dk2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lt2"/>
                </a:solidFill>
                <a:latin typeface="Arial"/>
              </a:rPr>
              <a:t>PBIS STORE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75000"/>
          </a:blip>
          <a:stretch>
            <a:fillRect t="-77993" b="-77990"/>
          </a:stretch>
        </a:blipFill>
        <a:effectLst/>
      </p:bgPr>
    </p:bg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Shape 19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29275" y="60775"/>
            <a:ext cx="4678975" cy="35092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3" name="Shape 19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211750" y="60775"/>
            <a:ext cx="4914900" cy="655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Shape 19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76925" y="3646850"/>
            <a:ext cx="4783677" cy="32111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/>
          </a:blip>
          <a:stretch>
            <a:fillRect t="-12999" b="-12999"/>
          </a:stretch>
        </a:blipFill>
        <a:effectLst/>
      </p:bgPr>
    </p:bg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About Ethel W. Kight</a:t>
            </a:r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28600" marR="0" lvl="0" indent="-241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of 11 Elementary Schools in Troup County School District</a:t>
            </a:r>
          </a:p>
          <a:p>
            <a:pPr marL="228600" marR="0" lvl="0" indent="-241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PreK – 5 School</a:t>
            </a:r>
          </a:p>
          <a:p>
            <a:pPr marL="228600" marR="0" lvl="0" indent="-241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000"/>
              <a:t>1 of 3 schools in Troup County- 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000"/>
              <a:t>   100</a:t>
            </a:r>
            <a:r>
              <a:rPr lang="en-US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% Free</a:t>
            </a:r>
            <a:r>
              <a:rPr lang="en-US" sz="3000"/>
              <a:t> Breakfast and Lunch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3000"/>
              <a:t>   Community Eligibility Provision (CEP)</a:t>
            </a:r>
            <a:r>
              <a:rPr lang="en-US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</a:t>
            </a:r>
          </a:p>
          <a:p>
            <a:pPr marL="228600" marR="0" lvl="0" indent="-241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000"/>
              <a:t>629 </a:t>
            </a:r>
            <a:r>
              <a:rPr lang="en-US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Students</a:t>
            </a:r>
          </a:p>
          <a:p>
            <a:pPr marL="228600" marR="0" lvl="0" indent="-2413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n-US" sz="3000" b="0" i="0" u="none" strike="noStrike" cap="none" baseline="30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nd</a:t>
            </a:r>
            <a:r>
              <a:rPr lang="en-US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Year PBIS School</a:t>
            </a:r>
          </a:p>
        </p:txBody>
      </p:sp>
      <p:pic>
        <p:nvPicPr>
          <p:cNvPr id="92" name="Shape 92"/>
          <p:cNvPicPr preferRelativeResize="0"/>
          <p:nvPr/>
        </p:nvPicPr>
        <p:blipFill rotWithShape="1">
          <a:blip r:embed="rId4">
            <a:alphaModFix/>
          </a:blip>
          <a:srcRect l="6430" r="4379"/>
          <a:stretch/>
        </p:blipFill>
        <p:spPr>
          <a:xfrm>
            <a:off x="7439725" y="2384600"/>
            <a:ext cx="4752275" cy="3892074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75000"/>
          </a:blip>
          <a:stretch>
            <a:fillRect t="-77995" b="-77987"/>
          </a:stretch>
        </a:blipFill>
        <a:effectLst/>
      </p:bgPr>
    </p:bg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Data Analysis</a:t>
            </a:r>
          </a:p>
        </p:txBody>
      </p:sp>
      <p:sp>
        <p:nvSpPr>
          <p:cNvPr id="200" name="Shape 200"/>
          <p:cNvSpPr txBox="1">
            <a:spLocks noGrp="1"/>
          </p:cNvSpPr>
          <p:nvPr>
            <p:ph type="body" idx="1"/>
          </p:nvPr>
        </p:nvSpPr>
        <p:spPr>
          <a:xfrm>
            <a:off x="1089150" y="1825625"/>
            <a:ext cx="10029600" cy="4601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Discipline referrals are entered into the SWIS data base.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The PBIS team meets monthly to look at the discipline data, drill down and problem solve.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Other data such as attendance and academics are also reviewed.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This data is then shared with all of the faculty.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52000"/>
          </a:blip>
          <a:stretch>
            <a:fillRect t="-16997" b="-16998"/>
          </a:stretch>
        </a:blipFill>
        <a:effectLst/>
      </p:bgPr>
    </p:bg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Shape 20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2624" y="314100"/>
            <a:ext cx="11394775" cy="6373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71000"/>
          </a:blip>
          <a:stretch>
            <a:fillRect t="-16997" b="-16998"/>
          </a:stretch>
        </a:blipFill>
        <a:effectLst/>
      </p:bgPr>
    </p:bg>
    <p:spTree>
      <p:nvGrpSpPr>
        <p:cNvPr id="1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>
            <a:spLocks noGrp="1"/>
          </p:cNvSpPr>
          <p:nvPr>
            <p:ph type="title"/>
          </p:nvPr>
        </p:nvSpPr>
        <p:spPr>
          <a:xfrm>
            <a:off x="900050" y="10337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PBIS Has Helped Our School</a:t>
            </a:r>
          </a:p>
        </p:txBody>
      </p:sp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961900" y="1228500"/>
            <a:ext cx="10515600" cy="5564100"/>
          </a:xfrm>
          <a:prstGeom prst="rect">
            <a:avLst/>
          </a:prstGeom>
          <a:solidFill>
            <a:srgbClr val="FFFFFF">
              <a:alpha val="66666"/>
            </a:srgbClr>
          </a:solidFill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PBIS improved our schools behavioral climate: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Decrease in</a:t>
            </a: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Office Referrals</a:t>
            </a: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Suspensions &amp; Detentions</a:t>
            </a: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Disruptive Classroom Behavior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2800" b="0" i="0" u="sng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Increase in</a:t>
            </a: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Academic Performance</a:t>
            </a: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On-task Behavior</a:t>
            </a: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Parent, Student and Staff Satisfaction</a:t>
            </a: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Staff Retention</a:t>
            </a:r>
          </a:p>
          <a:p>
            <a:pPr marL="228600" marR="0" lvl="0" indent="-2286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None/>
            </a:pPr>
            <a:endParaRPr sz="2800" b="0" i="0" u="sng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51000"/>
          </a:blip>
          <a:stretch>
            <a:fillRect t="-16997" b="-16998"/>
          </a:stretch>
        </a:blipFill>
        <a:effectLst/>
      </p:bgPr>
    </p:bg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Shape 2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/>
              <a:t>How are we sustaining PBIS?</a:t>
            </a:r>
          </a:p>
        </p:txBody>
      </p:sp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40640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Calibri"/>
            </a:pPr>
            <a:r>
              <a:rPr lang="en-US"/>
              <a:t>Staff Training and accountability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Roll out of classroom PBIS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Official GaDOE PBIS school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Student involvement in decision making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51000"/>
          </a:blip>
          <a:stretch>
            <a:fillRect t="-16998" b="-16998"/>
          </a:stretch>
        </a:blipFill>
        <a:effectLst/>
      </p:bgPr>
    </p:bg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/>
              <a:t>PBIS video</a:t>
            </a:r>
          </a:p>
        </p:txBody>
      </p:sp>
      <p:sp>
        <p:nvSpPr>
          <p:cNvPr id="223" name="Shape 223"/>
          <p:cNvSpPr txBox="1"/>
          <p:nvPr/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224" name="Shape 224" descr="Students and staff of Ethel Kight Elementary share what we are all about as a P.B.I.S. school." title="School Bell Ring">
            <a:hlinkClick r:id="rId4"/>
          </p:cNvPr>
          <p:cNvSpPr/>
          <p:nvPr/>
        </p:nvSpPr>
        <p:spPr>
          <a:xfrm>
            <a:off x="3152400" y="1843225"/>
            <a:ext cx="4572000" cy="3429000"/>
          </a:xfrm>
          <a:prstGeom prst="rect">
            <a:avLst/>
          </a:prstGeom>
          <a:blipFill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51000"/>
          </a:blip>
          <a:stretch>
            <a:fillRect t="-16998" b="-16998"/>
          </a:stretch>
        </a:blipFill>
        <a:effectLst/>
      </p:bgPr>
    </p:bg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/>
              <a:t>Contact Information: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/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endParaRPr/>
          </a:p>
        </p:txBody>
      </p:sp>
      <p:sp>
        <p:nvSpPr>
          <p:cNvPr id="230" name="Shape 230"/>
          <p:cNvSpPr txBox="1"/>
          <p:nvPr/>
        </p:nvSpPr>
        <p:spPr>
          <a:xfrm>
            <a:off x="1508450" y="2348200"/>
            <a:ext cx="8957400" cy="4509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Candace McGhee- principal</a:t>
            </a:r>
          </a:p>
          <a:p>
            <a:pPr lvl="0">
              <a:spcBef>
                <a:spcPts val="0"/>
              </a:spcBef>
              <a:buNone/>
            </a:pPr>
            <a:r>
              <a:rPr lang="en-US" sz="3000" u="sng">
                <a:solidFill>
                  <a:schemeClr val="hlink"/>
                </a:solidFill>
                <a:hlinkClick r:id="rId4"/>
              </a:rPr>
              <a:t>mcgheecf@troup.org</a:t>
            </a:r>
          </a:p>
          <a:p>
            <a:pPr lvl="0">
              <a:spcBef>
                <a:spcPts val="0"/>
              </a:spcBef>
              <a:buNone/>
            </a:pPr>
            <a:endParaRPr sz="3000"/>
          </a:p>
          <a:p>
            <a:pPr marL="457200" lvl="0" indent="-419100" rtl="0">
              <a:spcBef>
                <a:spcPts val="0"/>
              </a:spcBef>
              <a:buSzPct val="100000"/>
              <a:buChar char="●"/>
            </a:pPr>
            <a:r>
              <a:rPr lang="en-US" sz="3000"/>
              <a:t>Charlotte Flores- PBIS coach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sz="3000" u="sng">
                <a:solidFill>
                  <a:schemeClr val="hlink"/>
                </a:solidFill>
                <a:hlinkClick r:id="rId5"/>
              </a:rPr>
              <a:t>floresc@troup.org</a:t>
            </a:r>
          </a:p>
          <a:p>
            <a:pPr lvl="0" rtl="0">
              <a:spcBef>
                <a:spcPts val="0"/>
              </a:spcBef>
              <a:buNone/>
            </a:pPr>
            <a:endParaRPr sz="3000"/>
          </a:p>
          <a:p>
            <a:pPr lvl="0" rtl="0">
              <a:spcBef>
                <a:spcPts val="0"/>
              </a:spcBef>
              <a:buNone/>
            </a:pPr>
            <a:r>
              <a:rPr lang="en-US" sz="3000"/>
              <a:t>Ethel W. Kight Elementary School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sz="3000"/>
              <a:t>75 Gordon Road  LaGrange, GA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sz="3000"/>
              <a:t>706-812-7943</a:t>
            </a:r>
          </a:p>
          <a:p>
            <a:pPr lvl="0" rtl="0">
              <a:spcBef>
                <a:spcPts val="0"/>
              </a:spcBef>
              <a:buNone/>
            </a:pPr>
            <a:endParaRPr sz="3000"/>
          </a:p>
          <a:p>
            <a:pPr lvl="0">
              <a:spcBef>
                <a:spcPts val="0"/>
              </a:spcBef>
              <a:buNone/>
            </a:pPr>
            <a:endParaRPr sz="30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50000"/>
          </a:blip>
          <a:stretch>
            <a:fillRect l="-2999" r="-2999"/>
          </a:stretch>
        </a:blip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title"/>
          </p:nvPr>
        </p:nvSpPr>
        <p:spPr>
          <a:xfrm>
            <a:off x="838200" y="85200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Begin With the End in Mind</a:t>
            </a:r>
          </a:p>
        </p:txBody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838200" y="114137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lang="en-US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searched for a way to create a school climate where all students and staff felt safe, valued and respected.  As a school, our concerns were that:</a:t>
            </a:r>
          </a:p>
          <a:p>
            <a:pPr marL="228600" marR="0" lvl="0" indent="-241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000"/>
              <a:t>Discipline was taking time away from instruction.</a:t>
            </a:r>
          </a:p>
          <a:p>
            <a:pPr marL="228600" marR="0" lvl="0" indent="-241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000"/>
              <a:t>Teachers were wanting to transfer.</a:t>
            </a:r>
          </a:p>
          <a:p>
            <a:pPr marL="228600" marR="0" lvl="0" indent="-241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000"/>
              <a:t>Students were transferring to other schools in our district.</a:t>
            </a:r>
          </a:p>
          <a:p>
            <a:pPr marL="228600" marR="0" lvl="0" indent="-241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000"/>
              <a:t>Overall school climate had declined.</a:t>
            </a:r>
          </a:p>
          <a:p>
            <a:pPr marL="228600" marR="0" lvl="0" indent="-2413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000"/>
              <a:t>There was a lack of parental involvement.</a:t>
            </a: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lang="en-US" sz="3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 was time for a change!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0000"/>
          </a:blip>
          <a:stretch>
            <a:fillRect t="-22999" b="-22999"/>
          </a:stretch>
        </a:blip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>
            <a:spLocks noGrp="1"/>
          </p:cNvSpPr>
          <p:nvPr>
            <p:ph type="title"/>
          </p:nvPr>
        </p:nvSpPr>
        <p:spPr>
          <a:xfrm>
            <a:off x="2629200" y="313250"/>
            <a:ext cx="6933600" cy="13257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Problem Areas</a:t>
            </a:r>
          </a:p>
        </p:txBody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2085600" y="2583675"/>
            <a:ext cx="8622600" cy="3351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228600" marR="0" lvl="0" indent="-24130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000"/>
              <a:t>2013-14 </a:t>
            </a:r>
            <a:r>
              <a:rPr lang="en-US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Behavior Data indicated that our students  receiv</a:t>
            </a:r>
            <a:r>
              <a:rPr lang="en-US" sz="3000"/>
              <a:t>ed 577</a:t>
            </a:r>
            <a:r>
              <a:rPr lang="en-US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referrals.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/>
          </a:p>
          <a:p>
            <a:pPr marL="228600" marR="0" lvl="0" indent="-241300" algn="l" rtl="0">
              <a:lnSpc>
                <a:spcPct val="90000"/>
              </a:lnSpc>
              <a:spcBef>
                <a:spcPts val="1000"/>
              </a:spcBef>
              <a:buClr>
                <a:schemeClr val="dk1"/>
              </a:buClr>
              <a:buSzPct val="100000"/>
              <a:buFont typeface="Arial"/>
              <a:buChar char="•"/>
            </a:pPr>
            <a:r>
              <a:rPr lang="en-US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These referrals </a:t>
            </a:r>
            <a:r>
              <a:rPr lang="en-US" sz="3000"/>
              <a:t>equal</a:t>
            </a:r>
            <a:r>
              <a:rPr lang="en-US" sz="3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/>
              <a:t>54 student days lost, 36 administrative days lost and 18 teacher days lost.</a:t>
            </a:r>
          </a:p>
        </p:txBody>
      </p:sp>
      <p:pic>
        <p:nvPicPr>
          <p:cNvPr id="105" name="Shape 10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649367">
            <a:off x="9574075" y="397699"/>
            <a:ext cx="2237575" cy="2237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69000"/>
          </a:blip>
          <a:stretch>
            <a:fillRect t="-16997" b="-16998"/>
          </a:stretch>
        </a:blipFill>
        <a:effectLst/>
      </p:bgPr>
    </p:bg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Ethel W. Kight Embraces PBIS</a:t>
            </a:r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838200" y="1586975"/>
            <a:ext cx="10700100" cy="47736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lvl="0" indent="-419100" rtl="0">
              <a:lnSpc>
                <a:spcPct val="100000"/>
              </a:lnSpc>
              <a:spcBef>
                <a:spcPts val="0"/>
              </a:spcBef>
              <a:buSzPct val="100000"/>
              <a:buFont typeface="Calibri"/>
            </a:pPr>
            <a:r>
              <a:rPr lang="en-US" sz="3000"/>
              <a:t>Staff buy-in</a:t>
            </a:r>
          </a:p>
          <a:p>
            <a:pPr marL="457200" lvl="0" indent="-419100" rtl="0">
              <a:lnSpc>
                <a:spcPct val="100000"/>
              </a:lnSpc>
              <a:spcBef>
                <a:spcPts val="0"/>
              </a:spcBef>
              <a:buSzPct val="100000"/>
              <a:buFont typeface="Calibri"/>
            </a:pPr>
            <a:r>
              <a:rPr lang="en-US" sz="3000"/>
              <a:t>School-wide expectations for all students, staff and settings</a:t>
            </a:r>
          </a:p>
          <a:p>
            <a:pPr marL="457200" lvl="0" indent="-419100" rtl="0">
              <a:lnSpc>
                <a:spcPct val="100000"/>
              </a:lnSpc>
              <a:spcBef>
                <a:spcPts val="0"/>
              </a:spcBef>
              <a:buSzPct val="100000"/>
              <a:buFont typeface="Calibri"/>
            </a:pPr>
            <a:r>
              <a:rPr lang="en-US" sz="3000"/>
              <a:t>Direct instruction of expected behaviors</a:t>
            </a:r>
          </a:p>
          <a:p>
            <a:pPr marL="457200" lvl="0" indent="-419100" rtl="0">
              <a:lnSpc>
                <a:spcPct val="100000"/>
              </a:lnSpc>
              <a:spcBef>
                <a:spcPts val="0"/>
              </a:spcBef>
              <a:buSzPct val="100000"/>
              <a:buFont typeface="Calibri"/>
            </a:pPr>
            <a:r>
              <a:rPr lang="en-US" sz="3000"/>
              <a:t>Organize routines and transitions for students and staff(arrival, dismissal, hallway, etc..)</a:t>
            </a:r>
          </a:p>
          <a:p>
            <a:pPr marL="457200" lvl="0" indent="-419100" rtl="0">
              <a:lnSpc>
                <a:spcPct val="100000"/>
              </a:lnSpc>
              <a:spcBef>
                <a:spcPts val="0"/>
              </a:spcBef>
              <a:buSzPct val="100000"/>
              <a:buFont typeface="Calibri"/>
            </a:pPr>
            <a:r>
              <a:rPr lang="en-US" sz="3000"/>
              <a:t>Acknowledge expected behaviors</a:t>
            </a:r>
          </a:p>
          <a:p>
            <a:pPr marL="457200" lvl="0" indent="-419100" rtl="0">
              <a:lnSpc>
                <a:spcPct val="100000"/>
              </a:lnSpc>
              <a:spcBef>
                <a:spcPts val="0"/>
              </a:spcBef>
              <a:buSzPct val="100000"/>
              <a:buFont typeface="Calibri"/>
            </a:pPr>
            <a:r>
              <a:rPr lang="en-US" sz="3000"/>
              <a:t>Responde to problem behavior with consistent consequences that are focused on reeaching the expectations.</a:t>
            </a: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buNone/>
            </a:pPr>
            <a:endParaRPr sz="3000">
              <a:latin typeface="Arial"/>
              <a:ea typeface="Arial"/>
              <a:cs typeface="Arial"/>
              <a:sym typeface="Arial"/>
            </a:endParaRPr>
          </a:p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75000"/>
          </a:blip>
          <a:stretch>
            <a:fillRect t="-77993" b="-77990"/>
          </a:stretch>
        </a:blip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PBIS Team and Administrative Support</a:t>
            </a:r>
          </a:p>
        </p:txBody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lvl="0" indent="-419100" rtl="0">
              <a:lnSpc>
                <a:spcPct val="115000"/>
              </a:lnSpc>
              <a:spcBef>
                <a:spcPts val="800"/>
              </a:spcBef>
              <a:buSzPct val="100000"/>
            </a:pPr>
            <a:r>
              <a:rPr lang="en-US" sz="3000"/>
              <a:t>School Administrative Team committed to school-wide PBIS and actively participates on the team</a:t>
            </a:r>
          </a:p>
          <a:p>
            <a:pPr marL="457200" lvl="0" indent="-419100" rtl="0">
              <a:lnSpc>
                <a:spcPct val="115000"/>
              </a:lnSpc>
              <a:spcBef>
                <a:spcPts val="800"/>
              </a:spcBef>
              <a:buSzPct val="100000"/>
            </a:pPr>
            <a:r>
              <a:rPr lang="en-US" sz="3000"/>
              <a:t>PBIS team is the core team.  Meet regularly and make decisions. Should remain small (3-8 members)</a:t>
            </a:r>
          </a:p>
          <a:p>
            <a:pPr marL="457200" lvl="0" indent="-419100" rtl="0">
              <a:lnSpc>
                <a:spcPct val="115000"/>
              </a:lnSpc>
              <a:spcBef>
                <a:spcPts val="800"/>
              </a:spcBef>
              <a:buSzPct val="100000"/>
            </a:pPr>
            <a:r>
              <a:rPr lang="en-US" sz="3000"/>
              <a:t>Consider representatives that include: administration, general education teachers, special education teachers, guidance, specials teachers, parents…</a:t>
            </a:r>
          </a:p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93333"/>
              <a:buFont typeface="Arial"/>
              <a:buNone/>
            </a:pPr>
            <a:endParaRPr sz="30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75000"/>
          </a:blip>
          <a:stretch>
            <a:fillRect t="-77993" b="-77990"/>
          </a:stretch>
        </a:blip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599" cy="132556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25000"/>
              <a:buFont typeface="Calibri"/>
              <a:buNone/>
            </a:pPr>
            <a:r>
              <a:rPr lang="en-US" sz="4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School-wide Expectations and Rules</a:t>
            </a:r>
          </a:p>
        </p:txBody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1089150" y="1825625"/>
            <a:ext cx="10029600" cy="46014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Develop and list on the Behavior Matrix 3-5 positively stated rules or expectations for each school setting.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Each rule or expectation should provide at least two positively stated, observable behavior examples.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Rules should reflect the values and identity of your school and community.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0"/>
              </a:spcBef>
            </a:pPr>
            <a:r>
              <a:rPr lang="en-US"/>
              <a:t>USE YOUR DATA!!</a:t>
            </a: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buNone/>
            </a:pPr>
            <a:endParaRPr/>
          </a:p>
          <a:p>
            <a:pPr marL="228600" marR="0" lvl="0" indent="-228600" algn="l" rtl="0">
              <a:lnSpc>
                <a:spcPct val="90000"/>
              </a:lnSpc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None/>
            </a:pP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75000"/>
          </a:blip>
          <a:stretch>
            <a:fillRect t="-77995" b="-77987"/>
          </a:stretch>
        </a:blipFill>
        <a:effectLst/>
      </p:bgPr>
    </p:bg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Shape 1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06987" y="138687"/>
            <a:ext cx="8010525" cy="172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Shape 12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74099" y="1904000"/>
            <a:ext cx="5666649" cy="3436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alphaModFix amt="75000"/>
          </a:blip>
          <a:stretch>
            <a:fillRect t="-77995" b="-77987"/>
          </a:stretch>
        </a:blipFill>
        <a:effectLst/>
      </p:bgPr>
    </p:bg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" name="Shape 134"/>
          <p:cNvGraphicFramePr/>
          <p:nvPr/>
        </p:nvGraphicFramePr>
        <p:xfrm>
          <a:off x="1220175" y="44707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{52047FF3-496A-4582-9A09-24B4856BBC71}</a:tableStyleId>
              </a:tblPr>
              <a:tblGrid>
                <a:gridCol w="2338750"/>
                <a:gridCol w="2295900"/>
                <a:gridCol w="2978300"/>
                <a:gridCol w="2250325"/>
              </a:tblGrid>
              <a:tr h="953275"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 b="1"/>
                        <a:t>Hallway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 b="1"/>
                        <a:t>Cafeteria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 b="1"/>
                        <a:t>Restroom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564925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600" b="1"/>
                        <a:t>Responsible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•Keep it clean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•Keep it clean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•Keep it clean</a:t>
                      </a:r>
                    </a:p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•Keep it moving</a:t>
                      </a:r>
                    </a:p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endParaRPr sz="1800"/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4800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600" b="1"/>
                        <a:t>Respectful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•Be silent door to door</a:t>
                      </a:r>
                    </a:p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•Keep hands and feet to yourself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•Enjoy talking quietly and use kind words with friends near you</a:t>
                      </a:r>
                    </a:p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•Leave all food in the cafeteria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•Be silent</a:t>
                      </a:r>
                    </a:p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•Honor the need for privacy</a:t>
                      </a:r>
                    </a:p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 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28025">
                <a:tc>
                  <a:txBody>
                    <a:bodyPr/>
                    <a:lstStyle/>
                    <a:p>
                      <a:pPr lvl="0" algn="ctr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600" b="1"/>
                        <a:t>Safe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•Walk to the right in line order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•Wait  patiently, walk, and stay in seat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rtl="0">
                        <a:lnSpc>
                          <a:spcPct val="115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sz="1800"/>
                        <a:t>•Keep hands and feet to yourself</a:t>
                      </a:r>
                    </a:p>
                  </a:txBody>
                  <a:tcPr marL="91425" marR="91425" marT="91425" marB="914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898</Words>
  <Application>Microsoft Office PowerPoint</Application>
  <PresentationFormat>Widescreen</PresentationFormat>
  <Paragraphs>171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Calibri</vt:lpstr>
      <vt:lpstr>Office Theme</vt:lpstr>
      <vt:lpstr>Our PBIS Journey Ethel W. Kight Elementary</vt:lpstr>
      <vt:lpstr>About Ethel W. Kight</vt:lpstr>
      <vt:lpstr>Begin With the End in Mind</vt:lpstr>
      <vt:lpstr>Problem Areas</vt:lpstr>
      <vt:lpstr>Ethel W. Kight Embraces PBIS</vt:lpstr>
      <vt:lpstr>PBIS Team and Administrative Support</vt:lpstr>
      <vt:lpstr>School-wide Expectations and Rules</vt:lpstr>
      <vt:lpstr>PowerPoint Presentation</vt:lpstr>
      <vt:lpstr>PowerPoint Presentation</vt:lpstr>
      <vt:lpstr>PowerPoint Presentation</vt:lpstr>
      <vt:lpstr>PowerPoint Presentation</vt:lpstr>
      <vt:lpstr>Teaching Behaviors</vt:lpstr>
      <vt:lpstr>Effective Discipline Procedures</vt:lpstr>
      <vt:lpstr>PowerPoint Presentation</vt:lpstr>
      <vt:lpstr>PowerPoint Presentation</vt:lpstr>
      <vt:lpstr>Acknowledgement System</vt:lpstr>
      <vt:lpstr>PowerPoint Presentation</vt:lpstr>
      <vt:lpstr>PowerPoint Presentation</vt:lpstr>
      <vt:lpstr>PowerPoint Presentation</vt:lpstr>
      <vt:lpstr>Data Analysis</vt:lpstr>
      <vt:lpstr>PowerPoint Presentation</vt:lpstr>
      <vt:lpstr>How PBIS Has Helped Our School</vt:lpstr>
      <vt:lpstr>How are we sustaining PBIS?</vt:lpstr>
      <vt:lpstr>PBIS video</vt:lpstr>
      <vt:lpstr>  Contact Information: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Our PBIS Journey Ethel W. Kight Elementary</dc:title>
  <dc:creator>FLORES, CHARLOTTE</dc:creator>
  <cp:lastModifiedBy>FLORES, CHARLOTTE</cp:lastModifiedBy>
  <cp:revision>1</cp:revision>
  <dcterms:modified xsi:type="dcterms:W3CDTF">2017-05-11T16:02:19Z</dcterms:modified>
</cp:coreProperties>
</file>