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87" r:id="rId3"/>
    <p:sldId id="289" r:id="rId4"/>
    <p:sldId id="292" r:id="rId5"/>
    <p:sldId id="294" r:id="rId6"/>
    <p:sldId id="295" r:id="rId7"/>
    <p:sldId id="263" r:id="rId8"/>
    <p:sldId id="282" r:id="rId9"/>
    <p:sldId id="285" r:id="rId10"/>
    <p:sldId id="272" r:id="rId11"/>
    <p:sldId id="296" r:id="rId12"/>
  </p:sldIdLst>
  <p:sldSz cx="9144000" cy="6858000" type="screen4x3"/>
  <p:notesSz cx="6858000" cy="9144000"/>
  <p:custDataLst>
    <p:tags r:id="rId1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9" autoAdjust="0"/>
    <p:restoredTop sz="76218" autoAdjust="0"/>
  </p:normalViewPr>
  <p:slideViewPr>
    <p:cSldViewPr>
      <p:cViewPr varScale="1">
        <p:scale>
          <a:sx n="88" d="100"/>
          <a:sy n="88" d="100"/>
        </p:scale>
        <p:origin x="228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35" tIns="45718" rIns="91435" bIns="45718"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35" tIns="45718" rIns="91435" bIns="45718" rtlCol="0"/>
          <a:lstStyle>
            <a:lvl1pPr algn="r">
              <a:defRPr sz="1200"/>
            </a:lvl1pPr>
          </a:lstStyle>
          <a:p>
            <a:fld id="{91988CE4-0CB7-4DE7-91BB-5B64392F2436}" type="datetimeFigureOut">
              <a:rPr lang="en-US" smtClean="0"/>
              <a:t>3/23/2017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35" tIns="45718" rIns="91435" bIns="45718"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35" tIns="45718" rIns="91435" bIns="4571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35" tIns="45718" rIns="91435" bIns="45718"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35" tIns="45718" rIns="91435" bIns="45718" rtlCol="0" anchor="b"/>
          <a:lstStyle>
            <a:lvl1pPr algn="r">
              <a:defRPr sz="1200"/>
            </a:lvl1pPr>
          </a:lstStyle>
          <a:p>
            <a:fld id="{A9B3D250-BA67-4A4A-8FC4-C76D832472D9}" type="slidenum">
              <a:rPr lang="en-US" smtClean="0"/>
              <a:t>‹#›</a:t>
            </a:fld>
            <a:endParaRPr lang="en-US"/>
          </a:p>
        </p:txBody>
      </p:sp>
    </p:spTree>
    <p:extLst>
      <p:ext uri="{BB962C8B-B14F-4D97-AF65-F5344CB8AC3E}">
        <p14:creationId xmlns:p14="http://schemas.microsoft.com/office/powerpoint/2010/main" val="3327424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a:t>
            </a:r>
            <a:r>
              <a:rPr lang="en-US" baseline="0" dirty="0" smtClean="0"/>
              <a:t>: We’re on a journey today. At times we may experience highs and at other times very low lows. But we’re all here to learn and grow and so we are on this journey together.</a:t>
            </a:r>
          </a:p>
          <a:p>
            <a:endParaRPr lang="en-US" baseline="0" dirty="0" smtClean="0"/>
          </a:p>
          <a:p>
            <a:r>
              <a:rPr lang="en-US" baseline="0" dirty="0" smtClean="0"/>
              <a:t>Goal for presentation: students are individuals, we must treat them as individuals and provide resources &amp; support for them</a:t>
            </a:r>
            <a:endParaRPr lang="en-US" dirty="0"/>
          </a:p>
        </p:txBody>
      </p:sp>
      <p:sp>
        <p:nvSpPr>
          <p:cNvPr id="4" name="Slide Number Placeholder 3"/>
          <p:cNvSpPr>
            <a:spLocks noGrp="1"/>
          </p:cNvSpPr>
          <p:nvPr>
            <p:ph type="sldNum" sz="quarter" idx="10"/>
          </p:nvPr>
        </p:nvSpPr>
        <p:spPr/>
        <p:txBody>
          <a:bodyPr/>
          <a:lstStyle/>
          <a:p>
            <a:fld id="{A9B3D250-BA67-4A4A-8FC4-C76D832472D9}" type="slidenum">
              <a:rPr lang="en-US" smtClean="0"/>
              <a:t>1</a:t>
            </a:fld>
            <a:endParaRPr lang="en-US"/>
          </a:p>
        </p:txBody>
      </p:sp>
    </p:spTree>
    <p:extLst>
      <p:ext uri="{BB962C8B-B14F-4D97-AF65-F5344CB8AC3E}">
        <p14:creationId xmlns:p14="http://schemas.microsoft.com/office/powerpoint/2010/main" val="9122148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9B3D250-BA67-4A4A-8FC4-C76D832472D9}" type="slidenum">
              <a:rPr lang="en-US" smtClean="0"/>
              <a:t>10</a:t>
            </a:fld>
            <a:endParaRPr lang="en-US"/>
          </a:p>
        </p:txBody>
      </p:sp>
    </p:spTree>
    <p:extLst>
      <p:ext uri="{BB962C8B-B14F-4D97-AF65-F5344CB8AC3E}">
        <p14:creationId xmlns:p14="http://schemas.microsoft.com/office/powerpoint/2010/main" val="3992118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B3D250-BA67-4A4A-8FC4-C76D832472D9}" type="slidenum">
              <a:rPr lang="en-US" smtClean="0"/>
              <a:t>11</a:t>
            </a:fld>
            <a:endParaRPr lang="en-US"/>
          </a:p>
        </p:txBody>
      </p:sp>
    </p:spTree>
    <p:extLst>
      <p:ext uri="{BB962C8B-B14F-4D97-AF65-F5344CB8AC3E}">
        <p14:creationId xmlns:p14="http://schemas.microsoft.com/office/powerpoint/2010/main" val="9122148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smtClean="0">
                <a:solidFill>
                  <a:schemeClr val="accent3">
                    <a:lumMod val="75000"/>
                  </a:schemeClr>
                </a:solidFill>
              </a:rPr>
              <a:t>Opening Activity</a:t>
            </a:r>
          </a:p>
          <a:p>
            <a:r>
              <a:rPr lang="en-US" b="1" baseline="0" dirty="0" smtClean="0">
                <a:solidFill>
                  <a:schemeClr val="accent3">
                    <a:lumMod val="75000"/>
                  </a:schemeClr>
                </a:solidFill>
              </a:rPr>
              <a:t>Break into small groups anywhere from 3 to 6 individuals; inform with guidelines around this is something that we are not asking individuals to open up with pain rather what comes to mind.  than ask participants to take out a piece of paper and make a tent and ask them to write down the following on the front of their tent:</a:t>
            </a:r>
          </a:p>
          <a:p>
            <a:pPr marL="171450" indent="-171450">
              <a:buFontTx/>
              <a:buChar char="-"/>
            </a:pPr>
            <a:r>
              <a:rPr lang="en-US" b="1" baseline="0" dirty="0" smtClean="0">
                <a:solidFill>
                  <a:schemeClr val="accent3">
                    <a:lumMod val="75000"/>
                  </a:schemeClr>
                </a:solidFill>
              </a:rPr>
              <a:t>Name</a:t>
            </a:r>
          </a:p>
          <a:p>
            <a:pPr marL="171450" indent="-171450">
              <a:buFontTx/>
              <a:buChar char="-"/>
            </a:pPr>
            <a:r>
              <a:rPr lang="en-US" b="1" baseline="0" dirty="0" smtClean="0">
                <a:solidFill>
                  <a:schemeClr val="accent3">
                    <a:lumMod val="75000"/>
                  </a:schemeClr>
                </a:solidFill>
              </a:rPr>
              <a:t>Job Role/title</a:t>
            </a:r>
          </a:p>
          <a:p>
            <a:pPr marL="171450" indent="-171450">
              <a:buFontTx/>
              <a:buChar char="-"/>
            </a:pPr>
            <a:r>
              <a:rPr lang="en-US" b="1" baseline="0" dirty="0" smtClean="0">
                <a:solidFill>
                  <a:schemeClr val="accent3">
                    <a:lumMod val="75000"/>
                  </a:schemeClr>
                </a:solidFill>
              </a:rPr>
              <a:t>One label that they identify with currently in life that comes to mind right away ( this you can use anything from religious, politics, </a:t>
            </a:r>
            <a:r>
              <a:rPr lang="en-US" b="1" baseline="0" dirty="0" err="1" smtClean="0">
                <a:solidFill>
                  <a:schemeClr val="accent3">
                    <a:lumMod val="75000"/>
                  </a:schemeClr>
                </a:solidFill>
              </a:rPr>
              <a:t>etc</a:t>
            </a:r>
            <a:r>
              <a:rPr lang="en-US" b="1" baseline="0" dirty="0" smtClean="0">
                <a:solidFill>
                  <a:schemeClr val="accent3">
                    <a:lumMod val="75000"/>
                  </a:schemeClr>
                </a:solidFill>
              </a:rPr>
              <a:t>…) I am “blank”</a:t>
            </a:r>
          </a:p>
          <a:p>
            <a:pPr marL="171450" indent="-171450">
              <a:buFontTx/>
              <a:buChar char="-"/>
            </a:pPr>
            <a:r>
              <a:rPr lang="en-US" b="1" baseline="0" dirty="0" smtClean="0">
                <a:solidFill>
                  <a:schemeClr val="accent3">
                    <a:lumMod val="75000"/>
                  </a:schemeClr>
                </a:solidFill>
              </a:rPr>
              <a:t>One label that they have been labeled with by others  that comes to mind right away ( gay straight old young) People call me “blank”</a:t>
            </a:r>
          </a:p>
          <a:p>
            <a:pPr marL="171450" indent="-171450">
              <a:buFontTx/>
              <a:buChar char="-"/>
            </a:pPr>
            <a:endParaRPr lang="en-US" b="1" baseline="0" dirty="0" smtClean="0">
              <a:solidFill>
                <a:schemeClr val="accent3">
                  <a:lumMod val="75000"/>
                </a:schemeClr>
              </a:solidFill>
            </a:endParaRPr>
          </a:p>
          <a:p>
            <a:pPr marL="171450" indent="-171450">
              <a:buFontTx/>
              <a:buChar char="-"/>
            </a:pPr>
            <a:r>
              <a:rPr lang="en-US" b="1" baseline="0" dirty="0" smtClean="0">
                <a:solidFill>
                  <a:schemeClr val="accent3">
                    <a:lumMod val="75000"/>
                  </a:schemeClr>
                </a:solidFill>
              </a:rPr>
              <a:t>Keep track of the ways in which people identify (are they similar in a group or different)</a:t>
            </a:r>
          </a:p>
          <a:p>
            <a:pPr marL="171450" indent="-171450">
              <a:buFontTx/>
              <a:buChar char="-"/>
            </a:pPr>
            <a:r>
              <a:rPr lang="en-US" b="1" baseline="0" dirty="0" smtClean="0">
                <a:solidFill>
                  <a:schemeClr val="accent3">
                    <a:lumMod val="75000"/>
                  </a:schemeClr>
                </a:solidFill>
              </a:rPr>
              <a:t>Ask how people felt when doing this exercise </a:t>
            </a:r>
          </a:p>
          <a:p>
            <a:pPr marL="171450" indent="-171450">
              <a:buFontTx/>
              <a:buChar char="-"/>
            </a:pPr>
            <a:r>
              <a:rPr lang="en-US" b="1" baseline="0" dirty="0" smtClean="0">
                <a:solidFill>
                  <a:schemeClr val="accent3">
                    <a:lumMod val="75000"/>
                  </a:schemeClr>
                </a:solidFill>
              </a:rPr>
              <a:t>Start talking about how labels get in the way and are ways of feeling welcome</a:t>
            </a:r>
          </a:p>
          <a:p>
            <a:pPr marL="171450" indent="-171450">
              <a:buFontTx/>
              <a:buChar char="-"/>
            </a:pPr>
            <a:endParaRPr lang="en-US" b="1" baseline="0" dirty="0" smtClean="0">
              <a:solidFill>
                <a:schemeClr val="accent3">
                  <a:lumMod val="75000"/>
                </a:schemeClr>
              </a:solidFill>
            </a:endParaRPr>
          </a:p>
          <a:p>
            <a:r>
              <a:rPr lang="en-US" baseline="0" dirty="0" smtClean="0"/>
              <a:t>Definitions of LGBTQIAH. </a:t>
            </a:r>
          </a:p>
          <a:p>
            <a:endParaRPr lang="en-US" baseline="0" dirty="0" smtClean="0"/>
          </a:p>
          <a:p>
            <a:r>
              <a:rPr lang="en-US" baseline="0" dirty="0" smtClean="0"/>
              <a:t>What does it mean to be an ally.</a:t>
            </a:r>
          </a:p>
          <a:p>
            <a:endParaRPr lang="en-US" baseline="0" dirty="0" smtClean="0"/>
          </a:p>
          <a:p>
            <a:r>
              <a:rPr lang="en-US" baseline="0" dirty="0" smtClean="0"/>
              <a:t>Youth are more than these labels/definitions.</a:t>
            </a:r>
          </a:p>
          <a:p>
            <a:pPr marL="0" indent="0">
              <a:buFontTx/>
              <a:buNone/>
            </a:pPr>
            <a:endParaRPr lang="en-US" b="1" baseline="0" dirty="0" smtClean="0">
              <a:solidFill>
                <a:schemeClr val="accent3">
                  <a:lumMod val="75000"/>
                </a:schemeClr>
              </a:solidFill>
            </a:endParaRPr>
          </a:p>
        </p:txBody>
      </p:sp>
      <p:sp>
        <p:nvSpPr>
          <p:cNvPr id="4" name="Slide Number Placeholder 3"/>
          <p:cNvSpPr>
            <a:spLocks noGrp="1"/>
          </p:cNvSpPr>
          <p:nvPr>
            <p:ph type="sldNum" sz="quarter" idx="10"/>
          </p:nvPr>
        </p:nvSpPr>
        <p:spPr/>
        <p:txBody>
          <a:bodyPr/>
          <a:lstStyle/>
          <a:p>
            <a:fld id="{A9B3D250-BA67-4A4A-8FC4-C76D832472D9}" type="slidenum">
              <a:rPr lang="en-US" smtClean="0"/>
              <a:t>2</a:t>
            </a:fld>
            <a:endParaRPr lang="en-US"/>
          </a:p>
        </p:txBody>
      </p:sp>
    </p:spTree>
    <p:extLst>
      <p:ext uri="{BB962C8B-B14F-4D97-AF65-F5344CB8AC3E}">
        <p14:creationId xmlns:p14="http://schemas.microsoft.com/office/powerpoint/2010/main" val="9976500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Watch Any Giving Tuesday. Trigger Warning: We know this video is not trauma-informed but we’re using today as a way to dissect the information into smaller pieces.</a:t>
            </a:r>
          </a:p>
          <a:p>
            <a:endParaRPr lang="en-US" baseline="0" dirty="0" smtClean="0"/>
          </a:p>
          <a:p>
            <a:r>
              <a:rPr lang="en-US" baseline="0" dirty="0" smtClean="0"/>
              <a:t>Bring the group back together from video:</a:t>
            </a:r>
          </a:p>
          <a:p>
            <a:r>
              <a:rPr lang="en-US" baseline="0" dirty="0" smtClean="0"/>
              <a:t>Share own reactions to video and how we can fuel those feelings for the work.</a:t>
            </a:r>
          </a:p>
          <a:p>
            <a:endParaRPr lang="en-US" baseline="0" dirty="0" smtClean="0"/>
          </a:p>
          <a:p>
            <a:r>
              <a:rPr lang="en-US" baseline="0" dirty="0" smtClean="0"/>
              <a:t>Question for the group:</a:t>
            </a:r>
          </a:p>
          <a:p>
            <a:pPr marL="228600" indent="-228600">
              <a:buAutoNum type="arabicPeriod"/>
            </a:pPr>
            <a:r>
              <a:rPr lang="en-US" baseline="0" dirty="0" smtClean="0"/>
              <a:t>What did you see?</a:t>
            </a:r>
          </a:p>
          <a:p>
            <a:pPr marL="0" indent="0">
              <a:buNone/>
            </a:pPr>
            <a:endParaRPr lang="en-US" baseline="0" dirty="0" smtClean="0"/>
          </a:p>
          <a:p>
            <a:r>
              <a:rPr lang="en-US" baseline="0" dirty="0" smtClean="0"/>
              <a:t>Using this portion of video for awareness of SV for at-risk youth and to explore the behaviors connected with sexual violence &amp; homelessness.</a:t>
            </a:r>
          </a:p>
          <a:p>
            <a:r>
              <a:rPr lang="en-US" baseline="0" dirty="0" smtClean="0"/>
              <a:t>	-hate</a:t>
            </a:r>
          </a:p>
          <a:p>
            <a:r>
              <a:rPr lang="en-US" baseline="0" dirty="0" smtClean="0"/>
              <a:t>	-religion (can connect to Orlando &amp; Pulse for examples)</a:t>
            </a:r>
          </a:p>
          <a:p>
            <a:r>
              <a:rPr lang="en-US" baseline="0" dirty="0" smtClean="0"/>
              <a:t>	-child abuse</a:t>
            </a:r>
          </a:p>
          <a:p>
            <a:r>
              <a:rPr lang="en-US" baseline="0" dirty="0" smtClean="0"/>
              <a:t>	-culture (can connect to Orlando, Pulse for examples)</a:t>
            </a:r>
          </a:p>
          <a:p>
            <a:r>
              <a:rPr lang="en-US" baseline="0" dirty="0" smtClean="0"/>
              <a:t>	-relate to AZ realities/specifics (i.e. youth from Phoenix &amp; surrounding cities &amp; rural areas head for L.A.)</a:t>
            </a:r>
          </a:p>
          <a:p>
            <a:r>
              <a:rPr lang="en-US" baseline="0" dirty="0" smtClean="0"/>
              <a:t>	-coping/survival skills</a:t>
            </a:r>
          </a:p>
        </p:txBody>
      </p:sp>
      <p:sp>
        <p:nvSpPr>
          <p:cNvPr id="4" name="Slide Number Placeholder 3"/>
          <p:cNvSpPr>
            <a:spLocks noGrp="1"/>
          </p:cNvSpPr>
          <p:nvPr>
            <p:ph type="sldNum" sz="quarter" idx="10"/>
          </p:nvPr>
        </p:nvSpPr>
        <p:spPr/>
        <p:txBody>
          <a:bodyPr/>
          <a:lstStyle/>
          <a:p>
            <a:fld id="{A9B3D250-BA67-4A4A-8FC4-C76D832472D9}" type="slidenum">
              <a:rPr lang="en-US" smtClean="0"/>
              <a:t>3</a:t>
            </a:fld>
            <a:endParaRPr lang="en-US"/>
          </a:p>
        </p:txBody>
      </p:sp>
    </p:spTree>
    <p:extLst>
      <p:ext uri="{BB962C8B-B14F-4D97-AF65-F5344CB8AC3E}">
        <p14:creationId xmlns:p14="http://schemas.microsoft.com/office/powerpoint/2010/main" val="997650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914350">
              <a:defRPr/>
            </a:pPr>
            <a:r>
              <a:rPr lang="en-US" dirty="0" smtClean="0"/>
              <a:t>Question for the</a:t>
            </a:r>
            <a:r>
              <a:rPr lang="en-US" baseline="0" dirty="0" smtClean="0"/>
              <a:t> group from video:</a:t>
            </a:r>
          </a:p>
          <a:p>
            <a:pPr marL="0" marR="0" lvl="1" indent="0" algn="l" defTabSz="914350" rtl="0" eaLnBrk="1" fontAlgn="auto" latinLnBrk="0" hangingPunct="1">
              <a:lnSpc>
                <a:spcPct val="100000"/>
              </a:lnSpc>
              <a:spcBef>
                <a:spcPts val="0"/>
              </a:spcBef>
              <a:spcAft>
                <a:spcPts val="0"/>
              </a:spcAft>
              <a:buClrTx/>
              <a:buSzTx/>
              <a:buFontTx/>
              <a:buNone/>
              <a:tabLst/>
              <a:defRPr/>
            </a:pPr>
            <a:r>
              <a:rPr lang="en-US" baseline="0" dirty="0" smtClean="0"/>
              <a:t>2) How/where could we have been able to support to the individual in the video?</a:t>
            </a:r>
          </a:p>
          <a:p>
            <a:pPr marL="0" marR="0" lvl="1" indent="0" algn="l" defTabSz="914350" rtl="0" eaLnBrk="1" fontAlgn="auto" latinLnBrk="0" hangingPunct="1">
              <a:lnSpc>
                <a:spcPct val="100000"/>
              </a:lnSpc>
              <a:spcBef>
                <a:spcPts val="0"/>
              </a:spcBef>
              <a:spcAft>
                <a:spcPts val="0"/>
              </a:spcAft>
              <a:buClrTx/>
              <a:buSzTx/>
              <a:buFontTx/>
              <a:buNone/>
              <a:tabLst/>
              <a:defRPr/>
            </a:pPr>
            <a:r>
              <a:rPr lang="en-US" baseline="0" dirty="0" smtClean="0"/>
              <a:t>	-listening, patience, flexibility, letting youth lead their choices/paths</a:t>
            </a:r>
            <a:endParaRPr lang="en-US" dirty="0" smtClean="0"/>
          </a:p>
          <a:p>
            <a:pPr marL="0" lvl="1" defTabSz="914350">
              <a:defRPr/>
            </a:pPr>
            <a:endParaRPr lang="en-US" dirty="0" smtClean="0"/>
          </a:p>
          <a:p>
            <a:pPr marL="0" lvl="1" defTabSz="914350">
              <a:defRPr/>
            </a:pPr>
            <a:r>
              <a:rPr lang="en-US" dirty="0" smtClean="0"/>
              <a:t>Meeting young</a:t>
            </a:r>
            <a:r>
              <a:rPr lang="en-US" baseline="0" dirty="0" smtClean="0"/>
              <a:t> people </a:t>
            </a:r>
            <a:r>
              <a:rPr lang="en-US" dirty="0" smtClean="0"/>
              <a:t>where </a:t>
            </a:r>
            <a:r>
              <a:rPr lang="en-US" dirty="0"/>
              <a:t>they are at in the moment may mean first working to provide for their basic </a:t>
            </a:r>
            <a:r>
              <a:rPr lang="en-US" dirty="0" smtClean="0"/>
              <a:t>needs (food, clothing, place to sleep, hygiene,</a:t>
            </a:r>
            <a:r>
              <a:rPr lang="en-US" baseline="0" dirty="0" smtClean="0"/>
              <a:t> etc.)</a:t>
            </a:r>
            <a:r>
              <a:rPr lang="en-US" dirty="0" smtClean="0"/>
              <a:t> –leads</a:t>
            </a:r>
            <a:r>
              <a:rPr lang="en-US" baseline="0" dirty="0" smtClean="0"/>
              <a:t> to trust/investment/long-term services and needs</a:t>
            </a:r>
            <a:endParaRPr lang="en-US" dirty="0"/>
          </a:p>
          <a:p>
            <a:pPr marL="0" lvl="1" defTabSz="914350">
              <a:defRPr/>
            </a:pPr>
            <a:endParaRPr lang="en-US" dirty="0" smtClean="0"/>
          </a:p>
          <a:p>
            <a:pPr marL="0" lvl="1" defTabSz="914350">
              <a:defRPr/>
            </a:pPr>
            <a:r>
              <a:rPr lang="en-US" dirty="0" smtClean="0"/>
              <a:t>Look</a:t>
            </a:r>
            <a:r>
              <a:rPr lang="en-US" baseline="0" dirty="0" smtClean="0"/>
              <a:t> at young person/student as an individual </a:t>
            </a:r>
          </a:p>
          <a:p>
            <a:pPr marL="0" lvl="1" defTabSz="914350">
              <a:defRPr/>
            </a:pPr>
            <a:r>
              <a:rPr lang="en-US" baseline="0" dirty="0" smtClean="0"/>
              <a:t>2) Understanding trauma &amp; the brain, their behavior, coping skills, based on having to live in high alert/crisis daily (may be using drugs to cope/stay awake/make it through their day)</a:t>
            </a:r>
          </a:p>
          <a:p>
            <a:pPr marL="0" lvl="1" defTabSz="914350">
              <a:defRPr/>
            </a:pPr>
            <a:endParaRPr lang="en-US" baseline="0" dirty="0" smtClean="0"/>
          </a:p>
          <a:p>
            <a:pPr marL="0" lvl="1" defTabSz="914350">
              <a:defRPr/>
            </a:pPr>
            <a:r>
              <a:rPr lang="en-US" dirty="0" smtClean="0"/>
              <a:t>We HAVE TO SUPPORT! May be the only support</a:t>
            </a:r>
            <a:r>
              <a:rPr lang="en-US" baseline="0" dirty="0" smtClean="0"/>
              <a:t> they have (loss of family, friends, school, etc.)</a:t>
            </a:r>
          </a:p>
          <a:p>
            <a:pPr marL="0" lvl="1" defTabSz="914350">
              <a:defRPr/>
            </a:pPr>
            <a:endParaRPr lang="en-US" baseline="0" dirty="0" smtClean="0"/>
          </a:p>
        </p:txBody>
      </p:sp>
      <p:sp>
        <p:nvSpPr>
          <p:cNvPr id="4" name="Slide Number Placeholder 3"/>
          <p:cNvSpPr>
            <a:spLocks noGrp="1"/>
          </p:cNvSpPr>
          <p:nvPr>
            <p:ph type="sldNum" sz="quarter" idx="10"/>
          </p:nvPr>
        </p:nvSpPr>
        <p:spPr/>
        <p:txBody>
          <a:bodyPr/>
          <a:lstStyle/>
          <a:p>
            <a:fld id="{A9B3D250-BA67-4A4A-8FC4-C76D832472D9}" type="slidenum">
              <a:rPr lang="en-US" smtClean="0"/>
              <a:t>4</a:t>
            </a:fld>
            <a:endParaRPr lang="en-US"/>
          </a:p>
        </p:txBody>
      </p:sp>
    </p:spTree>
    <p:extLst>
      <p:ext uri="{BB962C8B-B14F-4D97-AF65-F5344CB8AC3E}">
        <p14:creationId xmlns:p14="http://schemas.microsoft.com/office/powerpoint/2010/main" val="40597479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Change our focus from passive to active.</a:t>
            </a:r>
          </a:p>
          <a:p>
            <a:endParaRPr lang="en-US" baseline="0" dirty="0" smtClean="0"/>
          </a:p>
          <a:p>
            <a:r>
              <a:rPr lang="en-US" baseline="0" dirty="0" smtClean="0"/>
              <a:t>Passive: waiting for youth to come to us to tell us what’s going on or expecting them to share this information with us the minute we ask what’s wrong/what’s going on</a:t>
            </a:r>
          </a:p>
          <a:p>
            <a:endParaRPr lang="en-US" baseline="0" dirty="0" smtClean="0"/>
          </a:p>
          <a:p>
            <a:r>
              <a:rPr lang="en-US" baseline="0" dirty="0" smtClean="0"/>
              <a:t>Active: going to youth where they are at; creating a safe space; ways adults can support youth exposed to trauma, sexual violence, and homelessness</a:t>
            </a:r>
          </a:p>
          <a:p>
            <a:endParaRPr lang="en-US" baseline="0" dirty="0" smtClean="0"/>
          </a:p>
          <a:p>
            <a:r>
              <a:rPr lang="en-US" baseline="0" dirty="0" smtClean="0"/>
              <a:t>Collaborating with other teachers, counselors, community resources (library, local rape crisis center, libraries, YMCA, Boys &amp; Girls club)</a:t>
            </a:r>
          </a:p>
          <a:p>
            <a:endParaRPr lang="en-US" dirty="0"/>
          </a:p>
        </p:txBody>
      </p:sp>
      <p:sp>
        <p:nvSpPr>
          <p:cNvPr id="4" name="Slide Number Placeholder 3"/>
          <p:cNvSpPr>
            <a:spLocks noGrp="1"/>
          </p:cNvSpPr>
          <p:nvPr>
            <p:ph type="sldNum" sz="quarter" idx="10"/>
          </p:nvPr>
        </p:nvSpPr>
        <p:spPr/>
        <p:txBody>
          <a:bodyPr/>
          <a:lstStyle/>
          <a:p>
            <a:fld id="{A9B3D250-BA67-4A4A-8FC4-C76D832472D9}" type="slidenum">
              <a:rPr lang="en-US" smtClean="0"/>
              <a:t>5</a:t>
            </a:fld>
            <a:endParaRPr lang="en-US"/>
          </a:p>
        </p:txBody>
      </p:sp>
    </p:spTree>
    <p:extLst>
      <p:ext uri="{BB962C8B-B14F-4D97-AF65-F5344CB8AC3E}">
        <p14:creationId xmlns:p14="http://schemas.microsoft.com/office/powerpoint/2010/main" val="40597479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the group if they know of any CSEC</a:t>
            </a:r>
            <a:r>
              <a:rPr lang="en-US" baseline="0" dirty="0" smtClean="0"/>
              <a:t> activities in their communities?</a:t>
            </a:r>
            <a:endParaRPr lang="en-US" dirty="0" smtClean="0"/>
          </a:p>
          <a:p>
            <a:pPr lvl="1"/>
            <a:r>
              <a:rPr lang="en-US" dirty="0" smtClean="0"/>
              <a:t>How do they know this is</a:t>
            </a:r>
            <a:r>
              <a:rPr lang="en-US" baseline="0" dirty="0" smtClean="0"/>
              <a:t> trafficking?</a:t>
            </a:r>
          </a:p>
          <a:p>
            <a:pPr lvl="1"/>
            <a:endParaRPr lang="en-US" dirty="0" smtClean="0"/>
          </a:p>
          <a:p>
            <a:r>
              <a:rPr lang="en-US" dirty="0" smtClean="0"/>
              <a:t>Ask the group if they know</a:t>
            </a:r>
            <a:r>
              <a:rPr lang="en-US" baseline="0" dirty="0" smtClean="0"/>
              <a:t> of any trafficking activities in their school?</a:t>
            </a:r>
          </a:p>
          <a:p>
            <a:pPr lvl="1"/>
            <a:r>
              <a:rPr lang="en-US" baseline="0" dirty="0" smtClean="0"/>
              <a:t>How do they know this is trafficking?</a:t>
            </a:r>
          </a:p>
          <a:p>
            <a:pPr lvl="1"/>
            <a:endParaRPr lang="en-US" baseline="0" dirty="0" smtClean="0"/>
          </a:p>
          <a:p>
            <a:pPr lvl="0"/>
            <a:r>
              <a:rPr lang="en-US" baseline="0" dirty="0" smtClean="0"/>
              <a:t>How do you assist or help to create a safe space for open conversations with students </a:t>
            </a:r>
            <a:r>
              <a:rPr lang="en-US" baseline="0" smtClean="0"/>
              <a:t>about this?</a:t>
            </a:r>
            <a:endParaRPr lang="en-US" baseline="0" dirty="0" smtClean="0"/>
          </a:p>
          <a:p>
            <a:pPr lvl="0"/>
            <a:endParaRPr lang="en-US" baseline="0" dirty="0" smtClean="0"/>
          </a:p>
        </p:txBody>
      </p:sp>
      <p:sp>
        <p:nvSpPr>
          <p:cNvPr id="4" name="Slide Number Placeholder 3"/>
          <p:cNvSpPr>
            <a:spLocks noGrp="1"/>
          </p:cNvSpPr>
          <p:nvPr>
            <p:ph type="sldNum" sz="quarter" idx="10"/>
          </p:nvPr>
        </p:nvSpPr>
        <p:spPr/>
        <p:txBody>
          <a:bodyPr/>
          <a:lstStyle/>
          <a:p>
            <a:fld id="{A9B3D250-BA67-4A4A-8FC4-C76D832472D9}" type="slidenum">
              <a:rPr lang="en-US" smtClean="0"/>
              <a:t>6</a:t>
            </a:fld>
            <a:endParaRPr lang="en-US"/>
          </a:p>
        </p:txBody>
      </p:sp>
    </p:spTree>
    <p:extLst>
      <p:ext uri="{BB962C8B-B14F-4D97-AF65-F5344CB8AC3E}">
        <p14:creationId xmlns:p14="http://schemas.microsoft.com/office/powerpoint/2010/main" val="4059747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smtClean="0"/>
              <a:t>Teen</a:t>
            </a:r>
            <a:r>
              <a:rPr lang="en-US" baseline="0" dirty="0" smtClean="0"/>
              <a:t> </a:t>
            </a:r>
            <a:r>
              <a:rPr lang="en-US" baseline="0" dirty="0" err="1" smtClean="0"/>
              <a:t>chatline</a:t>
            </a:r>
            <a:r>
              <a:rPr lang="en-US" baseline="0" dirty="0" smtClean="0"/>
              <a:t>/peer to peer support handout</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Teen resources handout</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Grounding tools postcards</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Encourage reaching out to state coalition for local rape crisis center (on resources slide)</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What else?</a:t>
            </a:r>
            <a:endParaRPr lang="en-US" dirty="0" smtClean="0"/>
          </a:p>
          <a:p>
            <a:pPr marL="0" indent="0">
              <a:buFont typeface="Arial" panose="020B0604020202020204" pitchFamily="34" charset="0"/>
              <a:buNone/>
            </a:pPr>
            <a:endParaRPr lang="en-US" dirty="0" smtClean="0"/>
          </a:p>
          <a:p>
            <a:pPr marL="0" indent="0">
              <a:buFont typeface="Arial" panose="020B0604020202020204" pitchFamily="34" charset="0"/>
              <a:buNone/>
            </a:pPr>
            <a:endParaRPr lang="en-US" dirty="0" smtClean="0"/>
          </a:p>
        </p:txBody>
      </p:sp>
      <p:sp>
        <p:nvSpPr>
          <p:cNvPr id="4" name="Slide Number Placeholder 3"/>
          <p:cNvSpPr>
            <a:spLocks noGrp="1"/>
          </p:cNvSpPr>
          <p:nvPr>
            <p:ph type="sldNum" sz="quarter" idx="10"/>
          </p:nvPr>
        </p:nvSpPr>
        <p:spPr/>
        <p:txBody>
          <a:bodyPr/>
          <a:lstStyle/>
          <a:p>
            <a:fld id="{A9B3D250-BA67-4A4A-8FC4-C76D832472D9}" type="slidenum">
              <a:rPr lang="en-US" smtClean="0"/>
              <a:t>7</a:t>
            </a:fld>
            <a:endParaRPr lang="en-US"/>
          </a:p>
        </p:txBody>
      </p:sp>
    </p:spTree>
    <p:extLst>
      <p:ext uri="{BB962C8B-B14F-4D97-AF65-F5344CB8AC3E}">
        <p14:creationId xmlns:p14="http://schemas.microsoft.com/office/powerpoint/2010/main" val="40597479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B3D250-BA67-4A4A-8FC4-C76D832472D9}" type="slidenum">
              <a:rPr lang="en-US" smtClean="0"/>
              <a:t>8</a:t>
            </a:fld>
            <a:endParaRPr lang="en-US"/>
          </a:p>
        </p:txBody>
      </p:sp>
    </p:spTree>
    <p:extLst>
      <p:ext uri="{BB962C8B-B14F-4D97-AF65-F5344CB8AC3E}">
        <p14:creationId xmlns:p14="http://schemas.microsoft.com/office/powerpoint/2010/main" val="1295177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41" indent="-171441">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A9B3D250-BA67-4A4A-8FC4-C76D832472D9}" type="slidenum">
              <a:rPr lang="en-US" smtClean="0"/>
              <a:t>9</a:t>
            </a:fld>
            <a:endParaRPr lang="en-US"/>
          </a:p>
        </p:txBody>
      </p:sp>
    </p:spTree>
    <p:extLst>
      <p:ext uri="{BB962C8B-B14F-4D97-AF65-F5344CB8AC3E}">
        <p14:creationId xmlns:p14="http://schemas.microsoft.com/office/powerpoint/2010/main" val="40597479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A92C41D-F1D3-4E6D-8AAF-51F3BE0DFD7E}"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570F72-DF45-4A06-B8D7-74125C8F2DBA}" type="slidenum">
              <a:rPr lang="en-US" smtClean="0"/>
              <a:t>‹#›</a:t>
            </a:fld>
            <a:endParaRPr lang="en-US"/>
          </a:p>
        </p:txBody>
      </p:sp>
    </p:spTree>
    <p:extLst>
      <p:ext uri="{BB962C8B-B14F-4D97-AF65-F5344CB8AC3E}">
        <p14:creationId xmlns:p14="http://schemas.microsoft.com/office/powerpoint/2010/main" val="34195356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92C41D-F1D3-4E6D-8AAF-51F3BE0DFD7E}"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570F72-DF45-4A06-B8D7-74125C8F2DBA}" type="slidenum">
              <a:rPr lang="en-US" smtClean="0"/>
              <a:t>‹#›</a:t>
            </a:fld>
            <a:endParaRPr lang="en-US"/>
          </a:p>
        </p:txBody>
      </p:sp>
    </p:spTree>
    <p:extLst>
      <p:ext uri="{BB962C8B-B14F-4D97-AF65-F5344CB8AC3E}">
        <p14:creationId xmlns:p14="http://schemas.microsoft.com/office/powerpoint/2010/main" val="1766919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92C41D-F1D3-4E6D-8AAF-51F3BE0DFD7E}"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570F72-DF45-4A06-B8D7-74125C8F2DBA}" type="slidenum">
              <a:rPr lang="en-US" smtClean="0"/>
              <a:t>‹#›</a:t>
            </a:fld>
            <a:endParaRPr lang="en-US"/>
          </a:p>
        </p:txBody>
      </p:sp>
    </p:spTree>
    <p:extLst>
      <p:ext uri="{BB962C8B-B14F-4D97-AF65-F5344CB8AC3E}">
        <p14:creationId xmlns:p14="http://schemas.microsoft.com/office/powerpoint/2010/main" val="41183128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resenter Contact Inf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a:spLocks noGrp="1"/>
          </p:cNvSpPr>
          <p:nvPr>
            <p:ph type="ctrTitle" hasCustomPrompt="1"/>
          </p:nvPr>
        </p:nvSpPr>
        <p:spPr>
          <a:xfrm>
            <a:off x="457200" y="1295400"/>
            <a:ext cx="8077200" cy="3810000"/>
          </a:xfrm>
          <a:prstGeom prst="rect">
            <a:avLst/>
          </a:prstGeom>
        </p:spPr>
        <p:txBody>
          <a:bodyPr>
            <a:noAutofit/>
          </a:bodyPr>
          <a:lstStyle>
            <a:lvl1pPr algn="l">
              <a:defRPr sz="2600" baseline="0">
                <a:solidFill>
                  <a:schemeClr val="tx1"/>
                </a:solidFill>
                <a:latin typeface="+mj-lt"/>
              </a:defRPr>
            </a:lvl1pPr>
          </a:lstStyle>
          <a:p>
            <a:r>
              <a:rPr lang="en-US" dirty="0" smtClean="0"/>
              <a:t>Presenter contact info goes here 26pt to 30pt Calibri type.</a:t>
            </a:r>
            <a:br>
              <a:rPr lang="en-US" dirty="0" smtClean="0"/>
            </a:br>
            <a:r>
              <a:rPr lang="en-US" dirty="0" smtClean="0"/>
              <a:t>Presenter contact info goes here 26pt to 30pt Calibri type.</a:t>
            </a:r>
            <a:br>
              <a:rPr lang="en-US" dirty="0" smtClean="0"/>
            </a:br>
            <a:r>
              <a:rPr lang="en-US" dirty="0" smtClean="0"/>
              <a:t/>
            </a:r>
            <a:br>
              <a:rPr lang="en-US" dirty="0" smtClean="0"/>
            </a:br>
            <a:r>
              <a:rPr lang="en-US" dirty="0" smtClean="0"/>
              <a:t>Presenter contact info goes here 26pt to 30pt Calibri type.</a:t>
            </a:r>
            <a:br>
              <a:rPr lang="en-US" dirty="0" smtClean="0"/>
            </a:br>
            <a:r>
              <a:rPr lang="en-US" dirty="0" smtClean="0"/>
              <a:t>Presenter contact info goes here 26pt to 30pt Calibri type.</a:t>
            </a:r>
            <a:br>
              <a:rPr lang="en-US" dirty="0" smtClean="0"/>
            </a:br>
            <a:r>
              <a:rPr lang="en-US" dirty="0" smtClean="0"/>
              <a:t/>
            </a:r>
            <a:br>
              <a:rPr lang="en-US" dirty="0" smtClean="0"/>
            </a:br>
            <a:r>
              <a:rPr lang="en-US" dirty="0" smtClean="0"/>
              <a:t>Presenter contact info goes here 26pt to 30pt Calibri type.</a:t>
            </a:r>
            <a:br>
              <a:rPr lang="en-US" dirty="0" smtClean="0"/>
            </a:br>
            <a:r>
              <a:rPr lang="en-US" dirty="0" smtClean="0"/>
              <a:t>Presenter contact info goes here 26pt to 30pt Calibri type.</a:t>
            </a:r>
            <a:br>
              <a:rPr lang="en-US" dirty="0" smtClean="0"/>
            </a:br>
            <a:r>
              <a:rPr lang="en-US" dirty="0" smtClean="0"/>
              <a:t/>
            </a:r>
            <a:br>
              <a:rPr lang="en-US" dirty="0" smtClean="0"/>
            </a:br>
            <a:r>
              <a:rPr lang="en-US" dirty="0" smtClean="0"/>
              <a:t>Presenter contact info goes here 26pt to 30pt Calibri type.</a:t>
            </a:r>
            <a:br>
              <a:rPr lang="en-US" dirty="0" smtClean="0"/>
            </a:br>
            <a:r>
              <a:rPr lang="en-US" dirty="0" smtClean="0"/>
              <a:t>Presenter contact info goes here 26pt to 30pt Calibri type.</a:t>
            </a:r>
            <a:endParaRPr lang="en-US" dirty="0"/>
          </a:p>
        </p:txBody>
      </p:sp>
    </p:spTree>
    <p:extLst>
      <p:ext uri="{BB962C8B-B14F-4D97-AF65-F5344CB8AC3E}">
        <p14:creationId xmlns:p14="http://schemas.microsoft.com/office/powerpoint/2010/main" val="95124921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Content with Caption">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Picture Placeholder 17"/>
          <p:cNvSpPr>
            <a:spLocks noGrp="1"/>
          </p:cNvSpPr>
          <p:nvPr>
            <p:ph type="pic" sz="quarter" idx="10"/>
          </p:nvPr>
        </p:nvSpPr>
        <p:spPr>
          <a:xfrm>
            <a:off x="0" y="0"/>
            <a:ext cx="9144000" cy="6324600"/>
          </a:xfrm>
          <a:prstGeom prst="rect">
            <a:avLst/>
          </a:prstGeom>
        </p:spPr>
        <p:txBody>
          <a:bodyPr/>
          <a:lstStyle>
            <a:lvl1pPr marL="0" indent="0" algn="ctr">
              <a:buNone/>
              <a:defRPr baseline="0"/>
            </a:lvl1p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Insert full slide photo here</a:t>
            </a:r>
            <a:endParaRPr lang="en-US" dirty="0"/>
          </a:p>
        </p:txBody>
      </p:sp>
      <p:sp>
        <p:nvSpPr>
          <p:cNvPr id="6" name="Text Placeholder 5"/>
          <p:cNvSpPr>
            <a:spLocks noGrp="1"/>
          </p:cNvSpPr>
          <p:nvPr>
            <p:ph type="body" sz="quarter" idx="13" hasCustomPrompt="1"/>
          </p:nvPr>
        </p:nvSpPr>
        <p:spPr>
          <a:xfrm>
            <a:off x="190500" y="199935"/>
            <a:ext cx="8763000" cy="1200329"/>
          </a:xfrm>
          <a:prstGeom prst="rect">
            <a:avLst/>
          </a:prstGeom>
          <a:solidFill>
            <a:schemeClr val="bg1"/>
          </a:solidFill>
        </p:spPr>
        <p:txBody>
          <a:bodyPr anchor="ctr" anchorCtr="0">
            <a:noAutofit/>
          </a:bodyPr>
          <a:lstStyle>
            <a:lvl1pPr marL="0" indent="0" algn="ctr">
              <a:buNone/>
              <a:defRPr sz="3600" b="1" baseline="0">
                <a:latin typeface="+mj-lt"/>
              </a:defRPr>
            </a:lvl1pPr>
          </a:lstStyle>
          <a:p>
            <a:pPr lvl="0"/>
            <a:r>
              <a:rPr lang="en-US" dirty="0" smtClean="0"/>
              <a:t>Slide headline here w/ white box behind type 36pt to 44pt black Calibri type.</a:t>
            </a:r>
            <a:endParaRPr lang="en-US" dirty="0"/>
          </a:p>
        </p:txBody>
      </p:sp>
    </p:spTree>
    <p:extLst>
      <p:ext uri="{BB962C8B-B14F-4D97-AF65-F5344CB8AC3E}">
        <p14:creationId xmlns:p14="http://schemas.microsoft.com/office/powerpoint/2010/main" val="145840362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92C41D-F1D3-4E6D-8AAF-51F3BE0DFD7E}"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570F72-DF45-4A06-B8D7-74125C8F2DBA}" type="slidenum">
              <a:rPr lang="en-US" smtClean="0"/>
              <a:t>‹#›</a:t>
            </a:fld>
            <a:endParaRPr lang="en-US"/>
          </a:p>
        </p:txBody>
      </p:sp>
    </p:spTree>
    <p:extLst>
      <p:ext uri="{BB962C8B-B14F-4D97-AF65-F5344CB8AC3E}">
        <p14:creationId xmlns:p14="http://schemas.microsoft.com/office/powerpoint/2010/main" val="7482849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92C41D-F1D3-4E6D-8AAF-51F3BE0DFD7E}"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570F72-DF45-4A06-B8D7-74125C8F2DBA}" type="slidenum">
              <a:rPr lang="en-US" smtClean="0"/>
              <a:t>‹#›</a:t>
            </a:fld>
            <a:endParaRPr lang="en-US"/>
          </a:p>
        </p:txBody>
      </p:sp>
    </p:spTree>
    <p:extLst>
      <p:ext uri="{BB962C8B-B14F-4D97-AF65-F5344CB8AC3E}">
        <p14:creationId xmlns:p14="http://schemas.microsoft.com/office/powerpoint/2010/main" val="311150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A92C41D-F1D3-4E6D-8AAF-51F3BE0DFD7E}"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570F72-DF45-4A06-B8D7-74125C8F2DBA}" type="slidenum">
              <a:rPr lang="en-US" smtClean="0"/>
              <a:t>‹#›</a:t>
            </a:fld>
            <a:endParaRPr lang="en-US"/>
          </a:p>
        </p:txBody>
      </p:sp>
    </p:spTree>
    <p:extLst>
      <p:ext uri="{BB962C8B-B14F-4D97-AF65-F5344CB8AC3E}">
        <p14:creationId xmlns:p14="http://schemas.microsoft.com/office/powerpoint/2010/main" val="1803347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A92C41D-F1D3-4E6D-8AAF-51F3BE0DFD7E}" type="datetimeFigureOut">
              <a:rPr lang="en-US" smtClean="0"/>
              <a:t>3/23/2017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570F72-DF45-4A06-B8D7-74125C8F2DBA}" type="slidenum">
              <a:rPr lang="en-US" smtClean="0"/>
              <a:t>‹#›</a:t>
            </a:fld>
            <a:endParaRPr lang="en-US"/>
          </a:p>
        </p:txBody>
      </p:sp>
    </p:spTree>
    <p:extLst>
      <p:ext uri="{BB962C8B-B14F-4D97-AF65-F5344CB8AC3E}">
        <p14:creationId xmlns:p14="http://schemas.microsoft.com/office/powerpoint/2010/main" val="2727701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A92C41D-F1D3-4E6D-8AAF-51F3BE0DFD7E}" type="datetimeFigureOut">
              <a:rPr lang="en-US" smtClean="0"/>
              <a:t>3/23/2017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570F72-DF45-4A06-B8D7-74125C8F2DBA}" type="slidenum">
              <a:rPr lang="en-US" smtClean="0"/>
              <a:t>‹#›</a:t>
            </a:fld>
            <a:endParaRPr lang="en-US"/>
          </a:p>
        </p:txBody>
      </p:sp>
    </p:spTree>
    <p:extLst>
      <p:ext uri="{BB962C8B-B14F-4D97-AF65-F5344CB8AC3E}">
        <p14:creationId xmlns:p14="http://schemas.microsoft.com/office/powerpoint/2010/main" val="1001666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92C41D-F1D3-4E6D-8AAF-51F3BE0DFD7E}" type="datetimeFigureOut">
              <a:rPr lang="en-US" smtClean="0"/>
              <a:t>3/23/2017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570F72-DF45-4A06-B8D7-74125C8F2DBA}" type="slidenum">
              <a:rPr lang="en-US" smtClean="0"/>
              <a:t>‹#›</a:t>
            </a:fld>
            <a:endParaRPr lang="en-US"/>
          </a:p>
        </p:txBody>
      </p:sp>
    </p:spTree>
    <p:extLst>
      <p:ext uri="{BB962C8B-B14F-4D97-AF65-F5344CB8AC3E}">
        <p14:creationId xmlns:p14="http://schemas.microsoft.com/office/powerpoint/2010/main" val="24669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92C41D-F1D3-4E6D-8AAF-51F3BE0DFD7E}"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570F72-DF45-4A06-B8D7-74125C8F2DBA}" type="slidenum">
              <a:rPr lang="en-US" smtClean="0"/>
              <a:t>‹#›</a:t>
            </a:fld>
            <a:endParaRPr lang="en-US"/>
          </a:p>
        </p:txBody>
      </p:sp>
    </p:spTree>
    <p:extLst>
      <p:ext uri="{BB962C8B-B14F-4D97-AF65-F5344CB8AC3E}">
        <p14:creationId xmlns:p14="http://schemas.microsoft.com/office/powerpoint/2010/main" val="261767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92C41D-F1D3-4E6D-8AAF-51F3BE0DFD7E}"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570F72-DF45-4A06-B8D7-74125C8F2DBA}" type="slidenum">
              <a:rPr lang="en-US" smtClean="0"/>
              <a:t>‹#›</a:t>
            </a:fld>
            <a:endParaRPr lang="en-US"/>
          </a:p>
        </p:txBody>
      </p:sp>
    </p:spTree>
    <p:extLst>
      <p:ext uri="{BB962C8B-B14F-4D97-AF65-F5344CB8AC3E}">
        <p14:creationId xmlns:p14="http://schemas.microsoft.com/office/powerpoint/2010/main" val="3758042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92C41D-F1D3-4E6D-8AAF-51F3BE0DFD7E}" type="datetimeFigureOut">
              <a:rPr lang="en-US" smtClean="0"/>
              <a:t>3/23/2017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570F72-DF45-4A06-B8D7-74125C8F2DBA}" type="slidenum">
              <a:rPr lang="en-US" smtClean="0"/>
              <a:t>‹#›</a:t>
            </a:fld>
            <a:endParaRPr lang="en-US"/>
          </a:p>
        </p:txBody>
      </p:sp>
    </p:spTree>
    <p:extLst>
      <p:ext uri="{BB962C8B-B14F-4D97-AF65-F5344CB8AC3E}">
        <p14:creationId xmlns:p14="http://schemas.microsoft.com/office/powerpoint/2010/main" val="4096542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 id="2147483664"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hyperlink" Target="mailto:emelendez@nsvrc.org"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hyperlink" Target="mailto:tteichman@nsvrc.or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youtube.com/watch?v=1t3vfQIJ-zk" TargetMode="External"/><Relationship Id="rId5" Type="http://schemas.microsoft.com/office/2007/relationships/hdphoto" Target="../media/hdphoto1.wdp"/><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8" Type="http://schemas.openxmlformats.org/officeDocument/2006/relationships/hyperlink" Target="http://www.nsvrc.org/organizations?tid=8&amp;tid_1=All&amp;page=2" TargetMode="External"/><Relationship Id="rId3" Type="http://schemas.openxmlformats.org/officeDocument/2006/relationships/image" Target="../media/image5.jpeg"/><Relationship Id="rId7" Type="http://schemas.openxmlformats.org/officeDocument/2006/relationships/hyperlink" Target="http://nsvrc.org/publications/nsvrc-publications-infographic/homeless-youth-sexual-violence-infographic"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nsvrc.org/projects/rural/podcasts#Linking-the-roads" TargetMode="External"/><Relationship Id="rId5" Type="http://schemas.openxmlformats.org/officeDocument/2006/relationships/hyperlink" Target="http://www.nsvrc.org/publications/nsvrc-publications-guides/linking-roads-working-youth-who-experience-homelessness" TargetMode="External"/><Relationship Id="rId4" Type="http://schemas.openxmlformats.org/officeDocument/2006/relationships/hyperlink" Target="https://www.youtube.com/watch?v=1t3vfQIJ-z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8709"/>
            <a:ext cx="9144000" cy="6858000"/>
          </a:xfrm>
          <a:prstGeom prst="rect">
            <a:avLst/>
          </a:prstGeom>
        </p:spPr>
      </p:pic>
      <p:sp>
        <p:nvSpPr>
          <p:cNvPr id="5" name="TextBox 4"/>
          <p:cNvSpPr txBox="1"/>
          <p:nvPr/>
        </p:nvSpPr>
        <p:spPr>
          <a:xfrm>
            <a:off x="0" y="1828800"/>
            <a:ext cx="5486400" cy="646331"/>
          </a:xfrm>
          <a:prstGeom prst="rect">
            <a:avLst/>
          </a:prstGeom>
          <a:noFill/>
        </p:spPr>
        <p:txBody>
          <a:bodyPr wrap="square" rtlCol="0">
            <a:spAutoFit/>
          </a:bodyPr>
          <a:lstStyle/>
          <a:p>
            <a:r>
              <a:rPr lang="en-US" sz="3600" b="1" dirty="0" smtClean="0"/>
              <a:t>I Am More Than My Label</a:t>
            </a:r>
            <a:endParaRPr lang="en-US" sz="3600" b="1" dirty="0"/>
          </a:p>
        </p:txBody>
      </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24000" y="2744658"/>
            <a:ext cx="5943600" cy="3960942"/>
          </a:xfrm>
          <a:prstGeom prst="rect">
            <a:avLst/>
          </a:prstGeom>
          <a:effectLst>
            <a:softEdge rad="63500"/>
          </a:effectLst>
        </p:spPr>
      </p:pic>
    </p:spTree>
    <p:extLst>
      <p:ext uri="{BB962C8B-B14F-4D97-AF65-F5344CB8AC3E}">
        <p14:creationId xmlns:p14="http://schemas.microsoft.com/office/powerpoint/2010/main" val="25950167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381000" y="1752600"/>
            <a:ext cx="8610600" cy="3810000"/>
          </a:xfrm>
        </p:spPr>
        <p:txBody>
          <a:bodyPr/>
          <a:lstStyle/>
          <a:p>
            <a:r>
              <a:rPr lang="en-US" sz="3200" dirty="0" smtClean="0"/>
              <a:t>Enid Melendez, Training Specialist</a:t>
            </a:r>
            <a:br>
              <a:rPr lang="en-US" sz="3200" dirty="0" smtClean="0"/>
            </a:br>
            <a:r>
              <a:rPr lang="en-US" sz="3200" dirty="0" smtClean="0">
                <a:hlinkClick r:id="rId3"/>
              </a:rPr>
              <a:t>emelendez@nsvrc.org</a:t>
            </a:r>
            <a:r>
              <a:rPr lang="en-US" sz="3200" dirty="0" smtClean="0"/>
              <a:t/>
            </a:r>
            <a:br>
              <a:rPr lang="en-US" sz="3200" dirty="0" smtClean="0"/>
            </a:br>
            <a:r>
              <a:rPr lang="en-US" sz="3200" dirty="0"/>
              <a:t>877-739-3895 </a:t>
            </a:r>
            <a:r>
              <a:rPr lang="en-US" sz="3200" dirty="0" smtClean="0"/>
              <a:t>extension 129</a:t>
            </a:r>
            <a:br>
              <a:rPr lang="en-US" sz="3200" dirty="0" smtClean="0"/>
            </a:br>
            <a:r>
              <a:rPr lang="en-US" sz="3200" dirty="0"/>
              <a:t/>
            </a:r>
            <a:br>
              <a:rPr lang="en-US" sz="3200" dirty="0"/>
            </a:br>
            <a:r>
              <a:rPr lang="en-US" sz="3200" dirty="0" smtClean="0"/>
              <a:t>Taylor Teichman, Online Resource Specialist</a:t>
            </a:r>
            <a:br>
              <a:rPr lang="en-US" sz="3200" dirty="0" smtClean="0"/>
            </a:br>
            <a:r>
              <a:rPr lang="en-US" sz="3200" dirty="0" smtClean="0">
                <a:hlinkClick r:id="rId4"/>
              </a:rPr>
              <a:t>tteichman@nsvrc.org</a:t>
            </a:r>
            <a:r>
              <a:rPr lang="en-US" sz="3200" dirty="0" smtClean="0"/>
              <a:t/>
            </a:r>
            <a:br>
              <a:rPr lang="en-US" sz="3200" dirty="0" smtClean="0"/>
            </a:br>
            <a:r>
              <a:rPr lang="en-US" sz="3200" dirty="0" smtClean="0"/>
              <a:t>877-739-3895 extension 164</a:t>
            </a:r>
            <a:br>
              <a:rPr lang="en-US" sz="3200" dirty="0" smtClean="0"/>
            </a:br>
            <a:endParaRPr lang="en-US" sz="3200" dirty="0"/>
          </a:p>
        </p:txBody>
      </p:sp>
    </p:spTree>
    <p:extLst>
      <p:ext uri="{BB962C8B-B14F-4D97-AF65-F5344CB8AC3E}">
        <p14:creationId xmlns:p14="http://schemas.microsoft.com/office/powerpoint/2010/main" val="10614246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8709"/>
            <a:ext cx="9144000" cy="6858000"/>
          </a:xfrm>
          <a:prstGeom prst="rect">
            <a:avLst/>
          </a:prstGeom>
        </p:spPr>
      </p:pic>
      <p:sp>
        <p:nvSpPr>
          <p:cNvPr id="5" name="TextBox 4"/>
          <p:cNvSpPr txBox="1"/>
          <p:nvPr/>
        </p:nvSpPr>
        <p:spPr>
          <a:xfrm>
            <a:off x="294167" y="1860699"/>
            <a:ext cx="5486400" cy="523220"/>
          </a:xfrm>
          <a:prstGeom prst="rect">
            <a:avLst/>
          </a:prstGeom>
          <a:noFill/>
        </p:spPr>
        <p:txBody>
          <a:bodyPr wrap="square" rtlCol="0">
            <a:spAutoFit/>
          </a:bodyPr>
          <a:lstStyle/>
          <a:p>
            <a:r>
              <a:rPr lang="en-US" sz="2800" b="1" dirty="0" smtClean="0"/>
              <a:t>Thank you for joining us!</a:t>
            </a:r>
            <a:endParaRPr lang="en-US" sz="2800" b="1" dirty="0"/>
          </a:p>
        </p:txBody>
      </p:sp>
      <p:sp>
        <p:nvSpPr>
          <p:cNvPr id="6" name="TextBox 5"/>
          <p:cNvSpPr txBox="1"/>
          <p:nvPr/>
        </p:nvSpPr>
        <p:spPr>
          <a:xfrm>
            <a:off x="685800" y="2971800"/>
            <a:ext cx="7467600" cy="3416320"/>
          </a:xfrm>
          <a:prstGeom prst="rect">
            <a:avLst/>
          </a:prstGeom>
          <a:noFill/>
        </p:spPr>
        <p:txBody>
          <a:bodyPr wrap="square" rtlCol="0">
            <a:spAutoFit/>
          </a:bodyPr>
          <a:lstStyle/>
          <a:p>
            <a:r>
              <a:rPr lang="en-US" sz="2400" i="1" dirty="0"/>
              <a:t>This project was supported by Grant No. 2011-TA-AX-K023 awarded by the Office on Violence Against Women, U.S. Department of Justice. The opinions, findings, conclusions, and recommendations expressed in this publication/program/exhibition are those of the author(s) and do not necessarily reflect the views of the Department of Justice, Office on Violence Against Women</a:t>
            </a:r>
            <a:r>
              <a:rPr lang="en-US" sz="2400" i="1" dirty="0" smtClean="0"/>
              <a:t>.</a:t>
            </a:r>
          </a:p>
          <a:p>
            <a:endParaRPr lang="en-US" sz="2400" dirty="0"/>
          </a:p>
          <a:p>
            <a:r>
              <a:rPr lang="en-US" sz="2400" i="1" dirty="0"/>
              <a:t>© </a:t>
            </a:r>
            <a:r>
              <a:rPr lang="en-US" sz="2400" i="1" dirty="0" smtClean="0"/>
              <a:t>2017 </a:t>
            </a:r>
            <a:r>
              <a:rPr lang="en-US" sz="2400" i="1" dirty="0"/>
              <a:t>National Sexual Violence Resource Center</a:t>
            </a:r>
            <a:endParaRPr lang="en-US" sz="2400" dirty="0"/>
          </a:p>
        </p:txBody>
      </p:sp>
    </p:spTree>
    <p:extLst>
      <p:ext uri="{BB962C8B-B14F-4D97-AF65-F5344CB8AC3E}">
        <p14:creationId xmlns:p14="http://schemas.microsoft.com/office/powerpoint/2010/main" val="32771569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extBox 2"/>
          <p:cNvSpPr txBox="1"/>
          <p:nvPr/>
        </p:nvSpPr>
        <p:spPr>
          <a:xfrm>
            <a:off x="152400" y="304800"/>
            <a:ext cx="5410200" cy="553998"/>
          </a:xfrm>
          <a:prstGeom prst="rect">
            <a:avLst/>
          </a:prstGeom>
          <a:noFill/>
        </p:spPr>
        <p:txBody>
          <a:bodyPr wrap="square" rtlCol="0">
            <a:spAutoFit/>
          </a:bodyPr>
          <a:lstStyle/>
          <a:p>
            <a:r>
              <a:rPr lang="en-US" sz="3000" b="1" dirty="0" smtClean="0">
                <a:latin typeface="Calibri" panose="020F0502020204030204" pitchFamily="34" charset="0"/>
              </a:rPr>
              <a:t>What’s In a Name?</a:t>
            </a:r>
            <a:endParaRPr lang="en-US" sz="3000" b="1" dirty="0">
              <a:latin typeface="Calibri" panose="020F0502020204030204" pitchFamily="34" charset="0"/>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5900" y="1676400"/>
            <a:ext cx="6172200" cy="4127660"/>
          </a:xfrm>
          <a:prstGeom prst="rect">
            <a:avLst/>
          </a:prstGeom>
          <a:effectLst>
            <a:softEdge rad="63500"/>
          </a:effectLst>
        </p:spPr>
      </p:pic>
    </p:spTree>
    <p:extLst>
      <p:ext uri="{BB962C8B-B14F-4D97-AF65-F5344CB8AC3E}">
        <p14:creationId xmlns:p14="http://schemas.microsoft.com/office/powerpoint/2010/main" val="31164569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10" name="Picture 9"/>
          <p:cNvPicPr>
            <a:picLocks noChangeAspect="1"/>
          </p:cNvPicPr>
          <p:nvPr/>
        </p:nvPicPr>
        <p:blipFill>
          <a:blip r:embed="rId4" cstate="screen">
            <a:extLst>
              <a:ext uri="{BEBA8EAE-BF5A-486C-A8C5-ECC9F3942E4B}">
                <a14:imgProps xmlns:a14="http://schemas.microsoft.com/office/drawing/2010/main">
                  <a14:imgLayer r:embed="rId5">
                    <a14:imgEffect>
                      <a14:backgroundRemoval t="9883" b="96619" l="1401" r="97799"/>
                    </a14:imgEffect>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381000" y="1350068"/>
            <a:ext cx="8153400" cy="4182674"/>
          </a:xfrm>
          <a:prstGeom prst="rect">
            <a:avLst/>
          </a:prstGeom>
          <a:effectLst>
            <a:softEdge rad="63500"/>
          </a:effectLst>
        </p:spPr>
      </p:pic>
      <p:sp>
        <p:nvSpPr>
          <p:cNvPr id="3" name="TextBox 2"/>
          <p:cNvSpPr txBox="1"/>
          <p:nvPr/>
        </p:nvSpPr>
        <p:spPr>
          <a:xfrm>
            <a:off x="-76200" y="304800"/>
            <a:ext cx="6705600" cy="461665"/>
          </a:xfrm>
          <a:prstGeom prst="rect">
            <a:avLst/>
          </a:prstGeom>
          <a:noFill/>
        </p:spPr>
        <p:txBody>
          <a:bodyPr wrap="square" rtlCol="0">
            <a:spAutoFit/>
          </a:bodyPr>
          <a:lstStyle/>
          <a:p>
            <a:r>
              <a:rPr lang="en-US" sz="2400" b="1" dirty="0" smtClean="0">
                <a:latin typeface="Calibri" panose="020F0502020204030204" pitchFamily="34" charset="0"/>
                <a:hlinkClick r:id="rId6"/>
              </a:rPr>
              <a:t>Youth Homelessness and Sexual Violence</a:t>
            </a:r>
            <a:endParaRPr lang="en-US" sz="2400" b="1" dirty="0">
              <a:latin typeface="Calibri" panose="020F0502020204030204" pitchFamily="34" charset="0"/>
            </a:endParaRPr>
          </a:p>
        </p:txBody>
      </p:sp>
      <p:sp>
        <p:nvSpPr>
          <p:cNvPr id="9" name="TextBox 8"/>
          <p:cNvSpPr txBox="1"/>
          <p:nvPr/>
        </p:nvSpPr>
        <p:spPr>
          <a:xfrm>
            <a:off x="1828800" y="3154740"/>
            <a:ext cx="5410200" cy="1569660"/>
          </a:xfrm>
          <a:prstGeom prst="rect">
            <a:avLst/>
          </a:prstGeom>
          <a:noFill/>
          <a:ln>
            <a:noFill/>
          </a:ln>
        </p:spPr>
        <p:txBody>
          <a:bodyPr wrap="square" rtlCol="0">
            <a:spAutoFit/>
          </a:bodyPr>
          <a:lstStyle/>
          <a:p>
            <a:pPr algn="ctr"/>
            <a:r>
              <a:rPr lang="en-US" sz="4800" b="1" dirty="0" smtClean="0"/>
              <a:t>Any Given Tuesday</a:t>
            </a:r>
          </a:p>
          <a:p>
            <a:pPr algn="ctr"/>
            <a:endParaRPr lang="en-US" sz="4800" b="1" dirty="0"/>
          </a:p>
        </p:txBody>
      </p:sp>
    </p:spTree>
    <p:extLst>
      <p:ext uri="{BB962C8B-B14F-4D97-AF65-F5344CB8AC3E}">
        <p14:creationId xmlns:p14="http://schemas.microsoft.com/office/powerpoint/2010/main" val="789384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extBox 2"/>
          <p:cNvSpPr txBox="1"/>
          <p:nvPr/>
        </p:nvSpPr>
        <p:spPr>
          <a:xfrm>
            <a:off x="-76200" y="304800"/>
            <a:ext cx="5867400" cy="523220"/>
          </a:xfrm>
          <a:prstGeom prst="rect">
            <a:avLst/>
          </a:prstGeom>
          <a:noFill/>
        </p:spPr>
        <p:txBody>
          <a:bodyPr wrap="square" rtlCol="0">
            <a:spAutoFit/>
          </a:bodyPr>
          <a:lstStyle/>
          <a:p>
            <a:r>
              <a:rPr lang="en-US" sz="2800" b="1" dirty="0" smtClean="0">
                <a:latin typeface="Calibri" panose="020F0502020204030204" pitchFamily="34" charset="0"/>
              </a:rPr>
              <a:t>Building Support and Relationship</a:t>
            </a:r>
            <a:endParaRPr lang="en-US" sz="2800" b="1" dirty="0">
              <a:latin typeface="Calibri" panose="020F0502020204030204" pitchFamily="34" charset="0"/>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2550" y="1524000"/>
            <a:ext cx="6667500" cy="4445000"/>
          </a:xfrm>
          <a:prstGeom prst="rect">
            <a:avLst/>
          </a:prstGeom>
          <a:effectLst>
            <a:softEdge rad="63500"/>
          </a:effectLst>
        </p:spPr>
      </p:pic>
    </p:spTree>
    <p:extLst>
      <p:ext uri="{BB962C8B-B14F-4D97-AF65-F5344CB8AC3E}">
        <p14:creationId xmlns:p14="http://schemas.microsoft.com/office/powerpoint/2010/main" val="1077017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extBox 2"/>
          <p:cNvSpPr txBox="1"/>
          <p:nvPr/>
        </p:nvSpPr>
        <p:spPr>
          <a:xfrm>
            <a:off x="0" y="304800"/>
            <a:ext cx="7010400" cy="523220"/>
          </a:xfrm>
          <a:prstGeom prst="rect">
            <a:avLst/>
          </a:prstGeom>
          <a:noFill/>
        </p:spPr>
        <p:txBody>
          <a:bodyPr wrap="square" rtlCol="0">
            <a:spAutoFit/>
          </a:bodyPr>
          <a:lstStyle/>
          <a:p>
            <a:r>
              <a:rPr lang="en-US" sz="2800" b="1" dirty="0" smtClean="0">
                <a:latin typeface="Calibri" panose="020F0502020204030204" pitchFamily="34" charset="0"/>
              </a:rPr>
              <a:t>Guiding our Community Building</a:t>
            </a:r>
            <a:endParaRPr lang="en-US" sz="2800" b="1" dirty="0">
              <a:latin typeface="Calibri" panose="020F0502020204030204" pitchFamily="34" charset="0"/>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8800" y="1200998"/>
            <a:ext cx="5772697" cy="4456003"/>
          </a:xfrm>
          <a:prstGeom prst="rect">
            <a:avLst/>
          </a:prstGeom>
        </p:spPr>
      </p:pic>
    </p:spTree>
    <p:extLst>
      <p:ext uri="{BB962C8B-B14F-4D97-AF65-F5344CB8AC3E}">
        <p14:creationId xmlns:p14="http://schemas.microsoft.com/office/powerpoint/2010/main" val="35133438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extBox 2"/>
          <p:cNvSpPr txBox="1"/>
          <p:nvPr/>
        </p:nvSpPr>
        <p:spPr>
          <a:xfrm>
            <a:off x="0" y="304800"/>
            <a:ext cx="7010400" cy="523220"/>
          </a:xfrm>
          <a:prstGeom prst="rect">
            <a:avLst/>
          </a:prstGeom>
          <a:noFill/>
        </p:spPr>
        <p:txBody>
          <a:bodyPr wrap="square" rtlCol="0">
            <a:spAutoFit/>
          </a:bodyPr>
          <a:lstStyle/>
          <a:p>
            <a:r>
              <a:rPr lang="en-US" sz="2800" b="1" dirty="0" smtClean="0">
                <a:latin typeface="Calibri" panose="020F0502020204030204" pitchFamily="34" charset="0"/>
              </a:rPr>
              <a:t>Child Trafficking in Schools</a:t>
            </a:r>
            <a:endParaRPr lang="en-US" sz="2800" b="1" dirty="0">
              <a:latin typeface="Calibri" panose="020F0502020204030204" pitchFamily="34" charset="0"/>
            </a:endParaRPr>
          </a:p>
        </p:txBody>
      </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85070" y="1447800"/>
            <a:ext cx="6639730" cy="4267200"/>
          </a:xfrm>
          <a:prstGeom prst="rect">
            <a:avLst/>
          </a:prstGeom>
          <a:effectLst>
            <a:softEdge rad="63500"/>
          </a:effectLst>
        </p:spPr>
      </p:pic>
    </p:spTree>
    <p:extLst>
      <p:ext uri="{BB962C8B-B14F-4D97-AF65-F5344CB8AC3E}">
        <p14:creationId xmlns:p14="http://schemas.microsoft.com/office/powerpoint/2010/main" val="21895241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extBox 2"/>
          <p:cNvSpPr txBox="1"/>
          <p:nvPr/>
        </p:nvSpPr>
        <p:spPr>
          <a:xfrm>
            <a:off x="76200" y="304800"/>
            <a:ext cx="6019800" cy="553998"/>
          </a:xfrm>
          <a:prstGeom prst="rect">
            <a:avLst/>
          </a:prstGeom>
          <a:noFill/>
        </p:spPr>
        <p:txBody>
          <a:bodyPr wrap="square" rtlCol="0">
            <a:spAutoFit/>
          </a:bodyPr>
          <a:lstStyle/>
          <a:p>
            <a:r>
              <a:rPr lang="en-US" sz="3000" b="1" dirty="0" smtClean="0">
                <a:latin typeface="Calibri" panose="020F0502020204030204" pitchFamily="34" charset="0"/>
              </a:rPr>
              <a:t>National &amp; State Resources</a:t>
            </a:r>
            <a:endParaRPr lang="en-US" sz="3000" b="1" dirty="0">
              <a:latin typeface="Calibri" panose="020F0502020204030204" pitchFamily="34" charset="0"/>
            </a:endParaRPr>
          </a:p>
        </p:txBody>
      </p:sp>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43000" y="1315941"/>
            <a:ext cx="6705600" cy="4475259"/>
          </a:xfrm>
          <a:prstGeom prst="rect">
            <a:avLst/>
          </a:prstGeom>
          <a:effectLst>
            <a:softEdge rad="63500"/>
          </a:effectLst>
        </p:spPr>
      </p:pic>
    </p:spTree>
    <p:extLst>
      <p:ext uri="{BB962C8B-B14F-4D97-AF65-F5344CB8AC3E}">
        <p14:creationId xmlns:p14="http://schemas.microsoft.com/office/powerpoint/2010/main" val="31303608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6899" b="26899"/>
          <a:stretch>
            <a:fillRect/>
          </a:stretch>
        </p:blipFill>
        <p:spPr/>
      </p:pic>
      <p:sp>
        <p:nvSpPr>
          <p:cNvPr id="3" name="Text Placeholder 2"/>
          <p:cNvSpPr>
            <a:spLocks noGrp="1"/>
          </p:cNvSpPr>
          <p:nvPr>
            <p:ph type="body" sz="quarter" idx="13"/>
          </p:nvPr>
        </p:nvSpPr>
        <p:spPr>
          <a:xfrm>
            <a:off x="3886200" y="1905000"/>
            <a:ext cx="4724400" cy="866865"/>
          </a:xfrm>
        </p:spPr>
        <p:txBody>
          <a:bodyPr/>
          <a:lstStyle/>
          <a:p>
            <a:r>
              <a:rPr lang="en-US" dirty="0" smtClean="0"/>
              <a:t>Questions and answers </a:t>
            </a:r>
            <a:endParaRPr lang="en-US" dirty="0"/>
          </a:p>
        </p:txBody>
      </p:sp>
    </p:spTree>
    <p:extLst>
      <p:ext uri="{BB962C8B-B14F-4D97-AF65-F5344CB8AC3E}">
        <p14:creationId xmlns:p14="http://schemas.microsoft.com/office/powerpoint/2010/main" val="32319939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extBox 2"/>
          <p:cNvSpPr txBox="1"/>
          <p:nvPr/>
        </p:nvSpPr>
        <p:spPr>
          <a:xfrm>
            <a:off x="152400" y="304800"/>
            <a:ext cx="4953000" cy="553998"/>
          </a:xfrm>
          <a:prstGeom prst="rect">
            <a:avLst/>
          </a:prstGeom>
          <a:noFill/>
        </p:spPr>
        <p:txBody>
          <a:bodyPr wrap="square" rtlCol="0">
            <a:spAutoFit/>
          </a:bodyPr>
          <a:lstStyle/>
          <a:p>
            <a:r>
              <a:rPr lang="en-US" sz="3000" b="1" dirty="0" smtClean="0">
                <a:latin typeface="Calibri" panose="020F0502020204030204" pitchFamily="34" charset="0"/>
              </a:rPr>
              <a:t>Resources and References</a:t>
            </a:r>
            <a:endParaRPr lang="en-US" sz="3000" b="1" dirty="0">
              <a:latin typeface="Calibri" panose="020F0502020204030204" pitchFamily="34" charset="0"/>
            </a:endParaRPr>
          </a:p>
        </p:txBody>
      </p:sp>
      <p:sp>
        <p:nvSpPr>
          <p:cNvPr id="5" name="TextBox 4"/>
          <p:cNvSpPr txBox="1"/>
          <p:nvPr/>
        </p:nvSpPr>
        <p:spPr>
          <a:xfrm>
            <a:off x="613138" y="1055561"/>
            <a:ext cx="7619999" cy="5940088"/>
          </a:xfrm>
          <a:prstGeom prst="rect">
            <a:avLst/>
          </a:prstGeom>
          <a:noFill/>
        </p:spPr>
        <p:txBody>
          <a:bodyPr wrap="square" rtlCol="0">
            <a:spAutoFit/>
          </a:bodyPr>
          <a:lstStyle/>
          <a:p>
            <a:r>
              <a:rPr lang="en-US" sz="2000" dirty="0"/>
              <a:t>Any Giving Tuesday, Los Angeles LGBT Center, </a:t>
            </a:r>
            <a:r>
              <a:rPr lang="en-US" sz="2000" dirty="0">
                <a:hlinkClick r:id="rId4"/>
              </a:rPr>
              <a:t>https://www.youtube.com/watch?v=1t3vfQIJ-zk</a:t>
            </a:r>
            <a:endParaRPr lang="en-US" sz="2000" dirty="0"/>
          </a:p>
          <a:p>
            <a:endParaRPr lang="en-US" sz="2000" dirty="0" smtClean="0"/>
          </a:p>
          <a:p>
            <a:r>
              <a:rPr lang="en-US" sz="2000" dirty="0" smtClean="0"/>
              <a:t>Linking </a:t>
            </a:r>
            <a:r>
              <a:rPr lang="en-US" sz="2000" dirty="0"/>
              <a:t>the Roads: Working with Youth Who Experience Homelessness &amp; Sexual </a:t>
            </a:r>
            <a:r>
              <a:rPr lang="en-US" sz="2000" dirty="0" smtClean="0"/>
              <a:t>Violence Guide</a:t>
            </a:r>
            <a:r>
              <a:rPr lang="en-US" sz="2000" dirty="0"/>
              <a:t> </a:t>
            </a:r>
            <a:endParaRPr lang="en-US" sz="2000" dirty="0" smtClean="0"/>
          </a:p>
          <a:p>
            <a:r>
              <a:rPr lang="en-US" sz="2000" dirty="0" smtClean="0">
                <a:hlinkClick r:id="rId5"/>
              </a:rPr>
              <a:t>http</a:t>
            </a:r>
            <a:r>
              <a:rPr lang="en-US" sz="2000" dirty="0">
                <a:hlinkClick r:id="rId5"/>
              </a:rPr>
              <a:t>://</a:t>
            </a:r>
            <a:r>
              <a:rPr lang="en-US" sz="2000" dirty="0" smtClean="0">
                <a:hlinkClick r:id="rId5"/>
              </a:rPr>
              <a:t>www.nsvrc.org/publications/nsvrc-publications-guides/linking-roads-working-youth-who-experience-homelessness</a:t>
            </a:r>
            <a:endParaRPr lang="en-US" sz="2000" dirty="0" smtClean="0"/>
          </a:p>
          <a:p>
            <a:endParaRPr lang="en-US" sz="2000" dirty="0" smtClean="0"/>
          </a:p>
          <a:p>
            <a:r>
              <a:rPr lang="en-US" sz="2000" dirty="0" smtClean="0"/>
              <a:t>Linking the Roads </a:t>
            </a:r>
            <a:r>
              <a:rPr lang="en-US" sz="2000" dirty="0"/>
              <a:t>Podcast Series </a:t>
            </a:r>
            <a:r>
              <a:rPr lang="en-US" sz="2000" dirty="0">
                <a:hlinkClick r:id="rId6"/>
              </a:rPr>
              <a:t>http://</a:t>
            </a:r>
            <a:r>
              <a:rPr lang="en-US" sz="2000" dirty="0" smtClean="0">
                <a:hlinkClick r:id="rId6"/>
              </a:rPr>
              <a:t>nsvrc.org/projects/rural/podcasts#Linking-the-roads</a:t>
            </a:r>
            <a:endParaRPr lang="en-US" sz="2000" dirty="0" smtClean="0"/>
          </a:p>
          <a:p>
            <a:endParaRPr lang="en-US" sz="2000" dirty="0" smtClean="0"/>
          </a:p>
          <a:p>
            <a:r>
              <a:rPr lang="en-US" sz="2000" dirty="0" smtClean="0"/>
              <a:t>NSVRC</a:t>
            </a:r>
            <a:r>
              <a:rPr lang="en-US" sz="2000" dirty="0"/>
              <a:t>. (2014.) </a:t>
            </a:r>
            <a:r>
              <a:rPr lang="en-US" sz="2000" i="1" dirty="0"/>
              <a:t>Homeless Youth &amp; Sexual Violence: Infographic. </a:t>
            </a:r>
            <a:r>
              <a:rPr lang="en-US" sz="2000" dirty="0"/>
              <a:t>Retrieved from </a:t>
            </a:r>
            <a:r>
              <a:rPr lang="en-US" sz="2000" dirty="0">
                <a:hlinkClick r:id="rId7"/>
              </a:rPr>
              <a:t>http://nsvrc.org/publications/nsvrc-publications-infographic/homeless-youth-sexual-violence-infographic</a:t>
            </a:r>
            <a:endParaRPr lang="en-US" sz="2000" dirty="0"/>
          </a:p>
          <a:p>
            <a:endParaRPr lang="en-US" sz="2000" b="1" dirty="0" smtClean="0"/>
          </a:p>
          <a:p>
            <a:r>
              <a:rPr lang="en-US" sz="2000" dirty="0" smtClean="0"/>
              <a:t>State &amp; Territory </a:t>
            </a:r>
            <a:r>
              <a:rPr lang="en-US" sz="2000" dirty="0"/>
              <a:t>Coalitions Listing </a:t>
            </a:r>
            <a:r>
              <a:rPr lang="en-US" sz="2000" dirty="0">
                <a:hlinkClick r:id="rId8"/>
              </a:rPr>
              <a:t>http://</a:t>
            </a:r>
            <a:r>
              <a:rPr lang="en-US" sz="2000" dirty="0" smtClean="0">
                <a:hlinkClick r:id="rId8"/>
              </a:rPr>
              <a:t>www.nsvrc.org/organizations?tid=8&amp;tid_1=All&amp;page=2</a:t>
            </a:r>
            <a:endParaRPr lang="en-US" sz="2000" dirty="0" smtClean="0"/>
          </a:p>
          <a:p>
            <a:endParaRPr lang="en-US" sz="2000" b="1" dirty="0" smtClean="0"/>
          </a:p>
          <a:p>
            <a:endParaRPr lang="en-US" sz="2000" b="1" dirty="0"/>
          </a:p>
        </p:txBody>
      </p:sp>
    </p:spTree>
    <p:extLst>
      <p:ext uri="{BB962C8B-B14F-4D97-AF65-F5344CB8AC3E}">
        <p14:creationId xmlns:p14="http://schemas.microsoft.com/office/powerpoint/2010/main" val="23675498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a81d8724f9b1da2b5757a70f9a9dddcef5d8f5f"/>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2390</TotalTime>
  <Words>748</Words>
  <Application>Microsoft Office PowerPoint</Application>
  <PresentationFormat>On-screen Show (4:3)</PresentationFormat>
  <Paragraphs>103</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Enid Melendez, Training Specialist emelendez@nsvrc.org 877-739-3895 extension 129  Taylor Teichman, Online Resource Specialist tteichman@nsvrc.org 877-739-3895 extension 164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Taylor Teichman</dc:creator>
  <cp:lastModifiedBy>libcrsstud</cp:lastModifiedBy>
  <cp:revision>173</cp:revision>
  <cp:lastPrinted>2015-01-28T20:52:14Z</cp:lastPrinted>
  <dcterms:created xsi:type="dcterms:W3CDTF">2015-01-14T16:02:49Z</dcterms:created>
  <dcterms:modified xsi:type="dcterms:W3CDTF">2017-03-23T14:15:42Z</dcterms:modified>
</cp:coreProperties>
</file>