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1" r:id="rId3"/>
    <p:sldId id="258" r:id="rId4"/>
    <p:sldId id="257" r:id="rId5"/>
    <p:sldId id="259" r:id="rId6"/>
    <p:sldId id="260" r:id="rId7"/>
    <p:sldId id="261" r:id="rId8"/>
    <p:sldId id="262" r:id="rId9"/>
    <p:sldId id="263" r:id="rId10"/>
    <p:sldId id="264" r:id="rId11"/>
    <p:sldId id="268" r:id="rId12"/>
    <p:sldId id="269" r:id="rId13"/>
    <p:sldId id="270" r:id="rId14"/>
    <p:sldId id="266" r:id="rId15"/>
    <p:sldId id="267" r:id="rId16"/>
    <p:sldId id="265"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3" d="100"/>
          <a:sy n="83" d="100"/>
        </p:scale>
        <p:origin x="120"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668B76-8A46-4EA9-A148-DAF596E06CD2}" type="doc">
      <dgm:prSet loTypeId="urn:microsoft.com/office/officeart/2016/7/layout/VerticalHollowActionList" loCatId="List" qsTypeId="urn:microsoft.com/office/officeart/2005/8/quickstyle/simple4" qsCatId="simple" csTypeId="urn:microsoft.com/office/officeart/2005/8/colors/colorful2" csCatId="colorful" phldr="1"/>
      <dgm:spPr/>
      <dgm:t>
        <a:bodyPr/>
        <a:lstStyle/>
        <a:p>
          <a:endParaRPr lang="en-US"/>
        </a:p>
      </dgm:t>
    </dgm:pt>
    <dgm:pt modelId="{087CBC2B-C65C-4F6A-B7B3-653FB0DAB41A}">
      <dgm:prSet/>
      <dgm:spPr/>
      <dgm:t>
        <a:bodyPr/>
        <a:lstStyle/>
        <a:p>
          <a:r>
            <a:rPr lang="en-US" dirty="0"/>
            <a:t>Shortcut</a:t>
          </a:r>
        </a:p>
      </dgm:t>
    </dgm:pt>
    <dgm:pt modelId="{2E6BCB5B-CF77-4224-9CFF-81B84C3D2B71}" type="parTrans" cxnId="{D46483C9-779D-4A4E-B21D-14B7048B9BD6}">
      <dgm:prSet/>
      <dgm:spPr/>
      <dgm:t>
        <a:bodyPr/>
        <a:lstStyle/>
        <a:p>
          <a:endParaRPr lang="en-US"/>
        </a:p>
      </dgm:t>
    </dgm:pt>
    <dgm:pt modelId="{54BEA7E8-3E3B-4973-8DCF-150BC132EB28}" type="sibTrans" cxnId="{D46483C9-779D-4A4E-B21D-14B7048B9BD6}">
      <dgm:prSet/>
      <dgm:spPr/>
      <dgm:t>
        <a:bodyPr/>
        <a:lstStyle/>
        <a:p>
          <a:endParaRPr lang="en-US"/>
        </a:p>
      </dgm:t>
    </dgm:pt>
    <dgm:pt modelId="{D4E5C6ED-697F-4724-9D0F-72E437297968}">
      <dgm:prSet/>
      <dgm:spPr/>
      <dgm:t>
        <a:bodyPr/>
        <a:lstStyle/>
        <a:p>
          <a:r>
            <a:rPr lang="en-US"/>
            <a:t>Create a short link that is easily accessible by staff and have them create a short cut for the form on their desk top using the short link.</a:t>
          </a:r>
        </a:p>
      </dgm:t>
    </dgm:pt>
    <dgm:pt modelId="{68C2E800-2729-451F-9F3F-D9ADFE18C430}" type="parTrans" cxnId="{A292F418-2F1A-42B9-881A-B1E22BB98C71}">
      <dgm:prSet/>
      <dgm:spPr/>
      <dgm:t>
        <a:bodyPr/>
        <a:lstStyle/>
        <a:p>
          <a:endParaRPr lang="en-US"/>
        </a:p>
      </dgm:t>
    </dgm:pt>
    <dgm:pt modelId="{AA2ECB8F-44BA-496A-A64B-DA8702AED486}" type="sibTrans" cxnId="{A292F418-2F1A-42B9-881A-B1E22BB98C71}">
      <dgm:prSet/>
      <dgm:spPr/>
      <dgm:t>
        <a:bodyPr/>
        <a:lstStyle/>
        <a:p>
          <a:endParaRPr lang="en-US"/>
        </a:p>
      </dgm:t>
    </dgm:pt>
    <dgm:pt modelId="{8DF7C63A-733B-4C41-A4AC-F116C68352F9}">
      <dgm:prSet/>
      <dgm:spPr/>
      <dgm:t>
        <a:bodyPr/>
        <a:lstStyle/>
        <a:p>
          <a:r>
            <a:rPr lang="en-US" dirty="0"/>
            <a:t>Limit</a:t>
          </a:r>
        </a:p>
      </dgm:t>
    </dgm:pt>
    <dgm:pt modelId="{D7037006-C293-4105-B355-8AD854479DDB}" type="parTrans" cxnId="{9410DFB5-5101-4FEA-8AD0-32C8D836D84E}">
      <dgm:prSet/>
      <dgm:spPr/>
      <dgm:t>
        <a:bodyPr/>
        <a:lstStyle/>
        <a:p>
          <a:endParaRPr lang="en-US"/>
        </a:p>
      </dgm:t>
    </dgm:pt>
    <dgm:pt modelId="{B5C101A2-D7F4-44AE-9725-DFF3FC817344}" type="sibTrans" cxnId="{9410DFB5-5101-4FEA-8AD0-32C8D836D84E}">
      <dgm:prSet/>
      <dgm:spPr/>
      <dgm:t>
        <a:bodyPr/>
        <a:lstStyle/>
        <a:p>
          <a:endParaRPr lang="en-US"/>
        </a:p>
      </dgm:t>
    </dgm:pt>
    <dgm:pt modelId="{ED237C75-3FC9-4B72-8F1F-9859E0057B1C}">
      <dgm:prSet/>
      <dgm:spPr/>
      <dgm:t>
        <a:bodyPr/>
        <a:lstStyle/>
        <a:p>
          <a:r>
            <a:rPr lang="en-US" dirty="0"/>
            <a:t>Limit access to the </a:t>
          </a:r>
          <a:r>
            <a:rPr lang="en-US" b="1" u="sng" dirty="0"/>
            <a:t>form creation</a:t>
          </a:r>
          <a:r>
            <a:rPr lang="en-US" b="0" u="none" dirty="0"/>
            <a:t> and</a:t>
          </a:r>
          <a:r>
            <a:rPr lang="en-US" dirty="0"/>
            <a:t> </a:t>
          </a:r>
          <a:r>
            <a:rPr lang="en-US" b="1" u="sng" dirty="0"/>
            <a:t>spreadsheet</a:t>
          </a:r>
          <a:r>
            <a:rPr lang="en-US" dirty="0"/>
            <a:t> so that the staff can view the sheet but not edit it. </a:t>
          </a:r>
        </a:p>
      </dgm:t>
    </dgm:pt>
    <dgm:pt modelId="{124322F9-46BB-4F1F-80D3-1E40B35DCD5F}" type="parTrans" cxnId="{C2583715-8E2D-4F29-8D99-38166AE7AA4B}">
      <dgm:prSet/>
      <dgm:spPr/>
      <dgm:t>
        <a:bodyPr/>
        <a:lstStyle/>
        <a:p>
          <a:endParaRPr lang="en-US"/>
        </a:p>
      </dgm:t>
    </dgm:pt>
    <dgm:pt modelId="{FBB6596E-FA19-4554-AB9B-3AFF2299616F}" type="sibTrans" cxnId="{C2583715-8E2D-4F29-8D99-38166AE7AA4B}">
      <dgm:prSet/>
      <dgm:spPr/>
      <dgm:t>
        <a:bodyPr/>
        <a:lstStyle/>
        <a:p>
          <a:endParaRPr lang="en-US"/>
        </a:p>
      </dgm:t>
    </dgm:pt>
    <dgm:pt modelId="{B937317A-04D4-4F17-9BC5-677FE3226FED}">
      <dgm:prSet/>
      <dgm:spPr/>
      <dgm:t>
        <a:bodyPr/>
        <a:lstStyle/>
        <a:p>
          <a:r>
            <a:rPr lang="en-US"/>
            <a:t>Share</a:t>
          </a:r>
          <a:endParaRPr lang="en-US" dirty="0"/>
        </a:p>
      </dgm:t>
    </dgm:pt>
    <dgm:pt modelId="{6C6402AA-86BD-4102-8BC5-E7FBE97D5257}" type="parTrans" cxnId="{04B0E564-C9C6-403F-8DC5-3D183AC89E06}">
      <dgm:prSet/>
      <dgm:spPr/>
      <dgm:t>
        <a:bodyPr/>
        <a:lstStyle/>
        <a:p>
          <a:endParaRPr lang="en-US"/>
        </a:p>
      </dgm:t>
    </dgm:pt>
    <dgm:pt modelId="{05631B4F-09A2-4BCD-8810-FA62226135A8}" type="sibTrans" cxnId="{04B0E564-C9C6-403F-8DC5-3D183AC89E06}">
      <dgm:prSet/>
      <dgm:spPr/>
      <dgm:t>
        <a:bodyPr/>
        <a:lstStyle/>
        <a:p>
          <a:endParaRPr lang="en-US"/>
        </a:p>
      </dgm:t>
    </dgm:pt>
    <dgm:pt modelId="{4E3E5D11-416A-4367-8E9D-3914D71390CC}">
      <dgm:prSet/>
      <dgm:spPr/>
      <dgm:t>
        <a:bodyPr/>
        <a:lstStyle/>
        <a:p>
          <a:r>
            <a:rPr lang="en-US"/>
            <a:t>Once you’ve created the form, SEND it to your staff!</a:t>
          </a:r>
        </a:p>
      </dgm:t>
    </dgm:pt>
    <dgm:pt modelId="{C7D84F2C-1781-46D4-86FB-CFF05F15B4DD}" type="parTrans" cxnId="{26397352-40FB-4A35-B81D-DBFE41335FC7}">
      <dgm:prSet/>
      <dgm:spPr/>
      <dgm:t>
        <a:bodyPr/>
        <a:lstStyle/>
        <a:p>
          <a:endParaRPr lang="en-US"/>
        </a:p>
      </dgm:t>
    </dgm:pt>
    <dgm:pt modelId="{93D5A106-CC3B-488B-AAA2-BB64B947B944}" type="sibTrans" cxnId="{26397352-40FB-4A35-B81D-DBFE41335FC7}">
      <dgm:prSet/>
      <dgm:spPr/>
      <dgm:t>
        <a:bodyPr/>
        <a:lstStyle/>
        <a:p>
          <a:endParaRPr lang="en-US"/>
        </a:p>
      </dgm:t>
    </dgm:pt>
    <dgm:pt modelId="{5B5A2D12-D5D3-4502-9FE6-51EFD75F793E}">
      <dgm:prSet/>
      <dgm:spPr/>
      <dgm:t>
        <a:bodyPr/>
        <a:lstStyle/>
        <a:p>
          <a:r>
            <a:rPr lang="en-US" dirty="0"/>
            <a:t>Simplify</a:t>
          </a:r>
        </a:p>
      </dgm:t>
    </dgm:pt>
    <dgm:pt modelId="{B6358CE3-3668-4D86-9031-ECB91E95B380}" type="parTrans" cxnId="{0C33AA76-0730-4416-B894-32CB73AA94C3}">
      <dgm:prSet/>
      <dgm:spPr/>
      <dgm:t>
        <a:bodyPr/>
        <a:lstStyle/>
        <a:p>
          <a:endParaRPr lang="en-US"/>
        </a:p>
      </dgm:t>
    </dgm:pt>
    <dgm:pt modelId="{223AFD65-40B5-4240-AD0C-9BBABC1DE7A3}" type="sibTrans" cxnId="{0C33AA76-0730-4416-B894-32CB73AA94C3}">
      <dgm:prSet/>
      <dgm:spPr/>
      <dgm:t>
        <a:bodyPr/>
        <a:lstStyle/>
        <a:p>
          <a:endParaRPr lang="en-US"/>
        </a:p>
      </dgm:t>
    </dgm:pt>
    <dgm:pt modelId="{53A4EAE2-BB9A-4D58-A78B-60F92526EFCA}">
      <dgm:prSet/>
      <dgm:spPr/>
      <dgm:t>
        <a:bodyPr/>
        <a:lstStyle/>
        <a:p>
          <a:r>
            <a:rPr lang="en-US" dirty="0"/>
            <a:t>You can use the short URL Google gives you to set up a </a:t>
          </a:r>
          <a:r>
            <a:rPr lang="en-US" dirty="0" err="1"/>
            <a:t>tinyurl</a:t>
          </a:r>
          <a:r>
            <a:rPr lang="en-US" dirty="0"/>
            <a:t>, </a:t>
          </a:r>
          <a:r>
            <a:rPr lang="en-US" dirty="0" err="1"/>
            <a:t>bitly</a:t>
          </a:r>
          <a:r>
            <a:rPr lang="en-US" dirty="0"/>
            <a:t>, or other short address of your choice. </a:t>
          </a:r>
        </a:p>
      </dgm:t>
    </dgm:pt>
    <dgm:pt modelId="{C2726F40-BC83-4333-B048-BDA8280D9F77}" type="parTrans" cxnId="{3DB83A52-AF08-461E-A78C-30388C4CE50C}">
      <dgm:prSet/>
      <dgm:spPr/>
      <dgm:t>
        <a:bodyPr/>
        <a:lstStyle/>
        <a:p>
          <a:endParaRPr lang="en-US"/>
        </a:p>
      </dgm:t>
    </dgm:pt>
    <dgm:pt modelId="{F83B622F-4658-4F4B-BC7A-9E329BF1F337}" type="sibTrans" cxnId="{3DB83A52-AF08-461E-A78C-30388C4CE50C}">
      <dgm:prSet/>
      <dgm:spPr/>
      <dgm:t>
        <a:bodyPr/>
        <a:lstStyle/>
        <a:p>
          <a:endParaRPr lang="en-US"/>
        </a:p>
      </dgm:t>
    </dgm:pt>
    <dgm:pt modelId="{C47FA84D-1C3E-4E24-980A-A52BCFF01577}" type="pres">
      <dgm:prSet presAssocID="{FF668B76-8A46-4EA9-A148-DAF596E06CD2}" presName="Name0" presStyleCnt="0">
        <dgm:presLayoutVars>
          <dgm:dir/>
          <dgm:animLvl val="lvl"/>
          <dgm:resizeHandles val="exact"/>
        </dgm:presLayoutVars>
      </dgm:prSet>
      <dgm:spPr/>
    </dgm:pt>
    <dgm:pt modelId="{7B4B5F36-4006-4AA0-ABC0-3FB5E529F907}" type="pres">
      <dgm:prSet presAssocID="{087CBC2B-C65C-4F6A-B7B3-653FB0DAB41A}" presName="linNode" presStyleCnt="0"/>
      <dgm:spPr/>
    </dgm:pt>
    <dgm:pt modelId="{19ACA391-76A1-434B-9C30-3622EB9007CE}" type="pres">
      <dgm:prSet presAssocID="{087CBC2B-C65C-4F6A-B7B3-653FB0DAB41A}" presName="parentText" presStyleLbl="solidFgAcc1" presStyleIdx="0" presStyleCnt="4">
        <dgm:presLayoutVars>
          <dgm:chMax val="1"/>
          <dgm:bulletEnabled/>
        </dgm:presLayoutVars>
      </dgm:prSet>
      <dgm:spPr/>
    </dgm:pt>
    <dgm:pt modelId="{D76C72F6-951A-4173-9A87-44A8D6336BA3}" type="pres">
      <dgm:prSet presAssocID="{087CBC2B-C65C-4F6A-B7B3-653FB0DAB41A}" presName="descendantText" presStyleLbl="alignNode1" presStyleIdx="0" presStyleCnt="4">
        <dgm:presLayoutVars>
          <dgm:bulletEnabled/>
        </dgm:presLayoutVars>
      </dgm:prSet>
      <dgm:spPr/>
    </dgm:pt>
    <dgm:pt modelId="{06450F5F-D4F2-415E-9EA9-A4778E83C2FF}" type="pres">
      <dgm:prSet presAssocID="{54BEA7E8-3E3B-4973-8DCF-150BC132EB28}" presName="sp" presStyleCnt="0"/>
      <dgm:spPr/>
    </dgm:pt>
    <dgm:pt modelId="{F0E1CBA6-F7CB-44BB-B243-830CEC1CE478}" type="pres">
      <dgm:prSet presAssocID="{8DF7C63A-733B-4C41-A4AC-F116C68352F9}" presName="linNode" presStyleCnt="0"/>
      <dgm:spPr/>
    </dgm:pt>
    <dgm:pt modelId="{B4D9B59F-96BC-44AE-A9B3-86FAAC53C95B}" type="pres">
      <dgm:prSet presAssocID="{8DF7C63A-733B-4C41-A4AC-F116C68352F9}" presName="parentText" presStyleLbl="solidFgAcc1" presStyleIdx="1" presStyleCnt="4">
        <dgm:presLayoutVars>
          <dgm:chMax val="1"/>
          <dgm:bulletEnabled/>
        </dgm:presLayoutVars>
      </dgm:prSet>
      <dgm:spPr/>
    </dgm:pt>
    <dgm:pt modelId="{739C9350-56D0-4B08-9001-FAF311C5A58A}" type="pres">
      <dgm:prSet presAssocID="{8DF7C63A-733B-4C41-A4AC-F116C68352F9}" presName="descendantText" presStyleLbl="alignNode1" presStyleIdx="1" presStyleCnt="4">
        <dgm:presLayoutVars>
          <dgm:bulletEnabled/>
        </dgm:presLayoutVars>
      </dgm:prSet>
      <dgm:spPr/>
    </dgm:pt>
    <dgm:pt modelId="{61454381-78FC-48DD-892B-D5939CDEAF7C}" type="pres">
      <dgm:prSet presAssocID="{B5C101A2-D7F4-44AE-9725-DFF3FC817344}" presName="sp" presStyleCnt="0"/>
      <dgm:spPr/>
    </dgm:pt>
    <dgm:pt modelId="{42D2C616-39C6-4C72-8548-BBFC2FD9412B}" type="pres">
      <dgm:prSet presAssocID="{B937317A-04D4-4F17-9BC5-677FE3226FED}" presName="linNode" presStyleCnt="0"/>
      <dgm:spPr/>
    </dgm:pt>
    <dgm:pt modelId="{507F7441-877F-40AC-A070-B1F0E31ECF03}" type="pres">
      <dgm:prSet presAssocID="{B937317A-04D4-4F17-9BC5-677FE3226FED}" presName="parentText" presStyleLbl="solidFgAcc1" presStyleIdx="2" presStyleCnt="4">
        <dgm:presLayoutVars>
          <dgm:chMax val="1"/>
          <dgm:bulletEnabled/>
        </dgm:presLayoutVars>
      </dgm:prSet>
      <dgm:spPr/>
    </dgm:pt>
    <dgm:pt modelId="{3B5EF7B5-AAA3-446A-93F7-FBF0BCC03E7D}" type="pres">
      <dgm:prSet presAssocID="{B937317A-04D4-4F17-9BC5-677FE3226FED}" presName="descendantText" presStyleLbl="alignNode1" presStyleIdx="2" presStyleCnt="4">
        <dgm:presLayoutVars>
          <dgm:bulletEnabled/>
        </dgm:presLayoutVars>
      </dgm:prSet>
      <dgm:spPr/>
    </dgm:pt>
    <dgm:pt modelId="{3078DE41-546A-461B-B6C5-66097E192455}" type="pres">
      <dgm:prSet presAssocID="{05631B4F-09A2-4BCD-8810-FA62226135A8}" presName="sp" presStyleCnt="0"/>
      <dgm:spPr/>
    </dgm:pt>
    <dgm:pt modelId="{669398DD-BB45-4CFF-B372-DCF058B78C3B}" type="pres">
      <dgm:prSet presAssocID="{5B5A2D12-D5D3-4502-9FE6-51EFD75F793E}" presName="linNode" presStyleCnt="0"/>
      <dgm:spPr/>
    </dgm:pt>
    <dgm:pt modelId="{83108B7B-9535-4B09-8AEA-9A79D45034A6}" type="pres">
      <dgm:prSet presAssocID="{5B5A2D12-D5D3-4502-9FE6-51EFD75F793E}" presName="parentText" presStyleLbl="solidFgAcc1" presStyleIdx="3" presStyleCnt="4">
        <dgm:presLayoutVars>
          <dgm:chMax val="1"/>
          <dgm:bulletEnabled/>
        </dgm:presLayoutVars>
      </dgm:prSet>
      <dgm:spPr/>
    </dgm:pt>
    <dgm:pt modelId="{DC7FF980-7996-47F6-86D4-4B9936E1F769}" type="pres">
      <dgm:prSet presAssocID="{5B5A2D12-D5D3-4502-9FE6-51EFD75F793E}" presName="descendantText" presStyleLbl="alignNode1" presStyleIdx="3" presStyleCnt="4">
        <dgm:presLayoutVars>
          <dgm:bulletEnabled/>
        </dgm:presLayoutVars>
      </dgm:prSet>
      <dgm:spPr/>
    </dgm:pt>
  </dgm:ptLst>
  <dgm:cxnLst>
    <dgm:cxn modelId="{CF83A611-A5EA-4A24-86DF-EF65D219D837}" type="presOf" srcId="{4E3E5D11-416A-4367-8E9D-3914D71390CC}" destId="{3B5EF7B5-AAA3-446A-93F7-FBF0BCC03E7D}" srcOrd="0" destOrd="0" presId="urn:microsoft.com/office/officeart/2016/7/layout/VerticalHollowActionList"/>
    <dgm:cxn modelId="{C2583715-8E2D-4F29-8D99-38166AE7AA4B}" srcId="{8DF7C63A-733B-4C41-A4AC-F116C68352F9}" destId="{ED237C75-3FC9-4B72-8F1F-9859E0057B1C}" srcOrd="0" destOrd="0" parTransId="{124322F9-46BB-4F1F-80D3-1E40B35DCD5F}" sibTransId="{FBB6596E-FA19-4554-AB9B-3AFF2299616F}"/>
    <dgm:cxn modelId="{A292F418-2F1A-42B9-881A-B1E22BB98C71}" srcId="{087CBC2B-C65C-4F6A-B7B3-653FB0DAB41A}" destId="{D4E5C6ED-697F-4724-9D0F-72E437297968}" srcOrd="0" destOrd="0" parTransId="{68C2E800-2729-451F-9F3F-D9ADFE18C430}" sibTransId="{AA2ECB8F-44BA-496A-A64B-DA8702AED486}"/>
    <dgm:cxn modelId="{BA6BE22C-723C-4055-B15B-229D6D31085D}" type="presOf" srcId="{B937317A-04D4-4F17-9BC5-677FE3226FED}" destId="{507F7441-877F-40AC-A070-B1F0E31ECF03}" srcOrd="0" destOrd="0" presId="urn:microsoft.com/office/officeart/2016/7/layout/VerticalHollowActionList"/>
    <dgm:cxn modelId="{3F91D736-5625-4520-ADCE-0DDF45DBCFE8}" type="presOf" srcId="{FF668B76-8A46-4EA9-A148-DAF596E06CD2}" destId="{C47FA84D-1C3E-4E24-980A-A52BCFF01577}" srcOrd="0" destOrd="0" presId="urn:microsoft.com/office/officeart/2016/7/layout/VerticalHollowActionList"/>
    <dgm:cxn modelId="{25C20663-CF17-46B3-94D2-A5EBCB635AF8}" type="presOf" srcId="{53A4EAE2-BB9A-4D58-A78B-60F92526EFCA}" destId="{DC7FF980-7996-47F6-86D4-4B9936E1F769}" srcOrd="0" destOrd="0" presId="urn:microsoft.com/office/officeart/2016/7/layout/VerticalHollowActionList"/>
    <dgm:cxn modelId="{04B0E564-C9C6-403F-8DC5-3D183AC89E06}" srcId="{FF668B76-8A46-4EA9-A148-DAF596E06CD2}" destId="{B937317A-04D4-4F17-9BC5-677FE3226FED}" srcOrd="2" destOrd="0" parTransId="{6C6402AA-86BD-4102-8BC5-E7FBE97D5257}" sibTransId="{05631B4F-09A2-4BCD-8810-FA62226135A8}"/>
    <dgm:cxn modelId="{2A61D145-1F39-4815-AAD6-D9626A829DF0}" type="presOf" srcId="{087CBC2B-C65C-4F6A-B7B3-653FB0DAB41A}" destId="{19ACA391-76A1-434B-9C30-3622EB9007CE}" srcOrd="0" destOrd="0" presId="urn:microsoft.com/office/officeart/2016/7/layout/VerticalHollowActionList"/>
    <dgm:cxn modelId="{3DB83A52-AF08-461E-A78C-30388C4CE50C}" srcId="{5B5A2D12-D5D3-4502-9FE6-51EFD75F793E}" destId="{53A4EAE2-BB9A-4D58-A78B-60F92526EFCA}" srcOrd="0" destOrd="0" parTransId="{C2726F40-BC83-4333-B048-BDA8280D9F77}" sibTransId="{F83B622F-4658-4F4B-BC7A-9E329BF1F337}"/>
    <dgm:cxn modelId="{26397352-40FB-4A35-B81D-DBFE41335FC7}" srcId="{B937317A-04D4-4F17-9BC5-677FE3226FED}" destId="{4E3E5D11-416A-4367-8E9D-3914D71390CC}" srcOrd="0" destOrd="0" parTransId="{C7D84F2C-1781-46D4-86FB-CFF05F15B4DD}" sibTransId="{93D5A106-CC3B-488B-AAA2-BB64B947B944}"/>
    <dgm:cxn modelId="{0C33AA76-0730-4416-B894-32CB73AA94C3}" srcId="{FF668B76-8A46-4EA9-A148-DAF596E06CD2}" destId="{5B5A2D12-D5D3-4502-9FE6-51EFD75F793E}" srcOrd="3" destOrd="0" parTransId="{B6358CE3-3668-4D86-9031-ECB91E95B380}" sibTransId="{223AFD65-40B5-4240-AD0C-9BBABC1DE7A3}"/>
    <dgm:cxn modelId="{2226CC94-07E1-4ECE-B86B-99B0B5CD3488}" type="presOf" srcId="{D4E5C6ED-697F-4724-9D0F-72E437297968}" destId="{D76C72F6-951A-4173-9A87-44A8D6336BA3}" srcOrd="0" destOrd="0" presId="urn:microsoft.com/office/officeart/2016/7/layout/VerticalHollowActionList"/>
    <dgm:cxn modelId="{9410DFB5-5101-4FEA-8AD0-32C8D836D84E}" srcId="{FF668B76-8A46-4EA9-A148-DAF596E06CD2}" destId="{8DF7C63A-733B-4C41-A4AC-F116C68352F9}" srcOrd="1" destOrd="0" parTransId="{D7037006-C293-4105-B355-8AD854479DDB}" sibTransId="{B5C101A2-D7F4-44AE-9725-DFF3FC817344}"/>
    <dgm:cxn modelId="{2DDAD4B7-C097-4BCE-ABA9-832E34E17633}" type="presOf" srcId="{8DF7C63A-733B-4C41-A4AC-F116C68352F9}" destId="{B4D9B59F-96BC-44AE-A9B3-86FAAC53C95B}" srcOrd="0" destOrd="0" presId="urn:microsoft.com/office/officeart/2016/7/layout/VerticalHollowActionList"/>
    <dgm:cxn modelId="{D46483C9-779D-4A4E-B21D-14B7048B9BD6}" srcId="{FF668B76-8A46-4EA9-A148-DAF596E06CD2}" destId="{087CBC2B-C65C-4F6A-B7B3-653FB0DAB41A}" srcOrd="0" destOrd="0" parTransId="{2E6BCB5B-CF77-4224-9CFF-81B84C3D2B71}" sibTransId="{54BEA7E8-3E3B-4973-8DCF-150BC132EB28}"/>
    <dgm:cxn modelId="{0F8410CE-8FB8-48D4-B4AD-3A1730384582}" type="presOf" srcId="{5B5A2D12-D5D3-4502-9FE6-51EFD75F793E}" destId="{83108B7B-9535-4B09-8AEA-9A79D45034A6}" srcOrd="0" destOrd="0" presId="urn:microsoft.com/office/officeart/2016/7/layout/VerticalHollowActionList"/>
    <dgm:cxn modelId="{4C4BAAD7-49F8-4EDC-ABC1-778E7C8573D3}" type="presOf" srcId="{ED237C75-3FC9-4B72-8F1F-9859E0057B1C}" destId="{739C9350-56D0-4B08-9001-FAF311C5A58A}" srcOrd="0" destOrd="0" presId="urn:microsoft.com/office/officeart/2016/7/layout/VerticalHollowActionList"/>
    <dgm:cxn modelId="{7972F75E-F911-42B8-916E-77A92C8805F3}" type="presParOf" srcId="{C47FA84D-1C3E-4E24-980A-A52BCFF01577}" destId="{7B4B5F36-4006-4AA0-ABC0-3FB5E529F907}" srcOrd="0" destOrd="0" presId="urn:microsoft.com/office/officeart/2016/7/layout/VerticalHollowActionList"/>
    <dgm:cxn modelId="{1269D906-FF08-42AA-98E5-39F9BB4E5736}" type="presParOf" srcId="{7B4B5F36-4006-4AA0-ABC0-3FB5E529F907}" destId="{19ACA391-76A1-434B-9C30-3622EB9007CE}" srcOrd="0" destOrd="0" presId="urn:microsoft.com/office/officeart/2016/7/layout/VerticalHollowActionList"/>
    <dgm:cxn modelId="{CF0BFAA0-B35E-4565-87A4-36972FBE036C}" type="presParOf" srcId="{7B4B5F36-4006-4AA0-ABC0-3FB5E529F907}" destId="{D76C72F6-951A-4173-9A87-44A8D6336BA3}" srcOrd="1" destOrd="0" presId="urn:microsoft.com/office/officeart/2016/7/layout/VerticalHollowActionList"/>
    <dgm:cxn modelId="{775F027F-3458-4DEC-A55F-089D40948AE7}" type="presParOf" srcId="{C47FA84D-1C3E-4E24-980A-A52BCFF01577}" destId="{06450F5F-D4F2-415E-9EA9-A4778E83C2FF}" srcOrd="1" destOrd="0" presId="urn:microsoft.com/office/officeart/2016/7/layout/VerticalHollowActionList"/>
    <dgm:cxn modelId="{FD0CBAF4-256B-4FF8-9C10-EE53A1814BB2}" type="presParOf" srcId="{C47FA84D-1C3E-4E24-980A-A52BCFF01577}" destId="{F0E1CBA6-F7CB-44BB-B243-830CEC1CE478}" srcOrd="2" destOrd="0" presId="urn:microsoft.com/office/officeart/2016/7/layout/VerticalHollowActionList"/>
    <dgm:cxn modelId="{08272E2B-2B01-4968-AE71-9FD0B94829BA}" type="presParOf" srcId="{F0E1CBA6-F7CB-44BB-B243-830CEC1CE478}" destId="{B4D9B59F-96BC-44AE-A9B3-86FAAC53C95B}" srcOrd="0" destOrd="0" presId="urn:microsoft.com/office/officeart/2016/7/layout/VerticalHollowActionList"/>
    <dgm:cxn modelId="{9E26C341-65E8-491C-AED5-20B1C32A4DCB}" type="presParOf" srcId="{F0E1CBA6-F7CB-44BB-B243-830CEC1CE478}" destId="{739C9350-56D0-4B08-9001-FAF311C5A58A}" srcOrd="1" destOrd="0" presId="urn:microsoft.com/office/officeart/2016/7/layout/VerticalHollowActionList"/>
    <dgm:cxn modelId="{EA376043-F744-4415-8B93-BC8CE9529126}" type="presParOf" srcId="{C47FA84D-1C3E-4E24-980A-A52BCFF01577}" destId="{61454381-78FC-48DD-892B-D5939CDEAF7C}" srcOrd="3" destOrd="0" presId="urn:microsoft.com/office/officeart/2016/7/layout/VerticalHollowActionList"/>
    <dgm:cxn modelId="{7C43F153-A1D5-40E2-945E-CDF8CCF99D8A}" type="presParOf" srcId="{C47FA84D-1C3E-4E24-980A-A52BCFF01577}" destId="{42D2C616-39C6-4C72-8548-BBFC2FD9412B}" srcOrd="4" destOrd="0" presId="urn:microsoft.com/office/officeart/2016/7/layout/VerticalHollowActionList"/>
    <dgm:cxn modelId="{0ABF45B4-297A-46CA-84CD-454710621796}" type="presParOf" srcId="{42D2C616-39C6-4C72-8548-BBFC2FD9412B}" destId="{507F7441-877F-40AC-A070-B1F0E31ECF03}" srcOrd="0" destOrd="0" presId="urn:microsoft.com/office/officeart/2016/7/layout/VerticalHollowActionList"/>
    <dgm:cxn modelId="{7C74B083-D264-409E-AACF-848C371CC579}" type="presParOf" srcId="{42D2C616-39C6-4C72-8548-BBFC2FD9412B}" destId="{3B5EF7B5-AAA3-446A-93F7-FBF0BCC03E7D}" srcOrd="1" destOrd="0" presId="urn:microsoft.com/office/officeart/2016/7/layout/VerticalHollowActionList"/>
    <dgm:cxn modelId="{1372E158-8DC5-460A-B07B-14F771E7B7E0}" type="presParOf" srcId="{C47FA84D-1C3E-4E24-980A-A52BCFF01577}" destId="{3078DE41-546A-461B-B6C5-66097E192455}" srcOrd="5" destOrd="0" presId="urn:microsoft.com/office/officeart/2016/7/layout/VerticalHollowActionList"/>
    <dgm:cxn modelId="{D68DDA24-3522-41CF-9303-2930B7B27D50}" type="presParOf" srcId="{C47FA84D-1C3E-4E24-980A-A52BCFF01577}" destId="{669398DD-BB45-4CFF-B372-DCF058B78C3B}" srcOrd="6" destOrd="0" presId="urn:microsoft.com/office/officeart/2016/7/layout/VerticalHollowActionList"/>
    <dgm:cxn modelId="{31392B1C-92F3-4368-92A4-38A477640019}" type="presParOf" srcId="{669398DD-BB45-4CFF-B372-DCF058B78C3B}" destId="{83108B7B-9535-4B09-8AEA-9A79D45034A6}" srcOrd="0" destOrd="0" presId="urn:microsoft.com/office/officeart/2016/7/layout/VerticalHollowActionList"/>
    <dgm:cxn modelId="{645E2168-EC78-4617-8A3D-E869AE1BDBEA}" type="presParOf" srcId="{669398DD-BB45-4CFF-B372-DCF058B78C3B}" destId="{DC7FF980-7996-47F6-86D4-4B9936E1F769}" srcOrd="1" destOrd="0" presId="urn:microsoft.com/office/officeart/2016/7/layout/VerticalHollowAc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6C72F6-951A-4173-9A87-44A8D6336BA3}">
      <dsp:nvSpPr>
        <dsp:cNvPr id="0" name=""/>
        <dsp:cNvSpPr/>
      </dsp:nvSpPr>
      <dsp:spPr>
        <a:xfrm>
          <a:off x="1258045" y="2513"/>
          <a:ext cx="5032180" cy="1302085"/>
        </a:xfrm>
        <a:prstGeom prst="rect">
          <a:avLst/>
        </a:prstGeom>
        <a:gradFill rotWithShape="0">
          <a:gsLst>
            <a:gs pos="0">
              <a:schemeClr val="accent2">
                <a:hueOff val="0"/>
                <a:satOff val="0"/>
                <a:lumOff val="0"/>
                <a:alphaOff val="0"/>
                <a:tint val="96000"/>
                <a:satMod val="100000"/>
                <a:lumMod val="104000"/>
              </a:schemeClr>
            </a:gs>
            <a:gs pos="78000">
              <a:schemeClr val="accent2">
                <a:hueOff val="0"/>
                <a:satOff val="0"/>
                <a:lumOff val="0"/>
                <a:alphaOff val="0"/>
                <a:shade val="100000"/>
                <a:satMod val="110000"/>
                <a:lumMod val="100000"/>
              </a:schemeClr>
            </a:gs>
          </a:gsLst>
          <a:lin ang="5400000" scaled="0"/>
        </a:gradFill>
        <a:ln w="9525" cap="flat" cmpd="sng" algn="ctr">
          <a:solidFill>
            <a:schemeClr val="accent2">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3">
          <a:scrgbClr r="0" g="0" b="0"/>
        </a:fillRef>
        <a:effectRef idx="2">
          <a:scrgbClr r="0" g="0" b="0"/>
        </a:effectRef>
        <a:fontRef idx="minor">
          <a:schemeClr val="lt1"/>
        </a:fontRef>
      </dsp:style>
      <dsp:txBody>
        <a:bodyPr spcFirstLastPara="0" vert="horz" wrap="square" lIns="97638" tIns="330730" rIns="97638" bIns="330730" numCol="1" spcCol="1270" anchor="ctr" anchorCtr="0">
          <a:noAutofit/>
        </a:bodyPr>
        <a:lstStyle/>
        <a:p>
          <a:pPr marL="0" lvl="0" indent="0" algn="l" defTabSz="666750">
            <a:lnSpc>
              <a:spcPct val="90000"/>
            </a:lnSpc>
            <a:spcBef>
              <a:spcPct val="0"/>
            </a:spcBef>
            <a:spcAft>
              <a:spcPct val="35000"/>
            </a:spcAft>
            <a:buNone/>
          </a:pPr>
          <a:r>
            <a:rPr lang="en-US" sz="1500" kern="1200"/>
            <a:t>Create a short link that is easily accessible by staff and have them create a short cut for the form on their desk top using the short link.</a:t>
          </a:r>
        </a:p>
      </dsp:txBody>
      <dsp:txXfrm>
        <a:off x="1258045" y="2513"/>
        <a:ext cx="5032180" cy="1302085"/>
      </dsp:txXfrm>
    </dsp:sp>
    <dsp:sp modelId="{19ACA391-76A1-434B-9C30-3622EB9007CE}">
      <dsp:nvSpPr>
        <dsp:cNvPr id="0" name=""/>
        <dsp:cNvSpPr/>
      </dsp:nvSpPr>
      <dsp:spPr>
        <a:xfrm>
          <a:off x="0" y="2513"/>
          <a:ext cx="1258045" cy="1302085"/>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72" tIns="128617" rIns="66572" bIns="128617" numCol="1" spcCol="1270" anchor="ctr" anchorCtr="0">
          <a:noAutofit/>
        </a:bodyPr>
        <a:lstStyle/>
        <a:p>
          <a:pPr marL="0" lvl="0" indent="0" algn="ctr" defTabSz="800100">
            <a:lnSpc>
              <a:spcPct val="90000"/>
            </a:lnSpc>
            <a:spcBef>
              <a:spcPct val="0"/>
            </a:spcBef>
            <a:spcAft>
              <a:spcPct val="35000"/>
            </a:spcAft>
            <a:buNone/>
          </a:pPr>
          <a:r>
            <a:rPr lang="en-US" sz="1800" kern="1200" dirty="0"/>
            <a:t>Shortcut</a:t>
          </a:r>
        </a:p>
      </dsp:txBody>
      <dsp:txXfrm>
        <a:off x="0" y="2513"/>
        <a:ext cx="1258045" cy="1302085"/>
      </dsp:txXfrm>
    </dsp:sp>
    <dsp:sp modelId="{739C9350-56D0-4B08-9001-FAF311C5A58A}">
      <dsp:nvSpPr>
        <dsp:cNvPr id="0" name=""/>
        <dsp:cNvSpPr/>
      </dsp:nvSpPr>
      <dsp:spPr>
        <a:xfrm>
          <a:off x="1258045" y="1382724"/>
          <a:ext cx="5032180" cy="1302085"/>
        </a:xfrm>
        <a:prstGeom prst="rect">
          <a:avLst/>
        </a:prstGeom>
        <a:gradFill rotWithShape="0">
          <a:gsLst>
            <a:gs pos="0">
              <a:schemeClr val="accent2">
                <a:hueOff val="-852980"/>
                <a:satOff val="-9616"/>
                <a:lumOff val="1178"/>
                <a:alphaOff val="0"/>
                <a:tint val="96000"/>
                <a:satMod val="100000"/>
                <a:lumMod val="104000"/>
              </a:schemeClr>
            </a:gs>
            <a:gs pos="78000">
              <a:schemeClr val="accent2">
                <a:hueOff val="-852980"/>
                <a:satOff val="-9616"/>
                <a:lumOff val="1178"/>
                <a:alphaOff val="0"/>
                <a:shade val="100000"/>
                <a:satMod val="110000"/>
                <a:lumMod val="100000"/>
              </a:schemeClr>
            </a:gs>
          </a:gsLst>
          <a:lin ang="5400000" scaled="0"/>
        </a:gradFill>
        <a:ln w="9525" cap="flat" cmpd="sng" algn="ctr">
          <a:solidFill>
            <a:schemeClr val="accent2">
              <a:hueOff val="-852980"/>
              <a:satOff val="-9616"/>
              <a:lumOff val="1178"/>
              <a:alphaOff val="0"/>
            </a:schemeClr>
          </a:solidFill>
          <a:prstDash val="solid"/>
        </a:ln>
        <a:effectLst/>
        <a:scene3d>
          <a:camera prst="orthographicFront">
            <a:rot lat="0" lon="0" rev="0"/>
          </a:camera>
          <a:lightRig rig="threePt" dir="t"/>
        </a:scene3d>
        <a:sp3d>
          <a:bevelT w="25400" h="12700"/>
        </a:sp3d>
      </dsp:spPr>
      <dsp:style>
        <a:lnRef idx="1">
          <a:scrgbClr r="0" g="0" b="0"/>
        </a:lnRef>
        <a:fillRef idx="3">
          <a:scrgbClr r="0" g="0" b="0"/>
        </a:fillRef>
        <a:effectRef idx="2">
          <a:scrgbClr r="0" g="0" b="0"/>
        </a:effectRef>
        <a:fontRef idx="minor">
          <a:schemeClr val="lt1"/>
        </a:fontRef>
      </dsp:style>
      <dsp:txBody>
        <a:bodyPr spcFirstLastPara="0" vert="horz" wrap="square" lIns="97638" tIns="330730" rIns="97638" bIns="330730" numCol="1" spcCol="1270" anchor="ctr" anchorCtr="0">
          <a:noAutofit/>
        </a:bodyPr>
        <a:lstStyle/>
        <a:p>
          <a:pPr marL="0" lvl="0" indent="0" algn="l" defTabSz="666750">
            <a:lnSpc>
              <a:spcPct val="90000"/>
            </a:lnSpc>
            <a:spcBef>
              <a:spcPct val="0"/>
            </a:spcBef>
            <a:spcAft>
              <a:spcPct val="35000"/>
            </a:spcAft>
            <a:buNone/>
          </a:pPr>
          <a:r>
            <a:rPr lang="en-US" sz="1500" kern="1200" dirty="0"/>
            <a:t>Limit access to the </a:t>
          </a:r>
          <a:r>
            <a:rPr lang="en-US" sz="1500" b="1" u="sng" kern="1200" dirty="0"/>
            <a:t>form creation</a:t>
          </a:r>
          <a:r>
            <a:rPr lang="en-US" sz="1500" b="0" u="none" kern="1200" dirty="0"/>
            <a:t> and</a:t>
          </a:r>
          <a:r>
            <a:rPr lang="en-US" sz="1500" kern="1200" dirty="0"/>
            <a:t> </a:t>
          </a:r>
          <a:r>
            <a:rPr lang="en-US" sz="1500" b="1" u="sng" kern="1200" dirty="0"/>
            <a:t>spreadsheet</a:t>
          </a:r>
          <a:r>
            <a:rPr lang="en-US" sz="1500" kern="1200" dirty="0"/>
            <a:t> so that the staff can view the sheet but not edit it. </a:t>
          </a:r>
        </a:p>
      </dsp:txBody>
      <dsp:txXfrm>
        <a:off x="1258045" y="1382724"/>
        <a:ext cx="5032180" cy="1302085"/>
      </dsp:txXfrm>
    </dsp:sp>
    <dsp:sp modelId="{B4D9B59F-96BC-44AE-A9B3-86FAAC53C95B}">
      <dsp:nvSpPr>
        <dsp:cNvPr id="0" name=""/>
        <dsp:cNvSpPr/>
      </dsp:nvSpPr>
      <dsp:spPr>
        <a:xfrm>
          <a:off x="0" y="1382724"/>
          <a:ext cx="1258045" cy="1302085"/>
        </a:xfrm>
        <a:prstGeom prst="rect">
          <a:avLst/>
        </a:prstGeom>
        <a:solidFill>
          <a:schemeClr val="lt1">
            <a:hueOff val="0"/>
            <a:satOff val="0"/>
            <a:lumOff val="0"/>
            <a:alphaOff val="0"/>
          </a:schemeClr>
        </a:solidFill>
        <a:ln w="9525" cap="flat" cmpd="sng" algn="ctr">
          <a:solidFill>
            <a:schemeClr val="accent2">
              <a:hueOff val="-852980"/>
              <a:satOff val="-9616"/>
              <a:lumOff val="117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72" tIns="128617" rIns="66572" bIns="128617" numCol="1" spcCol="1270" anchor="ctr" anchorCtr="0">
          <a:noAutofit/>
        </a:bodyPr>
        <a:lstStyle/>
        <a:p>
          <a:pPr marL="0" lvl="0" indent="0" algn="ctr" defTabSz="800100">
            <a:lnSpc>
              <a:spcPct val="90000"/>
            </a:lnSpc>
            <a:spcBef>
              <a:spcPct val="0"/>
            </a:spcBef>
            <a:spcAft>
              <a:spcPct val="35000"/>
            </a:spcAft>
            <a:buNone/>
          </a:pPr>
          <a:r>
            <a:rPr lang="en-US" sz="1800" kern="1200" dirty="0"/>
            <a:t>Limit</a:t>
          </a:r>
        </a:p>
      </dsp:txBody>
      <dsp:txXfrm>
        <a:off x="0" y="1382724"/>
        <a:ext cx="1258045" cy="1302085"/>
      </dsp:txXfrm>
    </dsp:sp>
    <dsp:sp modelId="{3B5EF7B5-AAA3-446A-93F7-FBF0BCC03E7D}">
      <dsp:nvSpPr>
        <dsp:cNvPr id="0" name=""/>
        <dsp:cNvSpPr/>
      </dsp:nvSpPr>
      <dsp:spPr>
        <a:xfrm>
          <a:off x="1258045" y="2762935"/>
          <a:ext cx="5032180" cy="1302085"/>
        </a:xfrm>
        <a:prstGeom prst="rect">
          <a:avLst/>
        </a:prstGeom>
        <a:gradFill rotWithShape="0">
          <a:gsLst>
            <a:gs pos="0">
              <a:schemeClr val="accent2">
                <a:hueOff val="-1705961"/>
                <a:satOff val="-19232"/>
                <a:lumOff val="2355"/>
                <a:alphaOff val="0"/>
                <a:tint val="96000"/>
                <a:satMod val="100000"/>
                <a:lumMod val="104000"/>
              </a:schemeClr>
            </a:gs>
            <a:gs pos="78000">
              <a:schemeClr val="accent2">
                <a:hueOff val="-1705961"/>
                <a:satOff val="-19232"/>
                <a:lumOff val="2355"/>
                <a:alphaOff val="0"/>
                <a:shade val="100000"/>
                <a:satMod val="110000"/>
                <a:lumMod val="100000"/>
              </a:schemeClr>
            </a:gs>
          </a:gsLst>
          <a:lin ang="5400000" scaled="0"/>
        </a:gradFill>
        <a:ln w="9525" cap="flat" cmpd="sng" algn="ctr">
          <a:solidFill>
            <a:schemeClr val="accent2">
              <a:hueOff val="-1705961"/>
              <a:satOff val="-19232"/>
              <a:lumOff val="2355"/>
              <a:alphaOff val="0"/>
            </a:schemeClr>
          </a:solidFill>
          <a:prstDash val="solid"/>
        </a:ln>
        <a:effectLst/>
        <a:scene3d>
          <a:camera prst="orthographicFront">
            <a:rot lat="0" lon="0" rev="0"/>
          </a:camera>
          <a:lightRig rig="threePt" dir="t"/>
        </a:scene3d>
        <a:sp3d>
          <a:bevelT w="25400" h="12700"/>
        </a:sp3d>
      </dsp:spPr>
      <dsp:style>
        <a:lnRef idx="1">
          <a:scrgbClr r="0" g="0" b="0"/>
        </a:lnRef>
        <a:fillRef idx="3">
          <a:scrgbClr r="0" g="0" b="0"/>
        </a:fillRef>
        <a:effectRef idx="2">
          <a:scrgbClr r="0" g="0" b="0"/>
        </a:effectRef>
        <a:fontRef idx="minor">
          <a:schemeClr val="lt1"/>
        </a:fontRef>
      </dsp:style>
      <dsp:txBody>
        <a:bodyPr spcFirstLastPara="0" vert="horz" wrap="square" lIns="97638" tIns="330730" rIns="97638" bIns="330730" numCol="1" spcCol="1270" anchor="ctr" anchorCtr="0">
          <a:noAutofit/>
        </a:bodyPr>
        <a:lstStyle/>
        <a:p>
          <a:pPr marL="0" lvl="0" indent="0" algn="l" defTabSz="666750">
            <a:lnSpc>
              <a:spcPct val="90000"/>
            </a:lnSpc>
            <a:spcBef>
              <a:spcPct val="0"/>
            </a:spcBef>
            <a:spcAft>
              <a:spcPct val="35000"/>
            </a:spcAft>
            <a:buNone/>
          </a:pPr>
          <a:r>
            <a:rPr lang="en-US" sz="1500" kern="1200"/>
            <a:t>Once you’ve created the form, SEND it to your staff!</a:t>
          </a:r>
        </a:p>
      </dsp:txBody>
      <dsp:txXfrm>
        <a:off x="1258045" y="2762935"/>
        <a:ext cx="5032180" cy="1302085"/>
      </dsp:txXfrm>
    </dsp:sp>
    <dsp:sp modelId="{507F7441-877F-40AC-A070-B1F0E31ECF03}">
      <dsp:nvSpPr>
        <dsp:cNvPr id="0" name=""/>
        <dsp:cNvSpPr/>
      </dsp:nvSpPr>
      <dsp:spPr>
        <a:xfrm>
          <a:off x="0" y="2762935"/>
          <a:ext cx="1258045" cy="1302085"/>
        </a:xfrm>
        <a:prstGeom prst="rect">
          <a:avLst/>
        </a:prstGeom>
        <a:solidFill>
          <a:schemeClr val="lt1">
            <a:hueOff val="0"/>
            <a:satOff val="0"/>
            <a:lumOff val="0"/>
            <a:alphaOff val="0"/>
          </a:schemeClr>
        </a:solidFill>
        <a:ln w="9525" cap="flat" cmpd="sng" algn="ctr">
          <a:solidFill>
            <a:schemeClr val="accent2">
              <a:hueOff val="-1705961"/>
              <a:satOff val="-19232"/>
              <a:lumOff val="235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72" tIns="128617" rIns="66572" bIns="128617" numCol="1" spcCol="1270" anchor="ctr" anchorCtr="0">
          <a:noAutofit/>
        </a:bodyPr>
        <a:lstStyle/>
        <a:p>
          <a:pPr marL="0" lvl="0" indent="0" algn="ctr" defTabSz="800100">
            <a:lnSpc>
              <a:spcPct val="90000"/>
            </a:lnSpc>
            <a:spcBef>
              <a:spcPct val="0"/>
            </a:spcBef>
            <a:spcAft>
              <a:spcPct val="35000"/>
            </a:spcAft>
            <a:buNone/>
          </a:pPr>
          <a:r>
            <a:rPr lang="en-US" sz="1800" kern="1200"/>
            <a:t>Share</a:t>
          </a:r>
          <a:endParaRPr lang="en-US" sz="1800" kern="1200" dirty="0"/>
        </a:p>
      </dsp:txBody>
      <dsp:txXfrm>
        <a:off x="0" y="2762935"/>
        <a:ext cx="1258045" cy="1302085"/>
      </dsp:txXfrm>
    </dsp:sp>
    <dsp:sp modelId="{DC7FF980-7996-47F6-86D4-4B9936E1F769}">
      <dsp:nvSpPr>
        <dsp:cNvPr id="0" name=""/>
        <dsp:cNvSpPr/>
      </dsp:nvSpPr>
      <dsp:spPr>
        <a:xfrm>
          <a:off x="1258045" y="4143145"/>
          <a:ext cx="5032180" cy="1302085"/>
        </a:xfrm>
        <a:prstGeom prst="rect">
          <a:avLst/>
        </a:prstGeom>
        <a:gradFill rotWithShape="0">
          <a:gsLst>
            <a:gs pos="0">
              <a:schemeClr val="accent2">
                <a:hueOff val="-2558941"/>
                <a:satOff val="-28848"/>
                <a:lumOff val="3533"/>
                <a:alphaOff val="0"/>
                <a:tint val="96000"/>
                <a:satMod val="100000"/>
                <a:lumMod val="104000"/>
              </a:schemeClr>
            </a:gs>
            <a:gs pos="78000">
              <a:schemeClr val="accent2">
                <a:hueOff val="-2558941"/>
                <a:satOff val="-28848"/>
                <a:lumOff val="3533"/>
                <a:alphaOff val="0"/>
                <a:shade val="100000"/>
                <a:satMod val="110000"/>
                <a:lumMod val="100000"/>
              </a:schemeClr>
            </a:gs>
          </a:gsLst>
          <a:lin ang="5400000" scaled="0"/>
        </a:gradFill>
        <a:ln w="9525" cap="flat" cmpd="sng" algn="ctr">
          <a:solidFill>
            <a:schemeClr val="accent2">
              <a:hueOff val="-2558941"/>
              <a:satOff val="-28848"/>
              <a:lumOff val="3533"/>
              <a:alphaOff val="0"/>
            </a:schemeClr>
          </a:solidFill>
          <a:prstDash val="solid"/>
        </a:ln>
        <a:effectLst/>
        <a:scene3d>
          <a:camera prst="orthographicFront">
            <a:rot lat="0" lon="0" rev="0"/>
          </a:camera>
          <a:lightRig rig="threePt" dir="t"/>
        </a:scene3d>
        <a:sp3d>
          <a:bevelT w="25400" h="12700"/>
        </a:sp3d>
      </dsp:spPr>
      <dsp:style>
        <a:lnRef idx="1">
          <a:scrgbClr r="0" g="0" b="0"/>
        </a:lnRef>
        <a:fillRef idx="3">
          <a:scrgbClr r="0" g="0" b="0"/>
        </a:fillRef>
        <a:effectRef idx="2">
          <a:scrgbClr r="0" g="0" b="0"/>
        </a:effectRef>
        <a:fontRef idx="minor">
          <a:schemeClr val="lt1"/>
        </a:fontRef>
      </dsp:style>
      <dsp:txBody>
        <a:bodyPr spcFirstLastPara="0" vert="horz" wrap="square" lIns="97638" tIns="330730" rIns="97638" bIns="330730" numCol="1" spcCol="1270" anchor="ctr" anchorCtr="0">
          <a:noAutofit/>
        </a:bodyPr>
        <a:lstStyle/>
        <a:p>
          <a:pPr marL="0" lvl="0" indent="0" algn="l" defTabSz="666750">
            <a:lnSpc>
              <a:spcPct val="90000"/>
            </a:lnSpc>
            <a:spcBef>
              <a:spcPct val="0"/>
            </a:spcBef>
            <a:spcAft>
              <a:spcPct val="35000"/>
            </a:spcAft>
            <a:buNone/>
          </a:pPr>
          <a:r>
            <a:rPr lang="en-US" sz="1500" kern="1200" dirty="0"/>
            <a:t>You can use the short URL Google gives you to set up a </a:t>
          </a:r>
          <a:r>
            <a:rPr lang="en-US" sz="1500" kern="1200" dirty="0" err="1"/>
            <a:t>tinyurl</a:t>
          </a:r>
          <a:r>
            <a:rPr lang="en-US" sz="1500" kern="1200" dirty="0"/>
            <a:t>, </a:t>
          </a:r>
          <a:r>
            <a:rPr lang="en-US" sz="1500" kern="1200" dirty="0" err="1"/>
            <a:t>bitly</a:t>
          </a:r>
          <a:r>
            <a:rPr lang="en-US" sz="1500" kern="1200" dirty="0"/>
            <a:t>, or other short address of your choice. </a:t>
          </a:r>
        </a:p>
      </dsp:txBody>
      <dsp:txXfrm>
        <a:off x="1258045" y="4143145"/>
        <a:ext cx="5032180" cy="1302085"/>
      </dsp:txXfrm>
    </dsp:sp>
    <dsp:sp modelId="{83108B7B-9535-4B09-8AEA-9A79D45034A6}">
      <dsp:nvSpPr>
        <dsp:cNvPr id="0" name=""/>
        <dsp:cNvSpPr/>
      </dsp:nvSpPr>
      <dsp:spPr>
        <a:xfrm>
          <a:off x="0" y="4143145"/>
          <a:ext cx="1258045" cy="1302085"/>
        </a:xfrm>
        <a:prstGeom prst="rect">
          <a:avLst/>
        </a:prstGeom>
        <a:solidFill>
          <a:schemeClr val="lt1">
            <a:hueOff val="0"/>
            <a:satOff val="0"/>
            <a:lumOff val="0"/>
            <a:alphaOff val="0"/>
          </a:schemeClr>
        </a:solidFill>
        <a:ln w="9525" cap="flat" cmpd="sng" algn="ctr">
          <a:solidFill>
            <a:schemeClr val="accent2">
              <a:hueOff val="-2558941"/>
              <a:satOff val="-28848"/>
              <a:lumOff val="353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72" tIns="128617" rIns="66572" bIns="128617" numCol="1" spcCol="1270" anchor="ctr" anchorCtr="0">
          <a:noAutofit/>
        </a:bodyPr>
        <a:lstStyle/>
        <a:p>
          <a:pPr marL="0" lvl="0" indent="0" algn="ctr" defTabSz="800100">
            <a:lnSpc>
              <a:spcPct val="90000"/>
            </a:lnSpc>
            <a:spcBef>
              <a:spcPct val="0"/>
            </a:spcBef>
            <a:spcAft>
              <a:spcPct val="35000"/>
            </a:spcAft>
            <a:buNone/>
          </a:pPr>
          <a:r>
            <a:rPr lang="en-US" sz="1800" kern="1200" dirty="0"/>
            <a:t>Simplify</a:t>
          </a:r>
        </a:p>
      </dsp:txBody>
      <dsp:txXfrm>
        <a:off x="0" y="4143145"/>
        <a:ext cx="1258045" cy="1302085"/>
      </dsp:txXfrm>
    </dsp:sp>
  </dsp:spTree>
</dsp:drawing>
</file>

<file path=ppt/diagrams/layout1.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6/13/2017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6/13/2017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6/13/2017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6/13/2017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6/13/2017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6/13/2017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6/13/2017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forms.google.com/"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forms.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bit.ly/scesconductcuts" TargetMode="Externa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Tracking Teacher-Managed Behaviors using google Forms</a:t>
            </a:r>
          </a:p>
        </p:txBody>
      </p:sp>
      <p:sp>
        <p:nvSpPr>
          <p:cNvPr id="3" name="Subtitle 2"/>
          <p:cNvSpPr>
            <a:spLocks noGrp="1"/>
          </p:cNvSpPr>
          <p:nvPr>
            <p:ph type="subTitle" idx="1"/>
          </p:nvPr>
        </p:nvSpPr>
        <p:spPr/>
        <p:txBody>
          <a:bodyPr/>
          <a:lstStyle/>
          <a:p>
            <a:r>
              <a:rPr lang="en-US" dirty="0"/>
              <a:t>Sallie Robinson, Social Circle Elementary School</a:t>
            </a:r>
          </a:p>
        </p:txBody>
      </p:sp>
    </p:spTree>
    <p:extLst>
      <p:ext uri="{BB962C8B-B14F-4D97-AF65-F5344CB8AC3E}">
        <p14:creationId xmlns:p14="http://schemas.microsoft.com/office/powerpoint/2010/main" val="79360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1293028"/>
          </a:xfrm>
        </p:spPr>
        <p:txBody>
          <a:bodyPr/>
          <a:lstStyle/>
          <a:p>
            <a:r>
              <a:rPr lang="en-US" dirty="0"/>
              <a:t>What Happens next?</a:t>
            </a:r>
          </a:p>
        </p:txBody>
      </p:sp>
      <p:sp>
        <p:nvSpPr>
          <p:cNvPr id="3" name="Content Placeholder 2"/>
          <p:cNvSpPr>
            <a:spLocks noGrp="1"/>
          </p:cNvSpPr>
          <p:nvPr>
            <p:ph idx="1"/>
          </p:nvPr>
        </p:nvSpPr>
        <p:spPr>
          <a:xfrm>
            <a:off x="5717894" y="2361235"/>
            <a:ext cx="5788306" cy="3857450"/>
          </a:xfrm>
        </p:spPr>
        <p:txBody>
          <a:bodyPr/>
          <a:lstStyle/>
          <a:p>
            <a:r>
              <a:rPr lang="en-US" dirty="0"/>
              <a:t>Teachers can access a spreadsheet of data to look for individual student trends across classes or within their own class.</a:t>
            </a:r>
          </a:p>
          <a:p>
            <a:r>
              <a:rPr lang="en-US" dirty="0"/>
              <a:t>Google Forms automatically generates graphs that show trends in the data. PBIS teams can analyze the trends in their monthly meetings to problem solve systemic issues.</a:t>
            </a:r>
          </a:p>
        </p:txBody>
      </p:sp>
      <p:pic>
        <p:nvPicPr>
          <p:cNvPr id="4" name="Picture 3"/>
          <p:cNvPicPr>
            <a:picLocks noChangeAspect="1"/>
          </p:cNvPicPr>
          <p:nvPr/>
        </p:nvPicPr>
        <p:blipFill rotWithShape="1">
          <a:blip r:embed="rId2"/>
          <a:srcRect l="28671" t="30490" r="40285" b="36455"/>
          <a:stretch/>
        </p:blipFill>
        <p:spPr>
          <a:xfrm>
            <a:off x="0" y="0"/>
            <a:ext cx="3784921" cy="2266903"/>
          </a:xfrm>
          <a:prstGeom prst="rect">
            <a:avLst/>
          </a:prstGeom>
        </p:spPr>
      </p:pic>
      <p:pic>
        <p:nvPicPr>
          <p:cNvPr id="5" name="Picture 4"/>
          <p:cNvPicPr>
            <a:picLocks noChangeAspect="1"/>
          </p:cNvPicPr>
          <p:nvPr/>
        </p:nvPicPr>
        <p:blipFill rotWithShape="1">
          <a:blip r:embed="rId3"/>
          <a:srcRect l="28576" t="35274" r="35538" b="30802"/>
          <a:stretch/>
        </p:blipFill>
        <p:spPr>
          <a:xfrm>
            <a:off x="95491" y="2194560"/>
            <a:ext cx="4375230" cy="2326512"/>
          </a:xfrm>
          <a:prstGeom prst="rect">
            <a:avLst/>
          </a:prstGeom>
        </p:spPr>
      </p:pic>
      <p:pic>
        <p:nvPicPr>
          <p:cNvPr id="6" name="Picture 5"/>
          <p:cNvPicPr>
            <a:picLocks noChangeAspect="1"/>
          </p:cNvPicPr>
          <p:nvPr/>
        </p:nvPicPr>
        <p:blipFill rotWithShape="1">
          <a:blip r:embed="rId4"/>
          <a:srcRect l="28766" t="40338" r="32310" b="27764"/>
          <a:stretch/>
        </p:blipFill>
        <p:spPr>
          <a:xfrm>
            <a:off x="168796" y="4528015"/>
            <a:ext cx="4745621" cy="2187617"/>
          </a:xfrm>
          <a:prstGeom prst="rect">
            <a:avLst/>
          </a:prstGeom>
        </p:spPr>
      </p:pic>
    </p:spTree>
    <p:extLst>
      <p:ext uri="{BB962C8B-B14F-4D97-AF65-F5344CB8AC3E}">
        <p14:creationId xmlns:p14="http://schemas.microsoft.com/office/powerpoint/2010/main" val="129843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6149" y="764373"/>
            <a:ext cx="9890051" cy="1293028"/>
          </a:xfrm>
        </p:spPr>
        <p:txBody>
          <a:bodyPr/>
          <a:lstStyle/>
          <a:p>
            <a:r>
              <a:rPr lang="en-US" dirty="0"/>
              <a:t>Multiple ways to look at the data</a:t>
            </a:r>
          </a:p>
        </p:txBody>
      </p:sp>
      <p:pic>
        <p:nvPicPr>
          <p:cNvPr id="6" name="Content Placeholder 5"/>
          <p:cNvPicPr>
            <a:picLocks noGrp="1" noChangeAspect="1"/>
          </p:cNvPicPr>
          <p:nvPr>
            <p:ph sz="half" idx="1"/>
          </p:nvPr>
        </p:nvPicPr>
        <p:blipFill rotWithShape="1">
          <a:blip r:embed="rId2"/>
          <a:srcRect l="-54" t="7802" r="-416" b="4628"/>
          <a:stretch/>
        </p:blipFill>
        <p:spPr>
          <a:xfrm>
            <a:off x="254643" y="2057401"/>
            <a:ext cx="6167661" cy="3023885"/>
          </a:xfrm>
          <a:prstGeom prst="rect">
            <a:avLst/>
          </a:prstGeom>
        </p:spPr>
      </p:pic>
      <p:pic>
        <p:nvPicPr>
          <p:cNvPr id="7" name="Content Placeholder 6"/>
          <p:cNvPicPr>
            <a:picLocks noGrp="1" noChangeAspect="1"/>
          </p:cNvPicPr>
          <p:nvPr>
            <p:ph sz="half" idx="2"/>
          </p:nvPr>
        </p:nvPicPr>
        <p:blipFill>
          <a:blip r:embed="rId3"/>
          <a:stretch>
            <a:fillRect/>
          </a:stretch>
        </p:blipFill>
        <p:spPr>
          <a:xfrm>
            <a:off x="6739361" y="2080911"/>
            <a:ext cx="5334000" cy="3000375"/>
          </a:xfrm>
          <a:prstGeom prst="rect">
            <a:avLst/>
          </a:prstGeom>
        </p:spPr>
      </p:pic>
    </p:spTree>
    <p:extLst>
      <p:ext uri="{BB962C8B-B14F-4D97-AF65-F5344CB8AC3E}">
        <p14:creationId xmlns:p14="http://schemas.microsoft.com/office/powerpoint/2010/main" val="1629029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12" name="Picture 11"/>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14" name="Rectangl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5" name="Content Placeholder 6"/>
          <p:cNvPicPr>
            <a:picLocks noGrp="1" noChangeAspect="1"/>
          </p:cNvPicPr>
          <p:nvPr>
            <p:ph sz="half" idx="1"/>
          </p:nvPr>
        </p:nvPicPr>
        <p:blipFill rotWithShape="1">
          <a:blip r:embed="rId3"/>
          <a:srcRect t="3116" r="39698"/>
          <a:stretch/>
        </p:blipFill>
        <p:spPr>
          <a:xfrm>
            <a:off x="5782927" y="416688"/>
            <a:ext cx="6301242" cy="5694745"/>
          </a:xfrm>
          <a:prstGeom prst="rect">
            <a:avLst/>
          </a:prstGeom>
        </p:spPr>
      </p:pic>
      <p:sp>
        <p:nvSpPr>
          <p:cNvPr id="2" name="Title 1"/>
          <p:cNvSpPr>
            <a:spLocks noGrp="1"/>
          </p:cNvSpPr>
          <p:nvPr>
            <p:ph type="title"/>
          </p:nvPr>
        </p:nvSpPr>
        <p:spPr>
          <a:xfrm>
            <a:off x="685799" y="764373"/>
            <a:ext cx="4696429" cy="1600200"/>
          </a:xfrm>
        </p:spPr>
        <p:txBody>
          <a:bodyPr vert="horz" lIns="91440" tIns="45720" rIns="91440" bIns="45720" rtlCol="0" anchor="b">
            <a:normAutofit/>
          </a:bodyPr>
          <a:lstStyle/>
          <a:p>
            <a:pPr algn="l"/>
            <a:r>
              <a:rPr lang="en-US" sz="3200" dirty="0"/>
              <a:t>Using the spreadsheet</a:t>
            </a:r>
          </a:p>
        </p:txBody>
      </p:sp>
      <p:sp>
        <p:nvSpPr>
          <p:cNvPr id="4" name="Content Placeholder 3"/>
          <p:cNvSpPr>
            <a:spLocks noGrp="1"/>
          </p:cNvSpPr>
          <p:nvPr>
            <p:ph sz="half" idx="2"/>
          </p:nvPr>
        </p:nvSpPr>
        <p:spPr>
          <a:xfrm>
            <a:off x="685800" y="2364573"/>
            <a:ext cx="4777451" cy="3854112"/>
          </a:xfrm>
        </p:spPr>
        <p:txBody>
          <a:bodyPr vert="horz" lIns="91440" tIns="45720" rIns="91440" bIns="45720" rtlCol="0">
            <a:normAutofit/>
          </a:bodyPr>
          <a:lstStyle/>
          <a:p>
            <a:r>
              <a:rPr lang="en-US" sz="2000" dirty="0"/>
              <a:t>Data can be sorted as needed—by name, by homeroom, by type of infraction</a:t>
            </a:r>
          </a:p>
          <a:p>
            <a:r>
              <a:rPr lang="en-US" sz="2000" dirty="0"/>
              <a:t>Teachers can access this spreadsheet to look for trends in student behavior either in their classroom or across classrooms in the school</a:t>
            </a:r>
          </a:p>
          <a:p>
            <a:r>
              <a:rPr lang="en-US" sz="2000" dirty="0"/>
              <a:t>Our Communities in Schools Representative used this data to qualify students for a semester-</a:t>
            </a:r>
            <a:r>
              <a:rPr lang="en-US" sz="2000" dirty="0" err="1"/>
              <a:t>ly</a:t>
            </a:r>
            <a:r>
              <a:rPr lang="en-US" sz="2000" dirty="0"/>
              <a:t> reward event</a:t>
            </a:r>
          </a:p>
        </p:txBody>
      </p:sp>
    </p:spTree>
    <p:extLst>
      <p:ext uri="{BB962C8B-B14F-4D97-AF65-F5344CB8AC3E}">
        <p14:creationId xmlns:p14="http://schemas.microsoft.com/office/powerpoint/2010/main" val="3523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hlinkClick r:id="rId2"/>
              </a:rPr>
              <a:t>Step-by-Step Google Form Creation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909991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up the form</a:t>
            </a:r>
          </a:p>
        </p:txBody>
      </p:sp>
      <p:sp>
        <p:nvSpPr>
          <p:cNvPr id="3" name="Content Placeholder 2"/>
          <p:cNvSpPr>
            <a:spLocks noGrp="1"/>
          </p:cNvSpPr>
          <p:nvPr>
            <p:ph idx="1"/>
          </p:nvPr>
        </p:nvSpPr>
        <p:spPr>
          <a:xfrm>
            <a:off x="185196" y="2194560"/>
            <a:ext cx="2973218" cy="4420371"/>
          </a:xfrm>
        </p:spPr>
        <p:txBody>
          <a:bodyPr>
            <a:normAutofit lnSpcReduction="10000"/>
          </a:bodyPr>
          <a:lstStyle/>
          <a:p>
            <a:r>
              <a:rPr lang="en-US" dirty="0">
                <a:hlinkClick r:id="rId2"/>
              </a:rPr>
              <a:t>Forms.google.com</a:t>
            </a:r>
            <a:endParaRPr lang="en-US" dirty="0"/>
          </a:p>
          <a:p>
            <a:r>
              <a:rPr lang="en-US" dirty="0"/>
              <a:t>Start a new Blank Form</a:t>
            </a:r>
          </a:p>
          <a:p>
            <a:r>
              <a:rPr lang="en-US" dirty="0"/>
              <a:t>Once you have a list of the items you would like included on your form, start creating each item.</a:t>
            </a:r>
          </a:p>
          <a:p>
            <a:r>
              <a:rPr lang="en-US" dirty="0"/>
              <a:t>Add new items by clicking the plus button on the right.</a:t>
            </a:r>
          </a:p>
        </p:txBody>
      </p:sp>
      <p:pic>
        <p:nvPicPr>
          <p:cNvPr id="4" name="Picture 3"/>
          <p:cNvPicPr>
            <a:picLocks noChangeAspect="1"/>
          </p:cNvPicPr>
          <p:nvPr/>
        </p:nvPicPr>
        <p:blipFill rotWithShape="1">
          <a:blip r:embed="rId3"/>
          <a:srcRect t="4051"/>
          <a:stretch/>
        </p:blipFill>
        <p:spPr>
          <a:xfrm>
            <a:off x="3158413" y="1814332"/>
            <a:ext cx="8894689" cy="4800599"/>
          </a:xfrm>
          <a:prstGeom prst="rect">
            <a:avLst/>
          </a:prstGeom>
        </p:spPr>
      </p:pic>
      <p:sp>
        <p:nvSpPr>
          <p:cNvPr id="5" name="Arrow: Left 4"/>
          <p:cNvSpPr/>
          <p:nvPr/>
        </p:nvSpPr>
        <p:spPr>
          <a:xfrm>
            <a:off x="10048710" y="3881288"/>
            <a:ext cx="1134319" cy="20834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2682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about Form Creation</a:t>
            </a:r>
          </a:p>
        </p:txBody>
      </p:sp>
      <p:sp>
        <p:nvSpPr>
          <p:cNvPr id="3" name="Content Placeholder 2"/>
          <p:cNvSpPr>
            <a:spLocks noGrp="1"/>
          </p:cNvSpPr>
          <p:nvPr>
            <p:ph idx="1"/>
          </p:nvPr>
        </p:nvSpPr>
        <p:spPr/>
        <p:txBody>
          <a:bodyPr/>
          <a:lstStyle/>
          <a:p>
            <a:r>
              <a:rPr lang="en-US" dirty="0"/>
              <a:t>Keep the typing to a minimum—anywhere you can have multiple choice options is better—less time and less opportunity for rogue responses.</a:t>
            </a:r>
          </a:p>
          <a:p>
            <a:r>
              <a:rPr lang="en-US" dirty="0"/>
              <a:t>You can always make adjustments as time goes on (we certainly did!), but be aware the data generated may not be as complete as if you leave it the same for the duration.</a:t>
            </a:r>
          </a:p>
          <a:p>
            <a:r>
              <a:rPr lang="en-US" dirty="0"/>
              <a:t>You can make a copy of the form to use in different quarters, semesters, or years, depending on how the data will be analyzed or utilized.</a:t>
            </a:r>
          </a:p>
          <a:p>
            <a:endParaRPr lang="en-US" dirty="0"/>
          </a:p>
          <a:p>
            <a:endParaRPr lang="en-US" dirty="0"/>
          </a:p>
        </p:txBody>
      </p:sp>
    </p:spTree>
    <p:extLst>
      <p:ext uri="{BB962C8B-B14F-4D97-AF65-F5344CB8AC3E}">
        <p14:creationId xmlns:p14="http://schemas.microsoft.com/office/powerpoint/2010/main" val="27997680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ounded 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0"/>
            <a:ext cx="7555992" cy="6858000"/>
          </a:xfrm>
          <a:prstGeom prst="roundRect">
            <a:avLst>
              <a:gd name="adj" fmla="val 0"/>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chemeClr val="tx1"/>
          </a:solidFill>
          <a:ln>
            <a:noFill/>
          </a:ln>
          <a:effectLst>
            <a:outerShdw blurRad="635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1975"/>
          <a:stretch/>
        </p:blipFill>
        <p:spPr>
          <a:xfrm>
            <a:off x="0" y="4375150"/>
            <a:ext cx="4636008" cy="2482850"/>
          </a:xfrm>
          <a:prstGeom prst="rect">
            <a:avLst/>
          </a:prstGeom>
        </p:spPr>
      </p:pic>
      <p:pic>
        <p:nvPicPr>
          <p:cNvPr id="16" name="Picture 15"/>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r="61975"/>
          <a:stretch/>
        </p:blipFill>
        <p:spPr>
          <a:xfrm>
            <a:off x="0" y="0"/>
            <a:ext cx="4636008" cy="1441450"/>
          </a:xfrm>
          <a:prstGeom prst="rect">
            <a:avLst/>
          </a:prstGeom>
        </p:spPr>
      </p:pic>
      <p:sp>
        <p:nvSpPr>
          <p:cNvPr id="2" name="Title 1"/>
          <p:cNvSpPr>
            <a:spLocks noGrp="1"/>
          </p:cNvSpPr>
          <p:nvPr>
            <p:ph type="title"/>
          </p:nvPr>
        </p:nvSpPr>
        <p:spPr>
          <a:xfrm>
            <a:off x="685800" y="1066163"/>
            <a:ext cx="3306744" cy="5148371"/>
          </a:xfrm>
        </p:spPr>
        <p:txBody>
          <a:bodyPr>
            <a:normAutofit/>
          </a:bodyPr>
          <a:lstStyle/>
          <a:p>
            <a:r>
              <a:rPr lang="en-US">
                <a:solidFill>
                  <a:schemeClr val="bg1"/>
                </a:solidFill>
              </a:rPr>
              <a:t>Practical Matters</a:t>
            </a:r>
          </a:p>
        </p:txBody>
      </p:sp>
      <p:graphicFrame>
        <p:nvGraphicFramePr>
          <p:cNvPr id="6" name="Content Placeholder 2"/>
          <p:cNvGraphicFramePr>
            <a:graphicFrameLocks noGrp="1"/>
          </p:cNvGraphicFramePr>
          <p:nvPr>
            <p:ph idx="1"/>
            <p:extLst>
              <p:ext uri="{D42A27DB-BD31-4B8C-83A1-F6EECF244321}">
                <p14:modId xmlns:p14="http://schemas.microsoft.com/office/powerpoint/2010/main" val="639421966"/>
              </p:ext>
            </p:extLst>
          </p:nvPr>
        </p:nvGraphicFramePr>
        <p:xfrm>
          <a:off x="5279472" y="746125"/>
          <a:ext cx="6290226" cy="54477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16607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Comments?</a:t>
            </a:r>
          </a:p>
        </p:txBody>
      </p:sp>
      <p:sp>
        <p:nvSpPr>
          <p:cNvPr id="3" name="Text Placeholder 2"/>
          <p:cNvSpPr>
            <a:spLocks noGrp="1"/>
          </p:cNvSpPr>
          <p:nvPr>
            <p:ph type="body" idx="1"/>
          </p:nvPr>
        </p:nvSpPr>
        <p:spPr/>
        <p:txBody>
          <a:bodyPr/>
          <a:lstStyle/>
          <a:p>
            <a:r>
              <a:rPr lang="en-US" dirty="0"/>
              <a:t>Contact Info: Sallie Robinson</a:t>
            </a:r>
          </a:p>
          <a:p>
            <a:r>
              <a:rPr lang="en-US" dirty="0"/>
              <a:t>Sallie.Robinson@socialcircleschools.org</a:t>
            </a:r>
          </a:p>
          <a:p>
            <a:endParaRPr lang="en-US" dirty="0"/>
          </a:p>
        </p:txBody>
      </p:sp>
      <p:sp>
        <p:nvSpPr>
          <p:cNvPr id="4" name="Title 1"/>
          <p:cNvSpPr txBox="1">
            <a:spLocks/>
          </p:cNvSpPr>
          <p:nvPr/>
        </p:nvSpPr>
        <p:spPr>
          <a:xfrm>
            <a:off x="685799" y="95705"/>
            <a:ext cx="10820399" cy="2801935"/>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9754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Rationale</a:t>
            </a:r>
          </a:p>
          <a:p>
            <a:r>
              <a:rPr lang="en-US" dirty="0"/>
              <a:t>How it Works</a:t>
            </a:r>
          </a:p>
          <a:p>
            <a:r>
              <a:rPr lang="en-US" dirty="0"/>
              <a:t>The Google Form (overview)</a:t>
            </a:r>
          </a:p>
          <a:p>
            <a:r>
              <a:rPr lang="en-US" dirty="0"/>
              <a:t>Designing the Google Form (step-by-step)</a:t>
            </a:r>
          </a:p>
          <a:p>
            <a:pPr marL="457200" indent="-457200">
              <a:buFont typeface="+mj-lt"/>
              <a:buAutoNum type="arabicPeriod"/>
            </a:pPr>
            <a:endParaRPr lang="en-US" dirty="0"/>
          </a:p>
          <a:p>
            <a:pPr marL="457200" indent="-457200">
              <a:buFont typeface="+mj-lt"/>
              <a:buAutoNum type="arabicPeriod"/>
            </a:pPr>
            <a:endParaRPr lang="en-US" dirty="0"/>
          </a:p>
          <a:p>
            <a:pPr marL="0" indent="0">
              <a:buNone/>
            </a:pPr>
            <a:r>
              <a:rPr lang="en-US" dirty="0"/>
              <a:t>Please ask questions as they come up or make a note to ask them later. I want to help!</a:t>
            </a:r>
          </a:p>
          <a:p>
            <a:pPr marL="457200" indent="-457200">
              <a:buFont typeface="+mj-lt"/>
              <a:buAutoNum type="arabicPeriod"/>
            </a:pPr>
            <a:endParaRPr lang="en-US" dirty="0"/>
          </a:p>
        </p:txBody>
      </p:sp>
    </p:spTree>
    <p:extLst>
      <p:ext uri="{BB962C8B-B14F-4D97-AF65-F5344CB8AC3E}">
        <p14:creationId xmlns:p14="http://schemas.microsoft.com/office/powerpoint/2010/main" val="1603405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Ideas</a:t>
            </a:r>
          </a:p>
        </p:txBody>
      </p:sp>
      <p:sp>
        <p:nvSpPr>
          <p:cNvPr id="3" name="Content Placeholder 2"/>
          <p:cNvSpPr>
            <a:spLocks noGrp="1"/>
          </p:cNvSpPr>
          <p:nvPr>
            <p:ph idx="1"/>
          </p:nvPr>
        </p:nvSpPr>
        <p:spPr/>
        <p:txBody>
          <a:bodyPr/>
          <a:lstStyle/>
          <a:p>
            <a:r>
              <a:rPr lang="en-US" dirty="0"/>
              <a:t>Office referrals need to be limited.</a:t>
            </a:r>
          </a:p>
          <a:p>
            <a:r>
              <a:rPr lang="en-US" dirty="0"/>
              <a:t>Classroom behaviors still need to be addressed.</a:t>
            </a:r>
          </a:p>
          <a:p>
            <a:r>
              <a:rPr lang="en-US" dirty="0"/>
              <a:t>Parents need to be notified of student behavior.</a:t>
            </a:r>
          </a:p>
          <a:p>
            <a:r>
              <a:rPr lang="en-US" dirty="0"/>
              <a:t>Consistency in implementation is needed school-wide.</a:t>
            </a:r>
          </a:p>
          <a:p>
            <a:r>
              <a:rPr lang="en-US" dirty="0"/>
              <a:t>PBIS Teams can use classroom level data to strategize more effective school policies and practices.</a:t>
            </a:r>
          </a:p>
          <a:p>
            <a:endParaRPr lang="en-US" dirty="0"/>
          </a:p>
          <a:p>
            <a:endParaRPr lang="en-US" dirty="0"/>
          </a:p>
        </p:txBody>
      </p:sp>
    </p:spTree>
    <p:extLst>
      <p:ext uri="{BB962C8B-B14F-4D97-AF65-F5344CB8AC3E}">
        <p14:creationId xmlns:p14="http://schemas.microsoft.com/office/powerpoint/2010/main" val="4111289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Fit In?</a:t>
            </a:r>
          </a:p>
        </p:txBody>
      </p:sp>
      <p:sp>
        <p:nvSpPr>
          <p:cNvPr id="3" name="Content Placeholder 2"/>
          <p:cNvSpPr>
            <a:spLocks noGrp="1"/>
          </p:cNvSpPr>
          <p:nvPr>
            <p:ph idx="1"/>
          </p:nvPr>
        </p:nvSpPr>
        <p:spPr/>
        <p:txBody>
          <a:bodyPr/>
          <a:lstStyle/>
          <a:p>
            <a:pPr marL="0" indent="0">
              <a:buNone/>
            </a:pPr>
            <a:r>
              <a:rPr lang="en-US" dirty="0"/>
              <a:t> </a:t>
            </a:r>
          </a:p>
        </p:txBody>
      </p:sp>
      <p:sp>
        <p:nvSpPr>
          <p:cNvPr id="4" name="Rectangle 3"/>
          <p:cNvSpPr/>
          <p:nvPr/>
        </p:nvSpPr>
        <p:spPr>
          <a:xfrm>
            <a:off x="807188" y="2057400"/>
            <a:ext cx="11021534" cy="168632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Classroom PBIS Implementation</a:t>
            </a:r>
          </a:p>
          <a:p>
            <a:pPr algn="ctr"/>
            <a:r>
              <a:rPr lang="en-US" sz="1400" dirty="0"/>
              <a:t>(according to matrix)</a:t>
            </a:r>
          </a:p>
        </p:txBody>
      </p:sp>
      <p:sp>
        <p:nvSpPr>
          <p:cNvPr id="6" name="Rectangle 5"/>
          <p:cNvSpPr/>
          <p:nvPr/>
        </p:nvSpPr>
        <p:spPr>
          <a:xfrm>
            <a:off x="807187" y="3880884"/>
            <a:ext cx="7552656" cy="155235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Positive Incentives</a:t>
            </a:r>
          </a:p>
        </p:txBody>
      </p:sp>
      <p:sp>
        <p:nvSpPr>
          <p:cNvPr id="7" name="Rectangle 6"/>
          <p:cNvSpPr/>
          <p:nvPr/>
        </p:nvSpPr>
        <p:spPr>
          <a:xfrm>
            <a:off x="8461299" y="3880883"/>
            <a:ext cx="1952845" cy="1552354"/>
          </a:xfrm>
          <a:prstGeom prst="rect">
            <a:avLst/>
          </a:prstGeom>
          <a:ln w="76200">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a:t>Teacher-Managed Behaviors</a:t>
            </a:r>
          </a:p>
        </p:txBody>
      </p:sp>
      <p:sp>
        <p:nvSpPr>
          <p:cNvPr id="8" name="Rectangle 7"/>
          <p:cNvSpPr/>
          <p:nvPr/>
        </p:nvSpPr>
        <p:spPr>
          <a:xfrm>
            <a:off x="10515600" y="3880883"/>
            <a:ext cx="1313121" cy="15523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Office-Managed Behaviors</a:t>
            </a:r>
          </a:p>
        </p:txBody>
      </p:sp>
    </p:spTree>
    <p:extLst>
      <p:ext uri="{BB962C8B-B14F-4D97-AF65-F5344CB8AC3E}">
        <p14:creationId xmlns:p14="http://schemas.microsoft.com/office/powerpoint/2010/main" val="2609490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a:t>
            </a:r>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a:t>Teacher provides redirection for behavior.</a:t>
            </a:r>
          </a:p>
          <a:p>
            <a:pPr marL="457200" indent="-457200">
              <a:buFont typeface="+mj-lt"/>
              <a:buAutoNum type="arabicPeriod"/>
            </a:pPr>
            <a:r>
              <a:rPr lang="en-US" dirty="0"/>
              <a:t>Upon continued behavior, student receives a </a:t>
            </a:r>
            <a:r>
              <a:rPr lang="en-US" dirty="0">
                <a:solidFill>
                  <a:srgbClr val="FF0000"/>
                </a:solidFill>
              </a:rPr>
              <a:t>Conduct Cut </a:t>
            </a:r>
            <a:r>
              <a:rPr lang="en-US" dirty="0"/>
              <a:t>stamp in the agenda, which serves as parental notification of behavior. It must be signed by a parent or guardian.</a:t>
            </a:r>
          </a:p>
          <a:p>
            <a:pPr marL="457200" indent="-457200">
              <a:buFont typeface="+mj-lt"/>
              <a:buAutoNum type="arabicPeriod"/>
            </a:pPr>
            <a:r>
              <a:rPr lang="en-US" dirty="0"/>
              <a:t>Teacher logs Conduct Cut into a Google Form.</a:t>
            </a:r>
          </a:p>
          <a:p>
            <a:pPr marL="457200" indent="-457200">
              <a:buFont typeface="+mj-lt"/>
              <a:buAutoNum type="arabicPeriod"/>
            </a:pPr>
            <a:r>
              <a:rPr lang="en-US" dirty="0"/>
              <a:t>Repeated Conduct Cuts add up to bigger consequences:</a:t>
            </a:r>
          </a:p>
          <a:p>
            <a:pPr marL="914400" lvl="1" indent="-457200">
              <a:buAutoNum type="arabicPeriod"/>
            </a:pPr>
            <a:r>
              <a:rPr lang="en-US" dirty="0"/>
              <a:t>2 Conduct Cuts = Parent Phone Call</a:t>
            </a:r>
          </a:p>
          <a:p>
            <a:pPr marL="914400" lvl="1" indent="-457200">
              <a:buAutoNum type="arabicPeriod"/>
            </a:pPr>
            <a:r>
              <a:rPr lang="en-US" dirty="0"/>
              <a:t>3-4 Conduct Cuts = Silent Lunch, Recess Detention, or After School Detention</a:t>
            </a:r>
          </a:p>
          <a:p>
            <a:pPr marL="914400" lvl="1" indent="-457200">
              <a:buFont typeface="+mj-lt"/>
              <a:buAutoNum type="arabicPeriod"/>
            </a:pPr>
            <a:r>
              <a:rPr lang="en-US" dirty="0"/>
              <a:t>5 Conduct Cuts = Office Referral</a:t>
            </a:r>
          </a:p>
          <a:p>
            <a:pPr marL="457200" indent="-457200">
              <a:buFont typeface="+mj-lt"/>
              <a:buAutoNum type="arabicPeriod"/>
            </a:pPr>
            <a:r>
              <a:rPr lang="en-US" dirty="0"/>
              <a:t>PBIS Team reviews Conduct Cut data monthly to look for trends and problem solve.</a:t>
            </a:r>
          </a:p>
        </p:txBody>
      </p:sp>
    </p:spTree>
    <p:extLst>
      <p:ext uri="{BB962C8B-B14F-4D97-AF65-F5344CB8AC3E}">
        <p14:creationId xmlns:p14="http://schemas.microsoft.com/office/powerpoint/2010/main" val="2954573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Conduct Cut in Agenda with description of behavior</a:t>
            </a:r>
          </a:p>
        </p:txBody>
      </p:sp>
      <p:pic>
        <p:nvPicPr>
          <p:cNvPr id="5" name="Content Placeholder 4" descr="A close up of text on a white background&#10;&#10;Description generated with very high confidence"/>
          <p:cNvPicPr>
            <a:picLocks noGrp="1" noChangeAspect="1"/>
          </p:cNvPicPr>
          <p:nvPr>
            <p:ph idx="1"/>
          </p:nvPr>
        </p:nvPicPr>
        <p:blipFill>
          <a:blip r:embed="rId2"/>
          <a:stretch>
            <a:fillRect/>
          </a:stretch>
        </p:blipFill>
        <p:spPr>
          <a:xfrm>
            <a:off x="2071687" y="2193925"/>
            <a:ext cx="8048626" cy="4024313"/>
          </a:xfrm>
        </p:spPr>
      </p:pic>
    </p:spTree>
    <p:extLst>
      <p:ext uri="{BB962C8B-B14F-4D97-AF65-F5344CB8AC3E}">
        <p14:creationId xmlns:p14="http://schemas.microsoft.com/office/powerpoint/2010/main" val="2288903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flipH="1">
            <a:off x="821532" y="4189494"/>
            <a:ext cx="4313993" cy="199392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Our Teacher-Managed Behaviors</a:t>
            </a:r>
          </a:p>
        </p:txBody>
      </p:sp>
      <p:pic>
        <p:nvPicPr>
          <p:cNvPr id="4" name="Content Placeholder 3"/>
          <p:cNvPicPr>
            <a:picLocks noGrp="1" noChangeAspect="1"/>
          </p:cNvPicPr>
          <p:nvPr>
            <p:ph idx="1"/>
          </p:nvPr>
        </p:nvPicPr>
        <p:blipFill rotWithShape="1">
          <a:blip r:embed="rId2"/>
          <a:srcRect l="25139" t="14512" r="61595" b="54425"/>
          <a:stretch/>
        </p:blipFill>
        <p:spPr>
          <a:xfrm>
            <a:off x="821532" y="2131459"/>
            <a:ext cx="3125165" cy="4116072"/>
          </a:xfrm>
          <a:prstGeom prst="rect">
            <a:avLst/>
          </a:prstGeom>
        </p:spPr>
      </p:pic>
      <p:cxnSp>
        <p:nvCxnSpPr>
          <p:cNvPr id="6" name="Straight Connector 5"/>
          <p:cNvCxnSpPr/>
          <p:nvPr/>
        </p:nvCxnSpPr>
        <p:spPr>
          <a:xfrm>
            <a:off x="824357" y="2185628"/>
            <a:ext cx="0" cy="4007733"/>
          </a:xfrm>
          <a:prstGeom prst="line">
            <a:avLst/>
          </a:prstGeom>
          <a:ln w="38100"/>
        </p:spPr>
        <p:style>
          <a:lnRef idx="1">
            <a:schemeClr val="dk1"/>
          </a:lnRef>
          <a:fillRef idx="0">
            <a:schemeClr val="dk1"/>
          </a:fillRef>
          <a:effectRef idx="0">
            <a:schemeClr val="dk1"/>
          </a:effectRef>
          <a:fontRef idx="minor">
            <a:schemeClr val="tx1"/>
          </a:fontRef>
        </p:style>
      </p:cxnSp>
      <p:pic>
        <p:nvPicPr>
          <p:cNvPr id="7" name="Picture 6"/>
          <p:cNvPicPr>
            <a:picLocks noChangeAspect="1"/>
          </p:cNvPicPr>
          <p:nvPr/>
        </p:nvPicPr>
        <p:blipFill rotWithShape="1">
          <a:blip r:embed="rId3"/>
          <a:srcRect l="25029" t="14574" r="24826" b="18604"/>
          <a:stretch/>
        </p:blipFill>
        <p:spPr>
          <a:xfrm>
            <a:off x="5135525" y="2057401"/>
            <a:ext cx="6113721" cy="4582633"/>
          </a:xfrm>
          <a:prstGeom prst="rect">
            <a:avLst/>
          </a:prstGeom>
        </p:spPr>
      </p:pic>
      <p:cxnSp>
        <p:nvCxnSpPr>
          <p:cNvPr id="9" name="Straight Connector 8"/>
          <p:cNvCxnSpPr/>
          <p:nvPr/>
        </p:nvCxnSpPr>
        <p:spPr>
          <a:xfrm flipH="1">
            <a:off x="821532" y="2057401"/>
            <a:ext cx="4313993" cy="740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946697" y="4135325"/>
            <a:ext cx="2826243" cy="20038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3946697" y="2057401"/>
            <a:ext cx="2832567" cy="7405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4255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The Google </a:t>
            </a:r>
            <a:r>
              <a:rPr lang="en-US" dirty="0" err="1">
                <a:hlinkClick r:id="rId2"/>
              </a:rPr>
              <a:t>FOrm</a:t>
            </a:r>
            <a:endParaRPr lang="en-US" dirty="0"/>
          </a:p>
        </p:txBody>
      </p:sp>
      <p:pic>
        <p:nvPicPr>
          <p:cNvPr id="6" name="Content Placeholder 5"/>
          <p:cNvPicPr>
            <a:picLocks noGrp="1" noChangeAspect="1"/>
          </p:cNvPicPr>
          <p:nvPr>
            <p:ph sz="half" idx="1"/>
          </p:nvPr>
        </p:nvPicPr>
        <p:blipFill rotWithShape="1">
          <a:blip r:embed="rId3"/>
          <a:srcRect l="25985" t="7802" r="28445"/>
          <a:stretch/>
        </p:blipFill>
        <p:spPr>
          <a:xfrm>
            <a:off x="557514" y="1914884"/>
            <a:ext cx="4014487" cy="4568784"/>
          </a:xfrm>
          <a:prstGeom prst="rect">
            <a:avLst/>
          </a:prstGeom>
        </p:spPr>
      </p:pic>
      <p:pic>
        <p:nvPicPr>
          <p:cNvPr id="7" name="Content Placeholder 6"/>
          <p:cNvPicPr>
            <a:picLocks noGrp="1" noChangeAspect="1"/>
          </p:cNvPicPr>
          <p:nvPr>
            <p:ph sz="half" idx="2"/>
          </p:nvPr>
        </p:nvPicPr>
        <p:blipFill rotWithShape="1">
          <a:blip r:embed="rId4"/>
          <a:srcRect l="30325" t="6871" r="31266" b="-228"/>
          <a:stretch/>
        </p:blipFill>
        <p:spPr>
          <a:xfrm>
            <a:off x="4987558" y="1884782"/>
            <a:ext cx="3341632" cy="4568784"/>
          </a:xfrm>
          <a:prstGeom prst="rect">
            <a:avLst/>
          </a:prstGeom>
        </p:spPr>
      </p:pic>
      <p:pic>
        <p:nvPicPr>
          <p:cNvPr id="8" name="Picture 7"/>
          <p:cNvPicPr>
            <a:picLocks noChangeAspect="1"/>
          </p:cNvPicPr>
          <p:nvPr/>
        </p:nvPicPr>
        <p:blipFill rotWithShape="1">
          <a:blip r:embed="rId5"/>
          <a:srcRect l="30366" t="6855" r="30801"/>
          <a:stretch/>
        </p:blipFill>
        <p:spPr>
          <a:xfrm>
            <a:off x="8744748" y="1914884"/>
            <a:ext cx="3341632" cy="4508581"/>
          </a:xfrm>
          <a:prstGeom prst="rect">
            <a:avLst/>
          </a:prstGeom>
        </p:spPr>
      </p:pic>
    </p:spTree>
    <p:extLst>
      <p:ext uri="{BB962C8B-B14F-4D97-AF65-F5344CB8AC3E}">
        <p14:creationId xmlns:p14="http://schemas.microsoft.com/office/powerpoint/2010/main" val="13663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we track?</a:t>
            </a:r>
          </a:p>
        </p:txBody>
      </p:sp>
      <p:sp>
        <p:nvSpPr>
          <p:cNvPr id="5" name="Content Placeholder 4"/>
          <p:cNvSpPr>
            <a:spLocks noGrp="1"/>
          </p:cNvSpPr>
          <p:nvPr>
            <p:ph idx="1"/>
          </p:nvPr>
        </p:nvSpPr>
        <p:spPr/>
        <p:txBody>
          <a:bodyPr>
            <a:normAutofit/>
          </a:bodyPr>
          <a:lstStyle/>
          <a:p>
            <a:r>
              <a:rPr lang="en-US" b="1" dirty="0"/>
              <a:t>Student Name </a:t>
            </a:r>
            <a:r>
              <a:rPr lang="en-US" dirty="0"/>
              <a:t>and Grade Level</a:t>
            </a:r>
          </a:p>
          <a:p>
            <a:r>
              <a:rPr lang="en-US" dirty="0"/>
              <a:t>Homeroom</a:t>
            </a:r>
          </a:p>
          <a:p>
            <a:r>
              <a:rPr lang="en-US" dirty="0"/>
              <a:t>Location of Incident</a:t>
            </a:r>
          </a:p>
          <a:p>
            <a:r>
              <a:rPr lang="en-US" dirty="0"/>
              <a:t>Date and Time of Incident</a:t>
            </a:r>
          </a:p>
          <a:p>
            <a:r>
              <a:rPr lang="en-US" dirty="0"/>
              <a:t>Type of Incident</a:t>
            </a:r>
          </a:p>
          <a:p>
            <a:r>
              <a:rPr lang="en-US" b="1" dirty="0"/>
              <a:t>Description of Incident</a:t>
            </a:r>
          </a:p>
          <a:p>
            <a:r>
              <a:rPr lang="en-US" dirty="0"/>
              <a:t>Possible Motivation</a:t>
            </a:r>
          </a:p>
          <a:p>
            <a:r>
              <a:rPr lang="en-US" dirty="0"/>
              <a:t>Demographic Information (optional)</a:t>
            </a:r>
          </a:p>
          <a:p>
            <a:endParaRPr lang="en-US" dirty="0"/>
          </a:p>
        </p:txBody>
      </p:sp>
      <p:sp>
        <p:nvSpPr>
          <p:cNvPr id="3" name="TextBox 2"/>
          <p:cNvSpPr txBox="1"/>
          <p:nvPr/>
        </p:nvSpPr>
        <p:spPr>
          <a:xfrm>
            <a:off x="7389628" y="2275367"/>
            <a:ext cx="3710762"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t>**Bolded items are the only items requiring a typed response. All other items are multiple choice or checkbox.</a:t>
            </a:r>
          </a:p>
        </p:txBody>
      </p:sp>
      <p:sp>
        <p:nvSpPr>
          <p:cNvPr id="4" name="TextBox 3"/>
          <p:cNvSpPr txBox="1"/>
          <p:nvPr/>
        </p:nvSpPr>
        <p:spPr>
          <a:xfrm>
            <a:off x="7389628" y="3885225"/>
            <a:ext cx="3710762" cy="230832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t>**Since our school uses Google for email, usernames are automatically collected when a teacher makes an entry. If this is not the case, an additional question would be needed for the name of the teacher making the report. </a:t>
            </a:r>
          </a:p>
        </p:txBody>
      </p:sp>
    </p:spTree>
    <p:extLst>
      <p:ext uri="{BB962C8B-B14F-4D97-AF65-F5344CB8AC3E}">
        <p14:creationId xmlns:p14="http://schemas.microsoft.com/office/powerpoint/2010/main" val="3070839310"/>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TM04033937[[fn=Vapor Trail]]</Template>
  <TotalTime>134</TotalTime>
  <Words>709</Words>
  <Application>Microsoft Office PowerPoint</Application>
  <PresentationFormat>Widescreen</PresentationFormat>
  <Paragraphs>76</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Century Gothic</vt:lpstr>
      <vt:lpstr>Vapor Trail</vt:lpstr>
      <vt:lpstr>Tracking Teacher-Managed Behaviors using google Forms</vt:lpstr>
      <vt:lpstr>Overview</vt:lpstr>
      <vt:lpstr>Key Ideas</vt:lpstr>
      <vt:lpstr>How Does It Fit In?</vt:lpstr>
      <vt:lpstr>How does it work?</vt:lpstr>
      <vt:lpstr>Conduct Cut in Agenda with description of behavior</vt:lpstr>
      <vt:lpstr>Our Teacher-Managed Behaviors</vt:lpstr>
      <vt:lpstr>The Google FOrm</vt:lpstr>
      <vt:lpstr>What do we track?</vt:lpstr>
      <vt:lpstr>What Happens next?</vt:lpstr>
      <vt:lpstr>Multiple ways to look at the data</vt:lpstr>
      <vt:lpstr>Using the spreadsheet</vt:lpstr>
      <vt:lpstr>Step-by-Step Google Form Creation</vt:lpstr>
      <vt:lpstr>Setting up the form</vt:lpstr>
      <vt:lpstr>Tips about Form Creation</vt:lpstr>
      <vt:lpstr>Practical Matters</vt:lpstr>
      <vt:lpstr>Questions?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Tracking Teacher-Managed Behavior using google Forms</dc:title>
  <dc:creator>Sallie Robinson</dc:creator>
  <cp:lastModifiedBy>Sallie Robinson</cp:lastModifiedBy>
  <cp:revision>15</cp:revision>
  <dcterms:created xsi:type="dcterms:W3CDTF">2017-06-12T17:30:35Z</dcterms:created>
  <dcterms:modified xsi:type="dcterms:W3CDTF">2017-06-13T17:08:37Z</dcterms:modified>
</cp:coreProperties>
</file>