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445A3-3C5F-465D-8211-1CBBF0838A26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8DCA8-0797-4939-BF5A-A76F7E3F1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31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HYPE Project's logic model is based on the SE</a:t>
            </a:r>
            <a:r>
              <a:rPr lang="en-US" baseline="0" dirty="0" smtClean="0"/>
              <a:t> model.  We are empowering individuals through membership of a group to make change at the PSE level.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CE3EB-4F98-482E-8AC4-C0BB4B573E7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85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3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5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5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9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8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7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7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89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0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0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47909-33BB-4036-BFD0-2F5E03532118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2DEA3-1203-4D64-98D9-DFFA0C54C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0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155" y="-152400"/>
            <a:ext cx="4088089" cy="563207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Logic Model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-20061" y="590137"/>
            <a:ext cx="9144000" cy="57912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0" y="990600"/>
            <a:ext cx="8305800" cy="491568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-20061" y="1600200"/>
            <a:ext cx="6039861" cy="38100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-20061" y="2098624"/>
            <a:ext cx="4530583" cy="2884213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600200" y="3621106"/>
            <a:ext cx="1447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Motivation for PSE Change</a:t>
            </a:r>
            <a:endParaRPr lang="en-US" sz="900" dirty="0"/>
          </a:p>
        </p:txBody>
      </p:sp>
      <p:sp>
        <p:nvSpPr>
          <p:cNvPr id="45" name="TextBox 44"/>
          <p:cNvSpPr txBox="1"/>
          <p:nvPr/>
        </p:nvSpPr>
        <p:spPr>
          <a:xfrm>
            <a:off x="1866899" y="3082841"/>
            <a:ext cx="113296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Skills for PSE Change</a:t>
            </a:r>
            <a:endParaRPr lang="en-US" sz="900" dirty="0"/>
          </a:p>
        </p:txBody>
      </p:sp>
      <p:sp>
        <p:nvSpPr>
          <p:cNvPr id="46" name="TextBox 45"/>
          <p:cNvSpPr txBox="1"/>
          <p:nvPr/>
        </p:nvSpPr>
        <p:spPr>
          <a:xfrm>
            <a:off x="292387" y="2981036"/>
            <a:ext cx="9906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Knowledge of HE/AL</a:t>
            </a:r>
            <a:endParaRPr lang="en-US" sz="900" dirty="0"/>
          </a:p>
        </p:txBody>
      </p:sp>
      <p:sp>
        <p:nvSpPr>
          <p:cNvPr id="47" name="TextBox 46"/>
          <p:cNvSpPr txBox="1"/>
          <p:nvPr/>
        </p:nvSpPr>
        <p:spPr>
          <a:xfrm>
            <a:off x="292387" y="3621106"/>
            <a:ext cx="9906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Interest in HE/AL</a:t>
            </a:r>
            <a:endParaRPr lang="en-US" sz="900" dirty="0"/>
          </a:p>
        </p:txBody>
      </p:sp>
      <p:sp>
        <p:nvSpPr>
          <p:cNvPr id="48" name="TextBox 47"/>
          <p:cNvSpPr txBox="1"/>
          <p:nvPr/>
        </p:nvSpPr>
        <p:spPr>
          <a:xfrm>
            <a:off x="3295650" y="3293281"/>
            <a:ext cx="1104900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Individual Youth Empowerment</a:t>
            </a:r>
            <a:endParaRPr lang="en-US" sz="900" dirty="0"/>
          </a:p>
        </p:txBody>
      </p:sp>
      <p:sp>
        <p:nvSpPr>
          <p:cNvPr id="49" name="TextBox 48"/>
          <p:cNvSpPr txBox="1"/>
          <p:nvPr/>
        </p:nvSpPr>
        <p:spPr>
          <a:xfrm>
            <a:off x="3668860" y="1941236"/>
            <a:ext cx="9906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Group Cohesion</a:t>
            </a:r>
            <a:endParaRPr lang="en-US" sz="900" dirty="0"/>
          </a:p>
        </p:txBody>
      </p:sp>
      <p:sp>
        <p:nvSpPr>
          <p:cNvPr id="50" name="TextBox 49"/>
          <p:cNvSpPr txBox="1"/>
          <p:nvPr/>
        </p:nvSpPr>
        <p:spPr>
          <a:xfrm>
            <a:off x="3604924" y="4694415"/>
            <a:ext cx="10959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Relationships w/Adults</a:t>
            </a:r>
            <a:endParaRPr lang="en-US" sz="900" dirty="0"/>
          </a:p>
        </p:txBody>
      </p:sp>
      <p:cxnSp>
        <p:nvCxnSpPr>
          <p:cNvPr id="51" name="Straight Arrow Connector 50"/>
          <p:cNvCxnSpPr>
            <a:stCxn id="46" idx="2"/>
            <a:endCxn id="47" idx="0"/>
          </p:cNvCxnSpPr>
          <p:nvPr/>
        </p:nvCxnSpPr>
        <p:spPr>
          <a:xfrm>
            <a:off x="787687" y="3350368"/>
            <a:ext cx="0" cy="27073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6" idx="3"/>
            <a:endCxn id="44" idx="1"/>
          </p:cNvCxnSpPr>
          <p:nvPr/>
        </p:nvCxnSpPr>
        <p:spPr>
          <a:xfrm>
            <a:off x="1282987" y="3165702"/>
            <a:ext cx="317213" cy="64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7" idx="3"/>
            <a:endCxn id="44" idx="1"/>
          </p:cNvCxnSpPr>
          <p:nvPr/>
        </p:nvCxnSpPr>
        <p:spPr>
          <a:xfrm>
            <a:off x="1282987" y="3805772"/>
            <a:ext cx="3172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510522" y="2522512"/>
            <a:ext cx="1120972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Group Climate</a:t>
            </a:r>
            <a:endParaRPr lang="en-US" sz="900" dirty="0"/>
          </a:p>
        </p:txBody>
      </p:sp>
      <p:sp>
        <p:nvSpPr>
          <p:cNvPr id="55" name="TextBox 54"/>
          <p:cNvSpPr txBox="1"/>
          <p:nvPr/>
        </p:nvSpPr>
        <p:spPr>
          <a:xfrm>
            <a:off x="4686061" y="3990438"/>
            <a:ext cx="800339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Youth Group Voice</a:t>
            </a:r>
            <a:endParaRPr lang="en-US" sz="900" dirty="0"/>
          </a:p>
        </p:txBody>
      </p:sp>
      <p:sp>
        <p:nvSpPr>
          <p:cNvPr id="56" name="TextBox 55"/>
          <p:cNvSpPr txBox="1"/>
          <p:nvPr/>
        </p:nvSpPr>
        <p:spPr>
          <a:xfrm>
            <a:off x="6135364" y="1923018"/>
            <a:ext cx="112097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Youth Viewed as Agents of Change</a:t>
            </a:r>
            <a:endParaRPr lang="en-US" sz="900" dirty="0"/>
          </a:p>
        </p:txBody>
      </p:sp>
      <p:sp>
        <p:nvSpPr>
          <p:cNvPr id="57" name="TextBox 56"/>
          <p:cNvSpPr txBox="1"/>
          <p:nvPr/>
        </p:nvSpPr>
        <p:spPr>
          <a:xfrm>
            <a:off x="5919043" y="4509749"/>
            <a:ext cx="11209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Youth Viewed as Resources</a:t>
            </a:r>
            <a:endParaRPr lang="en-US" sz="900" dirty="0"/>
          </a:p>
        </p:txBody>
      </p:sp>
      <p:sp>
        <p:nvSpPr>
          <p:cNvPr id="58" name="TextBox 57"/>
          <p:cNvSpPr txBox="1"/>
          <p:nvPr/>
        </p:nvSpPr>
        <p:spPr>
          <a:xfrm>
            <a:off x="6135364" y="3251774"/>
            <a:ext cx="112097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á"/>
            </a:pPr>
            <a:r>
              <a:rPr lang="en-US" sz="900" dirty="0" smtClean="0"/>
              <a:t>Youth Participate in Community Change Efforts</a:t>
            </a:r>
            <a:endParaRPr lang="en-US" sz="900" dirty="0"/>
          </a:p>
        </p:txBody>
      </p:sp>
      <p:sp>
        <p:nvSpPr>
          <p:cNvPr id="59" name="Rectangle 58"/>
          <p:cNvSpPr/>
          <p:nvPr/>
        </p:nvSpPr>
        <p:spPr>
          <a:xfrm>
            <a:off x="180108" y="2891844"/>
            <a:ext cx="2944092" cy="117589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/>
          <p:cNvCxnSpPr>
            <a:stCxn id="45" idx="2"/>
            <a:endCxn id="44" idx="0"/>
          </p:cNvCxnSpPr>
          <p:nvPr/>
        </p:nvCxnSpPr>
        <p:spPr>
          <a:xfrm flipH="1">
            <a:off x="2324100" y="3452173"/>
            <a:ext cx="109284" cy="1689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974116" y="3428776"/>
            <a:ext cx="321534" cy="1526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0" idx="0"/>
            <a:endCxn id="48" idx="2"/>
          </p:cNvCxnSpPr>
          <p:nvPr/>
        </p:nvCxnSpPr>
        <p:spPr>
          <a:xfrm flipH="1" flipV="1">
            <a:off x="3848100" y="3801112"/>
            <a:ext cx="304800" cy="8933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9" idx="2"/>
            <a:endCxn id="48" idx="0"/>
          </p:cNvCxnSpPr>
          <p:nvPr/>
        </p:nvCxnSpPr>
        <p:spPr>
          <a:xfrm flipH="1">
            <a:off x="3848100" y="2310568"/>
            <a:ext cx="316060" cy="98271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49" idx="3"/>
            <a:endCxn id="54" idx="0"/>
          </p:cNvCxnSpPr>
          <p:nvPr/>
        </p:nvCxnSpPr>
        <p:spPr>
          <a:xfrm>
            <a:off x="4659460" y="2125902"/>
            <a:ext cx="411548" cy="39661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0" idx="3"/>
            <a:endCxn id="55" idx="2"/>
          </p:cNvCxnSpPr>
          <p:nvPr/>
        </p:nvCxnSpPr>
        <p:spPr>
          <a:xfrm flipV="1">
            <a:off x="4700876" y="4498269"/>
            <a:ext cx="385355" cy="38081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4" idx="2"/>
            <a:endCxn id="55" idx="0"/>
          </p:cNvCxnSpPr>
          <p:nvPr/>
        </p:nvCxnSpPr>
        <p:spPr>
          <a:xfrm>
            <a:off x="5071008" y="2753344"/>
            <a:ext cx="15223" cy="123709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48" idx="3"/>
            <a:endCxn id="58" idx="1"/>
          </p:cNvCxnSpPr>
          <p:nvPr/>
        </p:nvCxnSpPr>
        <p:spPr>
          <a:xfrm>
            <a:off x="4400550" y="3547197"/>
            <a:ext cx="1734814" cy="2774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5" idx="3"/>
            <a:endCxn id="56" idx="2"/>
          </p:cNvCxnSpPr>
          <p:nvPr/>
        </p:nvCxnSpPr>
        <p:spPr>
          <a:xfrm flipV="1">
            <a:off x="5486400" y="2430849"/>
            <a:ext cx="1209450" cy="181350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5" idx="3"/>
            <a:endCxn id="57" idx="0"/>
          </p:cNvCxnSpPr>
          <p:nvPr/>
        </p:nvCxnSpPr>
        <p:spPr>
          <a:xfrm>
            <a:off x="5486400" y="4244354"/>
            <a:ext cx="993129" cy="26539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2"/>
            <a:endCxn id="58" idx="0"/>
          </p:cNvCxnSpPr>
          <p:nvPr/>
        </p:nvCxnSpPr>
        <p:spPr>
          <a:xfrm>
            <a:off x="6695850" y="2430849"/>
            <a:ext cx="0" cy="8209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7" idx="0"/>
            <a:endCxn id="58" idx="2"/>
          </p:cNvCxnSpPr>
          <p:nvPr/>
        </p:nvCxnSpPr>
        <p:spPr>
          <a:xfrm flipV="1">
            <a:off x="6479529" y="3898105"/>
            <a:ext cx="216321" cy="61164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461236" y="3325323"/>
            <a:ext cx="792064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Community/ Coalition Efforts</a:t>
            </a:r>
            <a:endParaRPr lang="en-US" sz="900" dirty="0"/>
          </a:p>
        </p:txBody>
      </p:sp>
      <p:cxnSp>
        <p:nvCxnSpPr>
          <p:cNvPr id="73" name="Straight Arrow Connector 72"/>
          <p:cNvCxnSpPr>
            <a:stCxn id="58" idx="3"/>
            <a:endCxn id="72" idx="1"/>
          </p:cNvCxnSpPr>
          <p:nvPr/>
        </p:nvCxnSpPr>
        <p:spPr>
          <a:xfrm>
            <a:off x="7256336" y="3574940"/>
            <a:ext cx="204900" cy="42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458200" y="3394573"/>
            <a:ext cx="5787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PSE Change</a:t>
            </a:r>
            <a:endParaRPr lang="en-US" sz="900" dirty="0"/>
          </a:p>
        </p:txBody>
      </p:sp>
      <p:cxnSp>
        <p:nvCxnSpPr>
          <p:cNvPr id="75" name="Straight Arrow Connector 74"/>
          <p:cNvCxnSpPr>
            <a:stCxn id="72" idx="3"/>
            <a:endCxn id="74" idx="1"/>
          </p:cNvCxnSpPr>
          <p:nvPr/>
        </p:nvCxnSpPr>
        <p:spPr>
          <a:xfrm>
            <a:off x="8253300" y="3579239"/>
            <a:ext cx="2049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1246561" y="4540526"/>
            <a:ext cx="10775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Individual</a:t>
            </a:r>
            <a:endParaRPr lang="en-US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960505" y="5040282"/>
            <a:ext cx="142205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Interpersonal</a:t>
            </a:r>
            <a:endParaRPr lang="en-US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974116" y="5486400"/>
            <a:ext cx="117878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Community</a:t>
            </a:r>
            <a:endParaRPr lang="en-US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335957" y="5906282"/>
            <a:ext cx="26470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Policy, System, Environment</a:t>
            </a:r>
            <a:endParaRPr lang="en-US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59112" y="6468797"/>
            <a:ext cx="6403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nstantia" panose="02030602050306030303" pitchFamily="18" charset="0"/>
                <a:cs typeface="Estrangelo Edessa" panose="03080600000000000000" pitchFamily="66" charset="0"/>
              </a:rPr>
              <a:t>HYPE Logic Model based on Social Ecological Model for Health Promotion Programs (</a:t>
            </a:r>
            <a:r>
              <a:rPr lang="en-US" sz="1000" dirty="0" err="1" smtClean="0">
                <a:latin typeface="Constantia" panose="02030602050306030303" pitchFamily="18" charset="0"/>
                <a:cs typeface="Estrangelo Edessa" panose="03080600000000000000" pitchFamily="66" charset="0"/>
              </a:rPr>
              <a:t>McLeroy</a:t>
            </a:r>
            <a:r>
              <a:rPr lang="en-US" sz="1000" dirty="0" smtClean="0">
                <a:latin typeface="Constantia" panose="02030602050306030303" pitchFamily="18" charset="0"/>
                <a:cs typeface="Estrangelo Edessa" panose="03080600000000000000" pitchFamily="66" charset="0"/>
              </a:rPr>
              <a:t> et al., 1988)</a:t>
            </a:r>
            <a:endParaRPr lang="en-US" sz="1000" dirty="0">
              <a:latin typeface="Constantia" panose="02030602050306030303" pitchFamily="18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58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Logic Model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Model</dc:title>
  <dc:creator>trimease</dc:creator>
  <cp:lastModifiedBy>Trimease</cp:lastModifiedBy>
  <cp:revision>2</cp:revision>
  <dcterms:created xsi:type="dcterms:W3CDTF">2014-04-01T16:40:48Z</dcterms:created>
  <dcterms:modified xsi:type="dcterms:W3CDTF">2017-03-20T12:57:32Z</dcterms:modified>
</cp:coreProperties>
</file>