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83" d="100"/>
          <a:sy n="83" d="100"/>
        </p:scale>
        <p:origin x="-1416" y="-7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A0445A3-3C5F-465D-8211-1CBBF0838A26}" type="datetimeFigureOut">
              <a:rPr lang="en-US" smtClean="0"/>
              <a:t>3/20/2017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228DCA8-0797-4939-BF5A-A76F7E3F14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963185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The HYPE Project's logic model is based on the SE</a:t>
            </a:r>
            <a:r>
              <a:rPr lang="en-US" baseline="0" dirty="0" smtClean="0"/>
              <a:t> model.  We are empowering individuals through membership of a group to make change at the PSE level. 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5ACE3EB-4F98-482E-8AC4-C0BB4B573E73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8288594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47909-33BB-4036-BFD0-2F5E03532118}" type="datetimeFigureOut">
              <a:rPr lang="en-US" smtClean="0"/>
              <a:t>3/20/2017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E2DEA3-1203-4D64-98D9-DFFA0C54C0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2369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47909-33BB-4036-BFD0-2F5E03532118}" type="datetimeFigureOut">
              <a:rPr lang="en-US" smtClean="0"/>
              <a:t>3/20/2017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E2DEA3-1203-4D64-98D9-DFFA0C54C0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44519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47909-33BB-4036-BFD0-2F5E03532118}" type="datetimeFigureOut">
              <a:rPr lang="en-US" smtClean="0"/>
              <a:t>3/20/2017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E2DEA3-1203-4D64-98D9-DFFA0C54C0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7504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47909-33BB-4036-BFD0-2F5E03532118}" type="datetimeFigureOut">
              <a:rPr lang="en-US" smtClean="0"/>
              <a:t>3/20/2017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E2DEA3-1203-4D64-98D9-DFFA0C54C0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86984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47909-33BB-4036-BFD0-2F5E03532118}" type="datetimeFigureOut">
              <a:rPr lang="en-US" smtClean="0"/>
              <a:t>3/20/2017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E2DEA3-1203-4D64-98D9-DFFA0C54C0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53891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47909-33BB-4036-BFD0-2F5E03532118}" type="datetimeFigureOut">
              <a:rPr lang="en-US" smtClean="0"/>
              <a:t>3/20/2017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E2DEA3-1203-4D64-98D9-DFFA0C54C0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51764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47909-33BB-4036-BFD0-2F5E03532118}" type="datetimeFigureOut">
              <a:rPr lang="en-US" smtClean="0"/>
              <a:t>3/20/2017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E2DEA3-1203-4D64-98D9-DFFA0C54C0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68352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47909-33BB-4036-BFD0-2F5E03532118}" type="datetimeFigureOut">
              <a:rPr lang="en-US" smtClean="0"/>
              <a:t>3/20/2017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E2DEA3-1203-4D64-98D9-DFFA0C54C0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40756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47909-33BB-4036-BFD0-2F5E03532118}" type="datetimeFigureOut">
              <a:rPr lang="en-US" smtClean="0"/>
              <a:t>3/20/2017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E2DEA3-1203-4D64-98D9-DFFA0C54C0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35895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47909-33BB-4036-BFD0-2F5E03532118}" type="datetimeFigureOut">
              <a:rPr lang="en-US" smtClean="0"/>
              <a:t>3/20/2017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E2DEA3-1203-4D64-98D9-DFFA0C54C0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7509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47909-33BB-4036-BFD0-2F5E03532118}" type="datetimeFigureOut">
              <a:rPr lang="en-US" smtClean="0"/>
              <a:t>3/20/2017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E2DEA3-1203-4D64-98D9-DFFA0C54C0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56054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E47909-33BB-4036-BFD0-2F5E03532118}" type="datetimeFigureOut">
              <a:rPr lang="en-US" smtClean="0"/>
              <a:t>3/20/2017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E2DEA3-1203-4D64-98D9-DFFA0C54C0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91043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25155" y="-152400"/>
            <a:ext cx="4088089" cy="563207"/>
          </a:xfrm>
        </p:spPr>
        <p:txBody>
          <a:bodyPr>
            <a:noAutofit/>
          </a:bodyPr>
          <a:lstStyle/>
          <a:p>
            <a:r>
              <a:rPr lang="en-US" sz="2000" dirty="0" smtClean="0">
                <a:solidFill>
                  <a:schemeClr val="bg1"/>
                </a:solidFill>
              </a:rPr>
              <a:t>Logic Model</a:t>
            </a:r>
            <a:endParaRPr lang="en-US" sz="2000" dirty="0">
              <a:solidFill>
                <a:schemeClr val="bg1"/>
              </a:solidFill>
            </a:endParaRPr>
          </a:p>
        </p:txBody>
      </p:sp>
      <p:sp>
        <p:nvSpPr>
          <p:cNvPr id="40" name="Oval 39"/>
          <p:cNvSpPr/>
          <p:nvPr/>
        </p:nvSpPr>
        <p:spPr>
          <a:xfrm>
            <a:off x="-20061" y="590137"/>
            <a:ext cx="9144000" cy="5791200"/>
          </a:xfrm>
          <a:prstGeom prst="ellipse">
            <a:avLst/>
          </a:prstGeom>
          <a:solidFill>
            <a:schemeClr val="bg1">
              <a:lumMod val="8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Oval 40"/>
          <p:cNvSpPr/>
          <p:nvPr/>
        </p:nvSpPr>
        <p:spPr>
          <a:xfrm>
            <a:off x="0" y="990600"/>
            <a:ext cx="8305800" cy="4915682"/>
          </a:xfrm>
          <a:prstGeom prst="ellipse">
            <a:avLst/>
          </a:prstGeom>
          <a:solidFill>
            <a:schemeClr val="bg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Oval 41"/>
          <p:cNvSpPr/>
          <p:nvPr/>
        </p:nvSpPr>
        <p:spPr>
          <a:xfrm>
            <a:off x="-20061" y="1600200"/>
            <a:ext cx="6039861" cy="3810000"/>
          </a:xfrm>
          <a:prstGeom prst="ellipse">
            <a:avLst/>
          </a:prstGeom>
          <a:solidFill>
            <a:schemeClr val="bg1">
              <a:lumMod val="6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Oval 42"/>
          <p:cNvSpPr/>
          <p:nvPr/>
        </p:nvSpPr>
        <p:spPr>
          <a:xfrm>
            <a:off x="-20061" y="2098624"/>
            <a:ext cx="4530583" cy="2884213"/>
          </a:xfrm>
          <a:prstGeom prst="ellipse">
            <a:avLst/>
          </a:prstGeom>
          <a:solidFill>
            <a:schemeClr val="bg1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TextBox 43"/>
          <p:cNvSpPr txBox="1"/>
          <p:nvPr/>
        </p:nvSpPr>
        <p:spPr>
          <a:xfrm>
            <a:off x="1600200" y="3621106"/>
            <a:ext cx="1447800" cy="369332"/>
          </a:xfrm>
          <a:prstGeom prst="rect">
            <a:avLst/>
          </a:prstGeom>
          <a:solidFill>
            <a:schemeClr val="bg1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171450" indent="-171450">
              <a:buFont typeface="Wingdings"/>
              <a:buChar char="á"/>
            </a:pPr>
            <a:r>
              <a:rPr lang="en-US" sz="900" dirty="0" smtClean="0"/>
              <a:t>Motivation for PSE Change</a:t>
            </a:r>
            <a:endParaRPr lang="en-US" sz="900" dirty="0"/>
          </a:p>
        </p:txBody>
      </p:sp>
      <p:sp>
        <p:nvSpPr>
          <p:cNvPr id="45" name="TextBox 44"/>
          <p:cNvSpPr txBox="1"/>
          <p:nvPr/>
        </p:nvSpPr>
        <p:spPr>
          <a:xfrm>
            <a:off x="1866899" y="3082841"/>
            <a:ext cx="1132969" cy="369332"/>
          </a:xfrm>
          <a:prstGeom prst="rect">
            <a:avLst/>
          </a:prstGeom>
          <a:solidFill>
            <a:schemeClr val="bg1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171450" indent="-171450">
              <a:buFont typeface="Wingdings"/>
              <a:buChar char="á"/>
            </a:pPr>
            <a:r>
              <a:rPr lang="en-US" sz="900" dirty="0" smtClean="0"/>
              <a:t>Skills for PSE Change</a:t>
            </a:r>
            <a:endParaRPr lang="en-US" sz="900" dirty="0"/>
          </a:p>
        </p:txBody>
      </p:sp>
      <p:sp>
        <p:nvSpPr>
          <p:cNvPr id="46" name="TextBox 45"/>
          <p:cNvSpPr txBox="1"/>
          <p:nvPr/>
        </p:nvSpPr>
        <p:spPr>
          <a:xfrm>
            <a:off x="292387" y="2981036"/>
            <a:ext cx="990600" cy="369332"/>
          </a:xfrm>
          <a:prstGeom prst="rect">
            <a:avLst/>
          </a:prstGeom>
          <a:solidFill>
            <a:schemeClr val="bg1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171450" indent="-171450">
              <a:buFont typeface="Wingdings"/>
              <a:buChar char="á"/>
            </a:pPr>
            <a:r>
              <a:rPr lang="en-US" sz="900" dirty="0" smtClean="0"/>
              <a:t>Knowledge of HE/AL</a:t>
            </a:r>
            <a:endParaRPr lang="en-US" sz="900" dirty="0"/>
          </a:p>
        </p:txBody>
      </p:sp>
      <p:sp>
        <p:nvSpPr>
          <p:cNvPr id="47" name="TextBox 46"/>
          <p:cNvSpPr txBox="1"/>
          <p:nvPr/>
        </p:nvSpPr>
        <p:spPr>
          <a:xfrm>
            <a:off x="292387" y="3621106"/>
            <a:ext cx="990600" cy="369332"/>
          </a:xfrm>
          <a:prstGeom prst="rect">
            <a:avLst/>
          </a:prstGeom>
          <a:solidFill>
            <a:schemeClr val="bg1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171450" indent="-171450">
              <a:buFont typeface="Wingdings"/>
              <a:buChar char="á"/>
            </a:pPr>
            <a:r>
              <a:rPr lang="en-US" sz="900" dirty="0" smtClean="0"/>
              <a:t>Interest in HE/AL</a:t>
            </a:r>
            <a:endParaRPr lang="en-US" sz="900" dirty="0"/>
          </a:p>
        </p:txBody>
      </p:sp>
      <p:sp>
        <p:nvSpPr>
          <p:cNvPr id="48" name="TextBox 47"/>
          <p:cNvSpPr txBox="1"/>
          <p:nvPr/>
        </p:nvSpPr>
        <p:spPr>
          <a:xfrm>
            <a:off x="3295650" y="3293281"/>
            <a:ext cx="1104900" cy="507831"/>
          </a:xfrm>
          <a:prstGeom prst="rect">
            <a:avLst/>
          </a:prstGeom>
          <a:solidFill>
            <a:schemeClr val="bg1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171450" indent="-171450">
              <a:buFont typeface="Wingdings"/>
              <a:buChar char="á"/>
            </a:pPr>
            <a:r>
              <a:rPr lang="en-US" sz="900" dirty="0" smtClean="0"/>
              <a:t>Individual Youth Empowerment</a:t>
            </a:r>
            <a:endParaRPr lang="en-US" sz="900" dirty="0"/>
          </a:p>
        </p:txBody>
      </p:sp>
      <p:sp>
        <p:nvSpPr>
          <p:cNvPr id="49" name="TextBox 48"/>
          <p:cNvSpPr txBox="1"/>
          <p:nvPr/>
        </p:nvSpPr>
        <p:spPr>
          <a:xfrm>
            <a:off x="3668860" y="1941236"/>
            <a:ext cx="990600" cy="369332"/>
          </a:xfrm>
          <a:prstGeom prst="rect">
            <a:avLst/>
          </a:prstGeom>
          <a:solidFill>
            <a:schemeClr val="bg1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171450" indent="-171450">
              <a:buFont typeface="Wingdings"/>
              <a:buChar char="á"/>
            </a:pPr>
            <a:r>
              <a:rPr lang="en-US" sz="900" dirty="0" smtClean="0"/>
              <a:t>Group Cohesion</a:t>
            </a:r>
            <a:endParaRPr lang="en-US" sz="900" dirty="0"/>
          </a:p>
        </p:txBody>
      </p:sp>
      <p:sp>
        <p:nvSpPr>
          <p:cNvPr id="50" name="TextBox 49"/>
          <p:cNvSpPr txBox="1"/>
          <p:nvPr/>
        </p:nvSpPr>
        <p:spPr>
          <a:xfrm>
            <a:off x="3604924" y="4694415"/>
            <a:ext cx="1095952" cy="369332"/>
          </a:xfrm>
          <a:prstGeom prst="rect">
            <a:avLst/>
          </a:prstGeom>
          <a:solidFill>
            <a:schemeClr val="bg1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171450" indent="-171450">
              <a:buFont typeface="Wingdings"/>
              <a:buChar char="á"/>
            </a:pPr>
            <a:r>
              <a:rPr lang="en-US" sz="900" dirty="0" smtClean="0"/>
              <a:t>Relationships w/Adults</a:t>
            </a:r>
            <a:endParaRPr lang="en-US" sz="900" dirty="0"/>
          </a:p>
        </p:txBody>
      </p:sp>
      <p:cxnSp>
        <p:nvCxnSpPr>
          <p:cNvPr id="51" name="Straight Arrow Connector 50"/>
          <p:cNvCxnSpPr>
            <a:stCxn id="46" idx="2"/>
            <a:endCxn id="47" idx="0"/>
          </p:cNvCxnSpPr>
          <p:nvPr/>
        </p:nvCxnSpPr>
        <p:spPr>
          <a:xfrm>
            <a:off x="787687" y="3350368"/>
            <a:ext cx="0" cy="270738"/>
          </a:xfrm>
          <a:prstGeom prst="straightConnector1">
            <a:avLst/>
          </a:prstGeom>
          <a:ln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Straight Arrow Connector 51"/>
          <p:cNvCxnSpPr>
            <a:stCxn id="46" idx="3"/>
            <a:endCxn id="44" idx="1"/>
          </p:cNvCxnSpPr>
          <p:nvPr/>
        </p:nvCxnSpPr>
        <p:spPr>
          <a:xfrm>
            <a:off x="1282987" y="3165702"/>
            <a:ext cx="317213" cy="64007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Arrow Connector 52"/>
          <p:cNvCxnSpPr>
            <a:stCxn id="47" idx="3"/>
            <a:endCxn id="44" idx="1"/>
          </p:cNvCxnSpPr>
          <p:nvPr/>
        </p:nvCxnSpPr>
        <p:spPr>
          <a:xfrm>
            <a:off x="1282987" y="3805772"/>
            <a:ext cx="317213" cy="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TextBox 53"/>
          <p:cNvSpPr txBox="1"/>
          <p:nvPr/>
        </p:nvSpPr>
        <p:spPr>
          <a:xfrm>
            <a:off x="4510522" y="2522512"/>
            <a:ext cx="1120972" cy="230832"/>
          </a:xfrm>
          <a:prstGeom prst="rect">
            <a:avLst/>
          </a:prstGeom>
          <a:solidFill>
            <a:schemeClr val="bg1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171450" indent="-171450">
              <a:buFont typeface="Wingdings"/>
              <a:buChar char="á"/>
            </a:pPr>
            <a:r>
              <a:rPr lang="en-US" sz="900" dirty="0" smtClean="0"/>
              <a:t>Group Climate</a:t>
            </a:r>
            <a:endParaRPr lang="en-US" sz="900" dirty="0"/>
          </a:p>
        </p:txBody>
      </p:sp>
      <p:sp>
        <p:nvSpPr>
          <p:cNvPr id="55" name="TextBox 54"/>
          <p:cNvSpPr txBox="1"/>
          <p:nvPr/>
        </p:nvSpPr>
        <p:spPr>
          <a:xfrm>
            <a:off x="4686061" y="3990438"/>
            <a:ext cx="800339" cy="507831"/>
          </a:xfrm>
          <a:prstGeom prst="rect">
            <a:avLst/>
          </a:prstGeom>
          <a:solidFill>
            <a:schemeClr val="bg1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171450" indent="-171450">
              <a:buFont typeface="Wingdings"/>
              <a:buChar char="á"/>
            </a:pPr>
            <a:r>
              <a:rPr lang="en-US" sz="900" dirty="0" smtClean="0"/>
              <a:t>Youth Group Voice</a:t>
            </a:r>
            <a:endParaRPr lang="en-US" sz="900" dirty="0"/>
          </a:p>
        </p:txBody>
      </p:sp>
      <p:sp>
        <p:nvSpPr>
          <p:cNvPr id="56" name="TextBox 55"/>
          <p:cNvSpPr txBox="1"/>
          <p:nvPr/>
        </p:nvSpPr>
        <p:spPr>
          <a:xfrm>
            <a:off x="6135364" y="1923018"/>
            <a:ext cx="1120972" cy="507831"/>
          </a:xfrm>
          <a:prstGeom prst="rect">
            <a:avLst/>
          </a:prstGeom>
          <a:solidFill>
            <a:schemeClr val="bg1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171450" indent="-171450">
              <a:buFont typeface="Wingdings"/>
              <a:buChar char="á"/>
            </a:pPr>
            <a:r>
              <a:rPr lang="en-US" sz="900" dirty="0" smtClean="0"/>
              <a:t>Youth Viewed as Agents of Change</a:t>
            </a:r>
            <a:endParaRPr lang="en-US" sz="900" dirty="0"/>
          </a:p>
        </p:txBody>
      </p:sp>
      <p:sp>
        <p:nvSpPr>
          <p:cNvPr id="57" name="TextBox 56"/>
          <p:cNvSpPr txBox="1"/>
          <p:nvPr/>
        </p:nvSpPr>
        <p:spPr>
          <a:xfrm>
            <a:off x="5919043" y="4509749"/>
            <a:ext cx="1120972" cy="369332"/>
          </a:xfrm>
          <a:prstGeom prst="rect">
            <a:avLst/>
          </a:prstGeom>
          <a:solidFill>
            <a:schemeClr val="bg1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171450" indent="-171450">
              <a:buFont typeface="Wingdings"/>
              <a:buChar char="á"/>
            </a:pPr>
            <a:r>
              <a:rPr lang="en-US" sz="900" dirty="0" smtClean="0"/>
              <a:t>Youth Viewed as Resources</a:t>
            </a:r>
            <a:endParaRPr lang="en-US" sz="900" dirty="0"/>
          </a:p>
        </p:txBody>
      </p:sp>
      <p:sp>
        <p:nvSpPr>
          <p:cNvPr id="58" name="TextBox 57"/>
          <p:cNvSpPr txBox="1"/>
          <p:nvPr/>
        </p:nvSpPr>
        <p:spPr>
          <a:xfrm>
            <a:off x="6135364" y="3251774"/>
            <a:ext cx="1120972" cy="646331"/>
          </a:xfrm>
          <a:prstGeom prst="rect">
            <a:avLst/>
          </a:prstGeom>
          <a:solidFill>
            <a:schemeClr val="bg1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171450" indent="-171450">
              <a:buFont typeface="Wingdings"/>
              <a:buChar char="á"/>
            </a:pPr>
            <a:r>
              <a:rPr lang="en-US" sz="900" dirty="0" smtClean="0"/>
              <a:t>Youth Participate in Community Change Efforts</a:t>
            </a:r>
            <a:endParaRPr lang="en-US" sz="900" dirty="0"/>
          </a:p>
        </p:txBody>
      </p:sp>
      <p:sp>
        <p:nvSpPr>
          <p:cNvPr id="59" name="Rectangle 58"/>
          <p:cNvSpPr/>
          <p:nvPr/>
        </p:nvSpPr>
        <p:spPr>
          <a:xfrm>
            <a:off x="180108" y="2891844"/>
            <a:ext cx="2944092" cy="1175891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60" name="Straight Arrow Connector 59"/>
          <p:cNvCxnSpPr>
            <a:stCxn id="45" idx="2"/>
            <a:endCxn id="44" idx="0"/>
          </p:cNvCxnSpPr>
          <p:nvPr/>
        </p:nvCxnSpPr>
        <p:spPr>
          <a:xfrm flipH="1">
            <a:off x="2324100" y="3452173"/>
            <a:ext cx="109284" cy="16893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Straight Arrow Connector 60"/>
          <p:cNvCxnSpPr/>
          <p:nvPr/>
        </p:nvCxnSpPr>
        <p:spPr>
          <a:xfrm>
            <a:off x="2974116" y="3428776"/>
            <a:ext cx="321534" cy="1526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Straight Arrow Connector 61"/>
          <p:cNvCxnSpPr>
            <a:stCxn id="50" idx="0"/>
            <a:endCxn id="48" idx="2"/>
          </p:cNvCxnSpPr>
          <p:nvPr/>
        </p:nvCxnSpPr>
        <p:spPr>
          <a:xfrm flipH="1" flipV="1">
            <a:off x="3848100" y="3801112"/>
            <a:ext cx="304800" cy="89330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Arrow Connector 62"/>
          <p:cNvCxnSpPr>
            <a:stCxn id="49" idx="2"/>
            <a:endCxn id="48" idx="0"/>
          </p:cNvCxnSpPr>
          <p:nvPr/>
        </p:nvCxnSpPr>
        <p:spPr>
          <a:xfrm flipH="1">
            <a:off x="3848100" y="2310568"/>
            <a:ext cx="316060" cy="982713"/>
          </a:xfrm>
          <a:prstGeom prst="straightConnector1">
            <a:avLst/>
          </a:prstGeom>
          <a:ln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Straight Arrow Connector 63"/>
          <p:cNvCxnSpPr>
            <a:stCxn id="49" idx="3"/>
            <a:endCxn id="54" idx="0"/>
          </p:cNvCxnSpPr>
          <p:nvPr/>
        </p:nvCxnSpPr>
        <p:spPr>
          <a:xfrm>
            <a:off x="4659460" y="2125902"/>
            <a:ext cx="411548" cy="396610"/>
          </a:xfrm>
          <a:prstGeom prst="straightConnector1">
            <a:avLst/>
          </a:prstGeom>
          <a:ln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Straight Arrow Connector 64"/>
          <p:cNvCxnSpPr>
            <a:stCxn id="50" idx="3"/>
            <a:endCxn id="55" idx="2"/>
          </p:cNvCxnSpPr>
          <p:nvPr/>
        </p:nvCxnSpPr>
        <p:spPr>
          <a:xfrm flipV="1">
            <a:off x="4700876" y="4498269"/>
            <a:ext cx="385355" cy="380812"/>
          </a:xfrm>
          <a:prstGeom prst="straightConnector1">
            <a:avLst/>
          </a:prstGeom>
          <a:ln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Straight Arrow Connector 65"/>
          <p:cNvCxnSpPr>
            <a:stCxn id="54" idx="2"/>
            <a:endCxn id="55" idx="0"/>
          </p:cNvCxnSpPr>
          <p:nvPr/>
        </p:nvCxnSpPr>
        <p:spPr>
          <a:xfrm>
            <a:off x="5071008" y="2753344"/>
            <a:ext cx="15223" cy="1237094"/>
          </a:xfrm>
          <a:prstGeom prst="straightConnector1">
            <a:avLst/>
          </a:prstGeom>
          <a:ln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Arrow Connector 66"/>
          <p:cNvCxnSpPr>
            <a:stCxn id="48" idx="3"/>
            <a:endCxn id="58" idx="1"/>
          </p:cNvCxnSpPr>
          <p:nvPr/>
        </p:nvCxnSpPr>
        <p:spPr>
          <a:xfrm>
            <a:off x="4400550" y="3547197"/>
            <a:ext cx="1734814" cy="27743"/>
          </a:xfrm>
          <a:prstGeom prst="straightConnector1">
            <a:avLst/>
          </a:prstGeom>
          <a:ln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Straight Arrow Connector 67"/>
          <p:cNvCxnSpPr>
            <a:stCxn id="55" idx="3"/>
            <a:endCxn id="56" idx="2"/>
          </p:cNvCxnSpPr>
          <p:nvPr/>
        </p:nvCxnSpPr>
        <p:spPr>
          <a:xfrm flipV="1">
            <a:off x="5486400" y="2430849"/>
            <a:ext cx="1209450" cy="1813505"/>
          </a:xfrm>
          <a:prstGeom prst="straightConnector1">
            <a:avLst/>
          </a:prstGeom>
          <a:ln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Arrow Connector 68"/>
          <p:cNvCxnSpPr>
            <a:stCxn id="55" idx="3"/>
            <a:endCxn id="57" idx="0"/>
          </p:cNvCxnSpPr>
          <p:nvPr/>
        </p:nvCxnSpPr>
        <p:spPr>
          <a:xfrm>
            <a:off x="5486400" y="4244354"/>
            <a:ext cx="993129" cy="265395"/>
          </a:xfrm>
          <a:prstGeom prst="straightConnector1">
            <a:avLst/>
          </a:prstGeom>
          <a:ln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Straight Arrow Connector 69"/>
          <p:cNvCxnSpPr>
            <a:stCxn id="56" idx="2"/>
            <a:endCxn id="58" idx="0"/>
          </p:cNvCxnSpPr>
          <p:nvPr/>
        </p:nvCxnSpPr>
        <p:spPr>
          <a:xfrm>
            <a:off x="6695850" y="2430849"/>
            <a:ext cx="0" cy="820925"/>
          </a:xfrm>
          <a:prstGeom prst="straightConnector1">
            <a:avLst/>
          </a:prstGeom>
          <a:ln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Arrow Connector 70"/>
          <p:cNvCxnSpPr>
            <a:stCxn id="57" idx="0"/>
            <a:endCxn id="58" idx="2"/>
          </p:cNvCxnSpPr>
          <p:nvPr/>
        </p:nvCxnSpPr>
        <p:spPr>
          <a:xfrm flipV="1">
            <a:off x="6479529" y="3898105"/>
            <a:ext cx="216321" cy="611644"/>
          </a:xfrm>
          <a:prstGeom prst="straightConnector1">
            <a:avLst/>
          </a:prstGeom>
          <a:ln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TextBox 71"/>
          <p:cNvSpPr txBox="1"/>
          <p:nvPr/>
        </p:nvSpPr>
        <p:spPr>
          <a:xfrm>
            <a:off x="7461236" y="3325323"/>
            <a:ext cx="792064" cy="507831"/>
          </a:xfrm>
          <a:prstGeom prst="rect">
            <a:avLst/>
          </a:prstGeom>
          <a:solidFill>
            <a:schemeClr val="bg1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sz="900" dirty="0" smtClean="0"/>
              <a:t>Community/ Coalition Efforts</a:t>
            </a:r>
            <a:endParaRPr lang="en-US" sz="900" dirty="0"/>
          </a:p>
        </p:txBody>
      </p:sp>
      <p:cxnSp>
        <p:nvCxnSpPr>
          <p:cNvPr id="73" name="Straight Arrow Connector 72"/>
          <p:cNvCxnSpPr>
            <a:stCxn id="58" idx="3"/>
            <a:endCxn id="72" idx="1"/>
          </p:cNvCxnSpPr>
          <p:nvPr/>
        </p:nvCxnSpPr>
        <p:spPr>
          <a:xfrm>
            <a:off x="7256336" y="3574940"/>
            <a:ext cx="204900" cy="429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TextBox 73"/>
          <p:cNvSpPr txBox="1"/>
          <p:nvPr/>
        </p:nvSpPr>
        <p:spPr>
          <a:xfrm>
            <a:off x="8458200" y="3394573"/>
            <a:ext cx="578700" cy="369332"/>
          </a:xfrm>
          <a:prstGeom prst="rect">
            <a:avLst/>
          </a:prstGeom>
          <a:solidFill>
            <a:schemeClr val="bg1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sz="900" dirty="0" smtClean="0"/>
              <a:t>PSE Change</a:t>
            </a:r>
            <a:endParaRPr lang="en-US" sz="900" dirty="0"/>
          </a:p>
        </p:txBody>
      </p:sp>
      <p:cxnSp>
        <p:nvCxnSpPr>
          <p:cNvPr id="75" name="Straight Arrow Connector 74"/>
          <p:cNvCxnSpPr>
            <a:stCxn id="72" idx="3"/>
            <a:endCxn id="74" idx="1"/>
          </p:cNvCxnSpPr>
          <p:nvPr/>
        </p:nvCxnSpPr>
        <p:spPr>
          <a:xfrm>
            <a:off x="8253300" y="3579239"/>
            <a:ext cx="204900" cy="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" name="Rectangle 75"/>
          <p:cNvSpPr/>
          <p:nvPr/>
        </p:nvSpPr>
        <p:spPr>
          <a:xfrm>
            <a:off x="1246561" y="4540526"/>
            <a:ext cx="1077539" cy="307777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14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Individual</a:t>
            </a:r>
            <a:endParaRPr lang="en-US" sz="14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gradFill>
                <a:gsLst>
                  <a:gs pos="0">
                    <a:schemeClr val="accent4">
                      <a:shade val="20000"/>
                      <a:satMod val="245000"/>
                    </a:schemeClr>
                  </a:gs>
                  <a:gs pos="43000">
                    <a:schemeClr val="accent4">
                      <a:satMod val="255000"/>
                    </a:schemeClr>
                  </a:gs>
                  <a:gs pos="48000">
                    <a:schemeClr val="accent4">
                      <a:shade val="85000"/>
                      <a:satMod val="255000"/>
                    </a:schemeClr>
                  </a:gs>
                  <a:gs pos="100000">
                    <a:schemeClr val="accent4">
                      <a:shade val="20000"/>
                      <a:satMod val="245000"/>
                    </a:schemeClr>
                  </a:gs>
                </a:gsLst>
                <a:lin ang="5400000"/>
              </a:gra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77" name="Rectangle 76"/>
          <p:cNvSpPr/>
          <p:nvPr/>
        </p:nvSpPr>
        <p:spPr>
          <a:xfrm>
            <a:off x="1960505" y="5040282"/>
            <a:ext cx="1422056" cy="307777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14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Interpersonal</a:t>
            </a:r>
            <a:endParaRPr lang="en-US" sz="14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gradFill>
                <a:gsLst>
                  <a:gs pos="0">
                    <a:schemeClr val="accent4">
                      <a:shade val="20000"/>
                      <a:satMod val="245000"/>
                    </a:schemeClr>
                  </a:gs>
                  <a:gs pos="43000">
                    <a:schemeClr val="accent4">
                      <a:satMod val="255000"/>
                    </a:schemeClr>
                  </a:gs>
                  <a:gs pos="48000">
                    <a:schemeClr val="accent4">
                      <a:shade val="85000"/>
                      <a:satMod val="255000"/>
                    </a:schemeClr>
                  </a:gs>
                  <a:gs pos="100000">
                    <a:schemeClr val="accent4">
                      <a:shade val="20000"/>
                      <a:satMod val="245000"/>
                    </a:schemeClr>
                  </a:gs>
                </a:gsLst>
                <a:lin ang="5400000"/>
              </a:gra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78" name="Rectangle 77"/>
          <p:cNvSpPr/>
          <p:nvPr/>
        </p:nvSpPr>
        <p:spPr>
          <a:xfrm>
            <a:off x="2974116" y="5486400"/>
            <a:ext cx="1178784" cy="307777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1400" b="1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Community</a:t>
            </a:r>
            <a:endParaRPr lang="en-US" sz="14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gradFill>
                <a:gsLst>
                  <a:gs pos="0">
                    <a:schemeClr val="accent4">
                      <a:shade val="20000"/>
                      <a:satMod val="245000"/>
                    </a:schemeClr>
                  </a:gs>
                  <a:gs pos="43000">
                    <a:schemeClr val="accent4">
                      <a:satMod val="255000"/>
                    </a:schemeClr>
                  </a:gs>
                  <a:gs pos="48000">
                    <a:schemeClr val="accent4">
                      <a:shade val="85000"/>
                      <a:satMod val="255000"/>
                    </a:schemeClr>
                  </a:gs>
                  <a:gs pos="100000">
                    <a:schemeClr val="accent4">
                      <a:shade val="20000"/>
                      <a:satMod val="245000"/>
                    </a:schemeClr>
                  </a:gs>
                </a:gsLst>
                <a:lin ang="5400000"/>
              </a:gra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79" name="Rectangle 78"/>
          <p:cNvSpPr/>
          <p:nvPr/>
        </p:nvSpPr>
        <p:spPr>
          <a:xfrm>
            <a:off x="3335957" y="5906282"/>
            <a:ext cx="2647007" cy="307777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1400" b="1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Policy, System, Environment</a:t>
            </a:r>
            <a:endParaRPr lang="en-US" sz="14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gradFill>
                <a:gsLst>
                  <a:gs pos="0">
                    <a:schemeClr val="accent4">
                      <a:shade val="20000"/>
                      <a:satMod val="245000"/>
                    </a:schemeClr>
                  </a:gs>
                  <a:gs pos="43000">
                    <a:schemeClr val="accent4">
                      <a:satMod val="255000"/>
                    </a:schemeClr>
                  </a:gs>
                  <a:gs pos="48000">
                    <a:schemeClr val="accent4">
                      <a:shade val="85000"/>
                      <a:satMod val="255000"/>
                    </a:schemeClr>
                  </a:gs>
                  <a:gs pos="100000">
                    <a:schemeClr val="accent4">
                      <a:shade val="20000"/>
                      <a:satMod val="245000"/>
                    </a:schemeClr>
                  </a:gs>
                </a:gsLst>
                <a:lin ang="5400000"/>
              </a:gra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80" name="TextBox 79"/>
          <p:cNvSpPr txBox="1"/>
          <p:nvPr/>
        </p:nvSpPr>
        <p:spPr>
          <a:xfrm>
            <a:off x="759112" y="6468797"/>
            <a:ext cx="640346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>
                <a:latin typeface="Constantia" panose="02030602050306030303" pitchFamily="18" charset="0"/>
                <a:cs typeface="Estrangelo Edessa" panose="03080600000000000000" pitchFamily="66" charset="0"/>
              </a:rPr>
              <a:t>HYPE Logic Model based on Social Ecological Model for Health Promotion Programs (</a:t>
            </a:r>
            <a:r>
              <a:rPr lang="en-US" sz="1000" dirty="0" err="1" smtClean="0">
                <a:latin typeface="Constantia" panose="02030602050306030303" pitchFamily="18" charset="0"/>
                <a:cs typeface="Estrangelo Edessa" panose="03080600000000000000" pitchFamily="66" charset="0"/>
              </a:rPr>
              <a:t>McLeroy</a:t>
            </a:r>
            <a:r>
              <a:rPr lang="en-US" sz="1000" dirty="0" smtClean="0">
                <a:latin typeface="Constantia" panose="02030602050306030303" pitchFamily="18" charset="0"/>
                <a:cs typeface="Estrangelo Edessa" panose="03080600000000000000" pitchFamily="66" charset="0"/>
              </a:rPr>
              <a:t> et al., 1988)</a:t>
            </a:r>
            <a:endParaRPr lang="en-US" sz="1000" dirty="0">
              <a:latin typeface="Constantia" panose="02030602050306030303" pitchFamily="18" charset="0"/>
              <a:cs typeface="Estrangelo Edessa" panose="03080600000000000000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725886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107</Words>
  <Application>Microsoft Office PowerPoint</Application>
  <PresentationFormat>On-screen Show (4:3)</PresentationFormat>
  <Paragraphs>22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Logic Model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Logic Model</dc:title>
  <dc:creator>trimease</dc:creator>
  <cp:lastModifiedBy>Trimease</cp:lastModifiedBy>
  <cp:revision>2</cp:revision>
  <dcterms:created xsi:type="dcterms:W3CDTF">2014-04-01T16:40:48Z</dcterms:created>
  <dcterms:modified xsi:type="dcterms:W3CDTF">2017-03-20T12:57:32Z</dcterms:modified>
</cp:coreProperties>
</file>

<file path=docProps/thumbnail.jpeg>
</file>