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3"/>
  </p:notesMasterIdLst>
  <p:sldIdLst>
    <p:sldId id="304" r:id="rId2"/>
    <p:sldId id="263" r:id="rId3"/>
    <p:sldId id="336" r:id="rId4"/>
    <p:sldId id="258" r:id="rId5"/>
    <p:sldId id="313" r:id="rId6"/>
    <p:sldId id="354" r:id="rId7"/>
    <p:sldId id="259" r:id="rId8"/>
    <p:sldId id="335" r:id="rId9"/>
    <p:sldId id="312" r:id="rId10"/>
    <p:sldId id="339" r:id="rId11"/>
    <p:sldId id="340" r:id="rId12"/>
    <p:sldId id="314" r:id="rId13"/>
    <p:sldId id="341" r:id="rId14"/>
    <p:sldId id="346" r:id="rId15"/>
    <p:sldId id="317" r:id="rId16"/>
    <p:sldId id="331" r:id="rId17"/>
    <p:sldId id="332" r:id="rId18"/>
    <p:sldId id="320" r:id="rId19"/>
    <p:sldId id="307" r:id="rId20"/>
    <p:sldId id="309" r:id="rId21"/>
    <p:sldId id="310" r:id="rId22"/>
    <p:sldId id="321" r:id="rId23"/>
    <p:sldId id="333" r:id="rId24"/>
    <p:sldId id="322" r:id="rId25"/>
    <p:sldId id="323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24" r:id="rId34"/>
    <p:sldId id="325" r:id="rId35"/>
    <p:sldId id="264" r:id="rId36"/>
    <p:sldId id="262" r:id="rId37"/>
    <p:sldId id="265" r:id="rId38"/>
    <p:sldId id="355" r:id="rId39"/>
    <p:sldId id="261" r:id="rId40"/>
    <p:sldId id="337" r:id="rId41"/>
    <p:sldId id="338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1476" autoAdjust="0"/>
  </p:normalViewPr>
  <p:slideViewPr>
    <p:cSldViewPr snapToGrid="0">
      <p:cViewPr varScale="1">
        <p:scale>
          <a:sx n="95" d="100"/>
          <a:sy n="95" d="100"/>
        </p:scale>
        <p:origin x="11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HUEY\filestore\group\HealthEd\Triple%20P\Evaluation\Cabarrus%20Evaluation%20Data\Data%20Entry\4-2015%20to%206-2015\Pre%20and%20Post%20Data%20Graphs%20April%20to%20June%202015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HUEY\filestore\group\HealthEd\Triple%20P\Evaluation\Cabarrus%20Evaluation%20Data\Data%20Entry\4-2015%20to%206-2015\Pre%20and%20Post%20Data%20Graphs%20April%20to%20June%20201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huey\filestore\group\HealthEd\Triple%20P\Evaluation\Cabarrus%20Evaluation%20Data\Data%20Entry\4-2015%20to%206-2015\Level%204%20graphs%20April%20to%20June%20201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pPr>
            <a:r>
              <a:rPr lang="en-US" sz="1800" dirty="0" smtClean="0">
                <a:latin typeface="Californian FB" panose="0207040306080B030204" pitchFamily="18" charset="0"/>
              </a:rPr>
              <a:t>Race &amp; Ethnicity</a:t>
            </a:r>
            <a:endParaRPr lang="en-US" sz="1800" dirty="0">
              <a:latin typeface="Californian FB" panose="0207040306080B030204" pitchFamily="18" charset="0"/>
            </a:endParaRPr>
          </a:p>
        </c:rich>
      </c:tx>
      <c:layout>
        <c:manualLayout>
          <c:xMode val="edge"/>
          <c:yMode val="edge"/>
          <c:x val="0.26005575893834187"/>
          <c:y val="5.59993196802497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Californian FB" panose="0207040306080B0302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Students Served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4.8098923618710332E-4"/>
                  <c:y val="-2.72312987103939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7565110125146731E-3"/>
                  <c:y val="-1.45138214961031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755128230636139E-2"/>
                  <c:y val="-6.30766460236311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2634050257655041E-2"/>
                  <c:y val="5.17683311156243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Sheet1!$A$3:$A$6</c:f>
              <c:strCache>
                <c:ptCount val="4"/>
                <c:pt idx="0">
                  <c:v>White</c:v>
                </c:pt>
                <c:pt idx="1">
                  <c:v>Hispanic</c:v>
                </c:pt>
                <c:pt idx="2">
                  <c:v>Other</c:v>
                </c:pt>
                <c:pt idx="3">
                  <c:v>Black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41</c:v>
                </c:pt>
                <c:pt idx="1">
                  <c:v>54</c:v>
                </c:pt>
                <c:pt idx="2">
                  <c:v>13</c:v>
                </c:pt>
                <c:pt idx="3">
                  <c:v>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4539920"/>
        <c:axId val="414545016"/>
      </c:barChart>
      <c:catAx>
        <c:axId val="41453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545016"/>
        <c:crosses val="autoZero"/>
        <c:auto val="1"/>
        <c:lblAlgn val="ctr"/>
        <c:lblOffset val="100"/>
        <c:noMultiLvlLbl val="0"/>
      </c:catAx>
      <c:valAx>
        <c:axId val="41454501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53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pPr>
            <a:r>
              <a:rPr lang="en-US" b="1">
                <a:latin typeface="Californian FB" panose="0207040306080B030204" pitchFamily="18" charset="0"/>
              </a:rPr>
              <a:t>Grades Served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fornian FB" panose="0207040306080B0302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7th Grade</c:v>
                </c:pt>
                <c:pt idx="1">
                  <c:v>8th Grade</c:v>
                </c:pt>
                <c:pt idx="2">
                  <c:v>9th Grade</c:v>
                </c:pt>
                <c:pt idx="3">
                  <c:v>10th Grade</c:v>
                </c:pt>
                <c:pt idx="4">
                  <c:v>11th Grade</c:v>
                </c:pt>
                <c:pt idx="5">
                  <c:v>12th Grade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104</c:v>
                </c:pt>
                <c:pt idx="1">
                  <c:v>81</c:v>
                </c:pt>
                <c:pt idx="2">
                  <c:v>71</c:v>
                </c:pt>
                <c:pt idx="3">
                  <c:v>23</c:v>
                </c:pt>
                <c:pt idx="4">
                  <c:v>1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7th Grade</c:v>
                </c:pt>
                <c:pt idx="1">
                  <c:v>8th Grade</c:v>
                </c:pt>
                <c:pt idx="2">
                  <c:v>9th Grade</c:v>
                </c:pt>
                <c:pt idx="3">
                  <c:v>10th Grade</c:v>
                </c:pt>
                <c:pt idx="4">
                  <c:v>11th Grade</c:v>
                </c:pt>
                <c:pt idx="5">
                  <c:v>12th Grade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7th Grade</c:v>
                </c:pt>
                <c:pt idx="1">
                  <c:v>8th Grade</c:v>
                </c:pt>
                <c:pt idx="2">
                  <c:v>9th Grade</c:v>
                </c:pt>
                <c:pt idx="3">
                  <c:v>10th Grade</c:v>
                </c:pt>
                <c:pt idx="4">
                  <c:v>11th Grade</c:v>
                </c:pt>
                <c:pt idx="5">
                  <c:v>12th Grade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14541488"/>
        <c:axId val="414541880"/>
      </c:barChart>
      <c:catAx>
        <c:axId val="41454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pPr>
            <a:endParaRPr lang="en-US"/>
          </a:p>
        </c:txPr>
        <c:crossAx val="414541880"/>
        <c:crosses val="autoZero"/>
        <c:auto val="1"/>
        <c:lblAlgn val="ctr"/>
        <c:lblOffset val="100"/>
        <c:noMultiLvlLbl val="0"/>
      </c:catAx>
      <c:valAx>
        <c:axId val="414541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54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>
                <a:solidFill>
                  <a:schemeClr val="tx1"/>
                </a:solidFill>
              </a:rPr>
              <a:t>Capacity Building Through Training Existing Workforce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4973650220330148"/>
          <c:y val="0.18959375895128813"/>
          <c:w val="0.32531019029927427"/>
          <c:h val="0.790952746389232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Capacity Building Through Training Existing Workforce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E75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DC0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0C629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Education</c:v>
                </c:pt>
                <c:pt idx="1">
                  <c:v>Healthcare</c:v>
                </c:pt>
                <c:pt idx="2">
                  <c:v>Social Services</c:v>
                </c:pt>
                <c:pt idx="3">
                  <c:v>Mental Heath</c:v>
                </c:pt>
                <c:pt idx="4">
                  <c:v>Faith Community</c:v>
                </c:pt>
                <c:pt idx="5">
                  <c:v>Community Agencies</c:v>
                </c:pt>
                <c:pt idx="6">
                  <c:v>Early Child Development Agencies</c:v>
                </c:pt>
                <c:pt idx="7">
                  <c:v>Public Safety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30</c:v>
                </c:pt>
                <c:pt idx="1">
                  <c:v>25</c:v>
                </c:pt>
                <c:pt idx="2">
                  <c:v>9</c:v>
                </c:pt>
                <c:pt idx="3">
                  <c:v>30</c:v>
                </c:pt>
                <c:pt idx="4">
                  <c:v>2</c:v>
                </c:pt>
                <c:pt idx="5">
                  <c:v>10</c:v>
                </c:pt>
                <c:pt idx="6">
                  <c:v>13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7.1519499708519632E-2"/>
          <c:y val="0.15895129561168511"/>
          <c:w val="0.39160113294287568"/>
          <c:h val="0.8410486956251792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22562885807103"/>
          <c:y val="0.28877148942562331"/>
          <c:w val="0.7259800333915819"/>
          <c:h val="0.602666985074893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Sheet4!$B$2</c:f>
              <c:strCache>
                <c:ptCount val="1"/>
                <c:pt idx="0">
                  <c:v>Mean Score</c:v>
                </c:pt>
              </c:strCache>
            </c:strRef>
          </c:tx>
          <c:spPr>
            <a:solidFill>
              <a:srgbClr val="0E76BC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4.1115787100148554E-17"/>
                  <c:y val="1.0092720958421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5.28907048520840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Sheet4!$A$3:$A$4</c:f>
              <c:strCache>
                <c:ptCount val="2"/>
                <c:pt idx="0">
                  <c:v>Pre</c:v>
                </c:pt>
                <c:pt idx="1">
                  <c:v>Post</c:v>
                </c:pt>
              </c:strCache>
            </c:strRef>
          </c:cat>
          <c:val>
            <c:numRef>
              <c:f>Sheet4!$B$3:$B$4</c:f>
              <c:numCache>
                <c:formatCode>General</c:formatCode>
                <c:ptCount val="2"/>
                <c:pt idx="0">
                  <c:v>3.63</c:v>
                </c:pt>
                <c:pt idx="1">
                  <c:v>3.17</c:v>
                </c:pt>
              </c:numCache>
            </c:numRef>
          </c:val>
        </c:ser>
        <c:ser>
          <c:idx val="1"/>
          <c:order val="1"/>
          <c:tx>
            <c:strRef>
              <c:f>Sheet4!$C$2</c:f>
              <c:strCache>
                <c:ptCount val="1"/>
              </c:strCache>
            </c:strRef>
          </c:tx>
          <c:invertIfNegative val="0"/>
          <c:cat>
            <c:strRef>
              <c:f>Sheet4!$A$3:$A$4</c:f>
              <c:strCache>
                <c:ptCount val="2"/>
                <c:pt idx="0">
                  <c:v>Pre</c:v>
                </c:pt>
                <c:pt idx="1">
                  <c:v>Post</c:v>
                </c:pt>
              </c:strCache>
            </c:strRef>
          </c:cat>
          <c:val>
            <c:numRef>
              <c:f>Sheet4!$C$3:$C$4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3774344"/>
        <c:axId val="293770816"/>
      </c:barChart>
      <c:catAx>
        <c:axId val="293774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93770816"/>
        <c:crosses val="autoZero"/>
        <c:auto val="1"/>
        <c:lblAlgn val="ctr"/>
        <c:lblOffset val="100"/>
        <c:noMultiLvlLbl val="0"/>
      </c:catAx>
      <c:valAx>
        <c:axId val="29377081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93774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663828494497013"/>
          <c:y val="0.37054099952677139"/>
          <c:w val="0.73269011991917843"/>
          <c:h val="0.526798282339251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Sheet5!$B$2</c:f>
              <c:strCache>
                <c:ptCount val="1"/>
                <c:pt idx="0">
                  <c:v>Mean Score</c:v>
                </c:pt>
              </c:strCache>
            </c:strRef>
          </c:tx>
          <c:spPr>
            <a:solidFill>
              <a:srgbClr val="F2CF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5.0236626377156025E-3"/>
                  <c:y val="1.08758412646921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047325275431205E-2"/>
                  <c:y val="1.33795847824249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Sheet5!$A$3:$A$4</c:f>
              <c:strCache>
                <c:ptCount val="2"/>
                <c:pt idx="0">
                  <c:v>Pre</c:v>
                </c:pt>
                <c:pt idx="1">
                  <c:v>Post</c:v>
                </c:pt>
              </c:strCache>
            </c:strRef>
          </c:cat>
          <c:val>
            <c:numRef>
              <c:f>Sheet5!$B$3:$B$4</c:f>
              <c:numCache>
                <c:formatCode>General</c:formatCode>
                <c:ptCount val="2"/>
                <c:pt idx="0">
                  <c:v>3.72</c:v>
                </c:pt>
                <c:pt idx="1">
                  <c:v>4.1399999999999997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3777088"/>
        <c:axId val="295380104"/>
      </c:barChart>
      <c:catAx>
        <c:axId val="2937770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80104"/>
        <c:crosses val="autoZero"/>
        <c:auto val="1"/>
        <c:lblAlgn val="ctr"/>
        <c:lblOffset val="100"/>
        <c:noMultiLvlLbl val="0"/>
      </c:catAx>
      <c:valAx>
        <c:axId val="29538010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377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458457322566474E-2"/>
          <c:y val="0.10967238450729468"/>
          <c:w val="0.94593546205497314"/>
          <c:h val="0.66502475151216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SDQ!$B$1</c:f>
              <c:strCache>
                <c:ptCount val="1"/>
                <c:pt idx="0">
                  <c:v>Pre-Score Mean</c:v>
                </c:pt>
              </c:strCache>
            </c:strRef>
          </c:tx>
          <c:spPr>
            <a:solidFill>
              <a:srgbClr val="F2C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SDQ!$A$2:$A$7</c:f>
              <c:strCache>
                <c:ptCount val="6"/>
                <c:pt idx="0">
                  <c:v>Emotional Symptoms</c:v>
                </c:pt>
                <c:pt idx="1">
                  <c:v>Conduct Problems</c:v>
                </c:pt>
                <c:pt idx="2">
                  <c:v>Hyperactivity</c:v>
                </c:pt>
                <c:pt idx="3">
                  <c:v>Peer Problems</c:v>
                </c:pt>
                <c:pt idx="4">
                  <c:v>Pro-Social Behavior</c:v>
                </c:pt>
                <c:pt idx="5">
                  <c:v>Total Difficulties</c:v>
                </c:pt>
              </c:strCache>
            </c:strRef>
          </c:cat>
          <c:val>
            <c:numRef>
              <c:f>SDQ!$B$2:$B$7</c:f>
              <c:numCache>
                <c:formatCode>General</c:formatCode>
                <c:ptCount val="6"/>
                <c:pt idx="0">
                  <c:v>4.1100000000000003</c:v>
                </c:pt>
                <c:pt idx="1">
                  <c:v>5.78</c:v>
                </c:pt>
                <c:pt idx="2">
                  <c:v>7.44</c:v>
                </c:pt>
                <c:pt idx="3">
                  <c:v>2.56</c:v>
                </c:pt>
                <c:pt idx="4">
                  <c:v>5.33</c:v>
                </c:pt>
                <c:pt idx="5">
                  <c:v>19.89</c:v>
                </c:pt>
              </c:numCache>
            </c:numRef>
          </c:val>
        </c:ser>
        <c:ser>
          <c:idx val="1"/>
          <c:order val="1"/>
          <c:tx>
            <c:strRef>
              <c:f>SDQ!$C$1</c:f>
              <c:strCache>
                <c:ptCount val="1"/>
                <c:pt idx="0">
                  <c:v>Post-Score Mean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SDQ!$A$2:$A$7</c:f>
              <c:strCache>
                <c:ptCount val="6"/>
                <c:pt idx="0">
                  <c:v>Emotional Symptoms</c:v>
                </c:pt>
                <c:pt idx="1">
                  <c:v>Conduct Problems</c:v>
                </c:pt>
                <c:pt idx="2">
                  <c:v>Hyperactivity</c:v>
                </c:pt>
                <c:pt idx="3">
                  <c:v>Peer Problems</c:v>
                </c:pt>
                <c:pt idx="4">
                  <c:v>Pro-Social Behavior</c:v>
                </c:pt>
                <c:pt idx="5">
                  <c:v>Total Difficulties</c:v>
                </c:pt>
              </c:strCache>
            </c:strRef>
          </c:cat>
          <c:val>
            <c:numRef>
              <c:f>SDQ!$C$2:$C$7</c:f>
              <c:numCache>
                <c:formatCode>General</c:formatCode>
                <c:ptCount val="6"/>
                <c:pt idx="0">
                  <c:v>2.67</c:v>
                </c:pt>
                <c:pt idx="1">
                  <c:v>3.22</c:v>
                </c:pt>
                <c:pt idx="2">
                  <c:v>5.33</c:v>
                </c:pt>
                <c:pt idx="3">
                  <c:v>2.2200000000000002</c:v>
                </c:pt>
                <c:pt idx="4">
                  <c:v>6.44</c:v>
                </c:pt>
                <c:pt idx="5">
                  <c:v>13.44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9"/>
        <c:overlap val="-63"/>
        <c:axId val="295385200"/>
        <c:axId val="295379712"/>
      </c:barChart>
      <c:catAx>
        <c:axId val="29538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79712"/>
        <c:crosses val="autoZero"/>
        <c:auto val="1"/>
        <c:lblAlgn val="ctr"/>
        <c:lblOffset val="100"/>
        <c:noMultiLvlLbl val="0"/>
      </c:catAx>
      <c:valAx>
        <c:axId val="295379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8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'Parenting Scale'!$B$1</c:f>
              <c:strCache>
                <c:ptCount val="1"/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2CF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'Parenting Scale'!$A$2:$A$3</c:f>
              <c:strCache>
                <c:ptCount val="2"/>
                <c:pt idx="0">
                  <c:v>Pre</c:v>
                </c:pt>
                <c:pt idx="1">
                  <c:v>Post</c:v>
                </c:pt>
              </c:strCache>
            </c:strRef>
          </c:cat>
          <c:val>
            <c:numRef>
              <c:f>'Parenting Scale'!$B$2:$B$3</c:f>
              <c:numCache>
                <c:formatCode>General</c:formatCode>
                <c:ptCount val="2"/>
                <c:pt idx="0">
                  <c:v>3.47</c:v>
                </c:pt>
                <c:pt idx="1">
                  <c:v>2.37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95384024"/>
        <c:axId val="295384416"/>
      </c:barChart>
      <c:catAx>
        <c:axId val="29538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84416"/>
        <c:crosses val="autoZero"/>
        <c:auto val="1"/>
        <c:lblAlgn val="ctr"/>
        <c:lblOffset val="100"/>
        <c:noMultiLvlLbl val="0"/>
      </c:catAx>
      <c:valAx>
        <c:axId val="29538441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5384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EA9E59-F5EB-486B-AD08-07F0A07E6A2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067C17-02A2-4D30-810A-4352D28C4322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dirty="0" smtClean="0"/>
            <a:t>School violence</a:t>
          </a:r>
          <a:endParaRPr lang="en-US" sz="1200" dirty="0"/>
        </a:p>
      </dgm:t>
    </dgm:pt>
    <dgm:pt modelId="{7BE9976E-130E-47E4-8457-C1C510484B7A}" type="parTrans" cxnId="{A525F8AE-70CF-4EA6-8CFD-65288615874C}">
      <dgm:prSet/>
      <dgm:spPr/>
      <dgm:t>
        <a:bodyPr/>
        <a:lstStyle/>
        <a:p>
          <a:endParaRPr lang="en-US" sz="1050"/>
        </a:p>
      </dgm:t>
    </dgm:pt>
    <dgm:pt modelId="{DF14C1CA-F4FA-4E4C-8937-193BABEDB2C0}" type="sibTrans" cxnId="{A525F8AE-70CF-4EA6-8CFD-65288615874C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C3A568F3-60A9-4AD6-BB71-BFA316DCAB6E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dirty="0" smtClean="0"/>
            <a:t>Bullying</a:t>
          </a:r>
          <a:endParaRPr lang="en-US" sz="1200" dirty="0"/>
        </a:p>
      </dgm:t>
    </dgm:pt>
    <dgm:pt modelId="{84E49B0A-7CFE-4609-95EB-2A9F0C8EDED6}" type="parTrans" cxnId="{F363431C-DAB9-4FF6-8B20-81EA4B70D8F0}">
      <dgm:prSet/>
      <dgm:spPr/>
      <dgm:t>
        <a:bodyPr/>
        <a:lstStyle/>
        <a:p>
          <a:endParaRPr lang="en-US" sz="1050"/>
        </a:p>
      </dgm:t>
    </dgm:pt>
    <dgm:pt modelId="{31723A9A-5ED4-4363-8B55-EC3CC5FF993C}" type="sibTrans" cxnId="{F363431C-DAB9-4FF6-8B20-81EA4B70D8F0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A9FA7359-F97F-41EA-8C86-54C5683C8C26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dirty="0" smtClean="0"/>
            <a:t>Attitudes</a:t>
          </a:r>
          <a:endParaRPr lang="en-US" sz="1200" dirty="0"/>
        </a:p>
      </dgm:t>
    </dgm:pt>
    <dgm:pt modelId="{6D01B90D-ABF4-4C4B-9C06-98657315AA92}" type="parTrans" cxnId="{13AEDC67-ED64-4B8D-B139-AA3CC7333E7A}">
      <dgm:prSet/>
      <dgm:spPr/>
      <dgm:t>
        <a:bodyPr/>
        <a:lstStyle/>
        <a:p>
          <a:endParaRPr lang="en-US" sz="1050"/>
        </a:p>
      </dgm:t>
    </dgm:pt>
    <dgm:pt modelId="{F213CD02-6008-4027-AE39-36909C9BAA12}" type="sibTrans" cxnId="{13AEDC67-ED64-4B8D-B139-AA3CC7333E7A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2B06A405-36DD-40FA-A850-27B82209EDD2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dirty="0" smtClean="0"/>
            <a:t>Discipline referrals</a:t>
          </a:r>
          <a:endParaRPr lang="en-US" sz="1200" dirty="0"/>
        </a:p>
      </dgm:t>
    </dgm:pt>
    <dgm:pt modelId="{FD8F1EC9-A6CB-4E80-B987-EA176949EF78}" type="parTrans" cxnId="{94D22909-A70E-4176-9EF1-1DF9A4E8372E}">
      <dgm:prSet/>
      <dgm:spPr/>
      <dgm:t>
        <a:bodyPr/>
        <a:lstStyle/>
        <a:p>
          <a:endParaRPr lang="en-US" sz="1050"/>
        </a:p>
      </dgm:t>
    </dgm:pt>
    <dgm:pt modelId="{255ECEC7-CC18-4887-A7BC-9581A8CEC728}" type="sibTrans" cxnId="{94D22909-A70E-4176-9EF1-1DF9A4E8372E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30331B0D-9951-4FBD-B3A9-83699A10A891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dirty="0" smtClean="0"/>
            <a:t>Academic achievement</a:t>
          </a:r>
          <a:endParaRPr lang="en-US" sz="1200" dirty="0"/>
        </a:p>
      </dgm:t>
    </dgm:pt>
    <dgm:pt modelId="{ED670949-4302-4F54-8E4E-B35027E75FB7}" type="parTrans" cxnId="{E4D10EBE-B081-4554-B580-46FF7D49EFCA}">
      <dgm:prSet/>
      <dgm:spPr/>
      <dgm:t>
        <a:bodyPr/>
        <a:lstStyle/>
        <a:p>
          <a:endParaRPr lang="en-US" sz="1050"/>
        </a:p>
      </dgm:t>
    </dgm:pt>
    <dgm:pt modelId="{305CFDE2-004F-4732-B044-61C93E3FE16C}" type="sibTrans" cxnId="{E4D10EBE-B081-4554-B580-46FF7D49EFCA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3E744FB0-A55A-4E51-BBCE-F7DB047680B0}">
      <dgm:prSet custT="1"/>
      <dgm:spPr>
        <a:solidFill>
          <a:srgbClr val="C000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 smtClean="0"/>
            <a:t>Police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 smtClean="0"/>
            <a:t>encounters</a:t>
          </a:r>
          <a:endParaRPr lang="en-US" sz="1200" dirty="0"/>
        </a:p>
      </dgm:t>
    </dgm:pt>
    <dgm:pt modelId="{C0D9C325-AA58-4B9E-8828-414B84E74380}" type="parTrans" cxnId="{40126C5F-58FE-4B4F-83BF-4EAC82588EE8}">
      <dgm:prSet/>
      <dgm:spPr/>
      <dgm:t>
        <a:bodyPr/>
        <a:lstStyle/>
        <a:p>
          <a:endParaRPr lang="en-US" sz="1050"/>
        </a:p>
      </dgm:t>
    </dgm:pt>
    <dgm:pt modelId="{5BEE90D5-C362-477D-87BD-85EF525676A6}" type="sibTrans" cxnId="{40126C5F-58FE-4B4F-83BF-4EAC82588EE8}">
      <dgm:prSet custT="1"/>
      <dgm:spPr>
        <a:solidFill>
          <a:schemeClr val="tx1"/>
        </a:solidFill>
      </dgm:spPr>
      <dgm:t>
        <a:bodyPr/>
        <a:lstStyle/>
        <a:p>
          <a:endParaRPr lang="en-US" sz="1000" dirty="0"/>
        </a:p>
      </dgm:t>
    </dgm:pt>
    <dgm:pt modelId="{86868CDA-33B4-41A7-9203-2108CF345DDA}" type="pres">
      <dgm:prSet presAssocID="{8BEA9E59-F5EB-486B-AD08-07F0A07E6A2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B33D71-6CC0-4720-82D9-4689F724714A}" type="pres">
      <dgm:prSet presAssocID="{09067C17-02A2-4D30-810A-4352D28C4322}" presName="node" presStyleLbl="node1" presStyleIdx="0" presStyleCnt="6" custScaleX="110715" custScaleY="110715" custRadScaleRad="103256" custRadScaleInc="-23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49807-C54E-4525-814A-39AECD81BAA7}" type="pres">
      <dgm:prSet presAssocID="{DF14C1CA-F4FA-4E4C-8937-193BABEDB2C0}" presName="sibTrans" presStyleLbl="sibTrans2D1" presStyleIdx="0" presStyleCnt="6"/>
      <dgm:spPr/>
      <dgm:t>
        <a:bodyPr/>
        <a:lstStyle/>
        <a:p>
          <a:endParaRPr lang="en-US"/>
        </a:p>
      </dgm:t>
    </dgm:pt>
    <dgm:pt modelId="{B0E50AAC-2C81-4EBC-A7B8-589CD375D495}" type="pres">
      <dgm:prSet presAssocID="{DF14C1CA-F4FA-4E4C-8937-193BABEDB2C0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38220044-74DE-4D1D-B837-771BB3E7989E}" type="pres">
      <dgm:prSet presAssocID="{C3A568F3-60A9-4AD6-BB71-BFA316DCAB6E}" presName="node" presStyleLbl="node1" presStyleIdx="1" presStyleCnt="6" custScaleX="110715" custScaleY="1107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2924FC-3076-4163-9126-FFA35C97AE45}" type="pres">
      <dgm:prSet presAssocID="{31723A9A-5ED4-4363-8B55-EC3CC5FF993C}" presName="sibTrans" presStyleLbl="sibTrans2D1" presStyleIdx="1" presStyleCnt="6"/>
      <dgm:spPr/>
      <dgm:t>
        <a:bodyPr/>
        <a:lstStyle/>
        <a:p>
          <a:endParaRPr lang="en-US"/>
        </a:p>
      </dgm:t>
    </dgm:pt>
    <dgm:pt modelId="{7C458927-C982-4B85-9F90-12B0E222F0F8}" type="pres">
      <dgm:prSet presAssocID="{31723A9A-5ED4-4363-8B55-EC3CC5FF993C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CE8FEF0A-8651-494F-872D-63F10D5F1914}" type="pres">
      <dgm:prSet presAssocID="{A9FA7359-F97F-41EA-8C86-54C5683C8C26}" presName="node" presStyleLbl="node1" presStyleIdx="2" presStyleCnt="6" custScaleX="110715" custScaleY="1107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D66CA0-04E5-48DF-BC68-BF7452CD83F1}" type="pres">
      <dgm:prSet presAssocID="{F213CD02-6008-4027-AE39-36909C9BAA1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453942C-2175-402D-852B-2FB9439EC1CD}" type="pres">
      <dgm:prSet presAssocID="{F213CD02-6008-4027-AE39-36909C9BAA1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8DF587B4-BD56-44B9-BDB6-1404CDFC068C}" type="pres">
      <dgm:prSet presAssocID="{2B06A405-36DD-40FA-A850-27B82209EDD2}" presName="node" presStyleLbl="node1" presStyleIdx="3" presStyleCnt="6" custScaleX="110715" custScaleY="1107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1F0FA-1BFA-42B8-8B81-83CEE20C8FE2}" type="pres">
      <dgm:prSet presAssocID="{255ECEC7-CC18-4887-A7BC-9581A8CEC728}" presName="sibTrans" presStyleLbl="sibTrans2D1" presStyleIdx="3" presStyleCnt="6"/>
      <dgm:spPr/>
      <dgm:t>
        <a:bodyPr/>
        <a:lstStyle/>
        <a:p>
          <a:endParaRPr lang="en-US"/>
        </a:p>
      </dgm:t>
    </dgm:pt>
    <dgm:pt modelId="{DFFC5EA6-7445-4029-A458-C9C8E2A4DA3B}" type="pres">
      <dgm:prSet presAssocID="{255ECEC7-CC18-4887-A7BC-9581A8CEC728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9B0650F8-D0D7-4989-8FB5-C537CB61327F}" type="pres">
      <dgm:prSet presAssocID="{30331B0D-9951-4FBD-B3A9-83699A10A891}" presName="node" presStyleLbl="node1" presStyleIdx="4" presStyleCnt="6" custScaleX="110715" custScaleY="1107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B83027-C7D1-43F6-86AB-67B6CC6BCB03}" type="pres">
      <dgm:prSet presAssocID="{305CFDE2-004F-4732-B044-61C93E3FE16C}" presName="sibTrans" presStyleLbl="sibTrans2D1" presStyleIdx="4" presStyleCnt="6"/>
      <dgm:spPr/>
      <dgm:t>
        <a:bodyPr/>
        <a:lstStyle/>
        <a:p>
          <a:endParaRPr lang="en-US"/>
        </a:p>
      </dgm:t>
    </dgm:pt>
    <dgm:pt modelId="{3E594248-5C82-44DC-B8EA-BCA29F37588A}" type="pres">
      <dgm:prSet presAssocID="{305CFDE2-004F-4732-B044-61C93E3FE16C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1D9E9F16-8E5D-469C-A5D9-19E5788C11A8}" type="pres">
      <dgm:prSet presAssocID="{3E744FB0-A55A-4E51-BBCE-F7DB047680B0}" presName="node" presStyleLbl="node1" presStyleIdx="5" presStyleCnt="6" custScaleX="110893" custScaleY="1108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3BE63-49B3-41B2-B3F9-306E3696B74D}" type="pres">
      <dgm:prSet presAssocID="{5BEE90D5-C362-477D-87BD-85EF525676A6}" presName="sibTrans" presStyleLbl="sibTrans2D1" presStyleIdx="5" presStyleCnt="6"/>
      <dgm:spPr/>
      <dgm:t>
        <a:bodyPr/>
        <a:lstStyle/>
        <a:p>
          <a:endParaRPr lang="en-US"/>
        </a:p>
      </dgm:t>
    </dgm:pt>
    <dgm:pt modelId="{70109CBE-FA5D-466B-81FD-D0F82BF751B4}" type="pres">
      <dgm:prSet presAssocID="{5BEE90D5-C362-477D-87BD-85EF525676A6}" presName="connectorText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0FDFD14D-D935-46C0-BFA6-39226CFF39ED}" type="presOf" srcId="{F213CD02-6008-4027-AE39-36909C9BAA12}" destId="{31D66CA0-04E5-48DF-BC68-BF7452CD83F1}" srcOrd="0" destOrd="0" presId="urn:microsoft.com/office/officeart/2005/8/layout/cycle2"/>
    <dgm:cxn modelId="{B50055CA-B24D-4FA9-828A-46FC9168B53A}" type="presOf" srcId="{DF14C1CA-F4FA-4E4C-8937-193BABEDB2C0}" destId="{B0E50AAC-2C81-4EBC-A7B8-589CD375D495}" srcOrd="1" destOrd="0" presId="urn:microsoft.com/office/officeart/2005/8/layout/cycle2"/>
    <dgm:cxn modelId="{D2871317-B0BB-4C30-82BC-DF785603121D}" type="presOf" srcId="{5BEE90D5-C362-477D-87BD-85EF525676A6}" destId="{70109CBE-FA5D-466B-81FD-D0F82BF751B4}" srcOrd="1" destOrd="0" presId="urn:microsoft.com/office/officeart/2005/8/layout/cycle2"/>
    <dgm:cxn modelId="{F3A98B06-1337-4A87-A0A9-A03B37979FF6}" type="presOf" srcId="{C3A568F3-60A9-4AD6-BB71-BFA316DCAB6E}" destId="{38220044-74DE-4D1D-B837-771BB3E7989E}" srcOrd="0" destOrd="0" presId="urn:microsoft.com/office/officeart/2005/8/layout/cycle2"/>
    <dgm:cxn modelId="{958B0B96-ABE2-4A8C-82E1-10A74EE7F542}" type="presOf" srcId="{31723A9A-5ED4-4363-8B55-EC3CC5FF993C}" destId="{BC2924FC-3076-4163-9126-FFA35C97AE45}" srcOrd="0" destOrd="0" presId="urn:microsoft.com/office/officeart/2005/8/layout/cycle2"/>
    <dgm:cxn modelId="{A525F8AE-70CF-4EA6-8CFD-65288615874C}" srcId="{8BEA9E59-F5EB-486B-AD08-07F0A07E6A23}" destId="{09067C17-02A2-4D30-810A-4352D28C4322}" srcOrd="0" destOrd="0" parTransId="{7BE9976E-130E-47E4-8457-C1C510484B7A}" sibTransId="{DF14C1CA-F4FA-4E4C-8937-193BABEDB2C0}"/>
    <dgm:cxn modelId="{94D22909-A70E-4176-9EF1-1DF9A4E8372E}" srcId="{8BEA9E59-F5EB-486B-AD08-07F0A07E6A23}" destId="{2B06A405-36DD-40FA-A850-27B82209EDD2}" srcOrd="3" destOrd="0" parTransId="{FD8F1EC9-A6CB-4E80-B987-EA176949EF78}" sibTransId="{255ECEC7-CC18-4887-A7BC-9581A8CEC728}"/>
    <dgm:cxn modelId="{D77D9B29-0072-48D0-9436-C024524910D1}" type="presOf" srcId="{8BEA9E59-F5EB-486B-AD08-07F0A07E6A23}" destId="{86868CDA-33B4-41A7-9203-2108CF345DDA}" srcOrd="0" destOrd="0" presId="urn:microsoft.com/office/officeart/2005/8/layout/cycle2"/>
    <dgm:cxn modelId="{A73FF2D0-7D4C-4AAE-BE42-FF0AAA867F83}" type="presOf" srcId="{5BEE90D5-C362-477D-87BD-85EF525676A6}" destId="{C143BE63-49B3-41B2-B3F9-306E3696B74D}" srcOrd="0" destOrd="0" presId="urn:microsoft.com/office/officeart/2005/8/layout/cycle2"/>
    <dgm:cxn modelId="{8D6F3B5C-16E9-46F0-B332-BFBD56D5BB26}" type="presOf" srcId="{2B06A405-36DD-40FA-A850-27B82209EDD2}" destId="{8DF587B4-BD56-44B9-BDB6-1404CDFC068C}" srcOrd="0" destOrd="0" presId="urn:microsoft.com/office/officeart/2005/8/layout/cycle2"/>
    <dgm:cxn modelId="{18296F65-FB6A-40FB-A19E-1590F079DAC1}" type="presOf" srcId="{3E744FB0-A55A-4E51-BBCE-F7DB047680B0}" destId="{1D9E9F16-8E5D-469C-A5D9-19E5788C11A8}" srcOrd="0" destOrd="0" presId="urn:microsoft.com/office/officeart/2005/8/layout/cycle2"/>
    <dgm:cxn modelId="{F363431C-DAB9-4FF6-8B20-81EA4B70D8F0}" srcId="{8BEA9E59-F5EB-486B-AD08-07F0A07E6A23}" destId="{C3A568F3-60A9-4AD6-BB71-BFA316DCAB6E}" srcOrd="1" destOrd="0" parTransId="{84E49B0A-7CFE-4609-95EB-2A9F0C8EDED6}" sibTransId="{31723A9A-5ED4-4363-8B55-EC3CC5FF993C}"/>
    <dgm:cxn modelId="{F41FA245-3E17-4638-A5BA-A917DFBAFDB2}" type="presOf" srcId="{30331B0D-9951-4FBD-B3A9-83699A10A891}" destId="{9B0650F8-D0D7-4989-8FB5-C537CB61327F}" srcOrd="0" destOrd="0" presId="urn:microsoft.com/office/officeart/2005/8/layout/cycle2"/>
    <dgm:cxn modelId="{2E266234-3E27-44B0-A865-56AA891FBB69}" type="presOf" srcId="{09067C17-02A2-4D30-810A-4352D28C4322}" destId="{0AB33D71-6CC0-4720-82D9-4689F724714A}" srcOrd="0" destOrd="0" presId="urn:microsoft.com/office/officeart/2005/8/layout/cycle2"/>
    <dgm:cxn modelId="{08CBF879-38D9-4C88-AC17-9B15727CDC8A}" type="presOf" srcId="{255ECEC7-CC18-4887-A7BC-9581A8CEC728}" destId="{6741F0FA-1BFA-42B8-8B81-83CEE20C8FE2}" srcOrd="0" destOrd="0" presId="urn:microsoft.com/office/officeart/2005/8/layout/cycle2"/>
    <dgm:cxn modelId="{29C4634A-5F10-4D1C-9C78-72134BED4DA4}" type="presOf" srcId="{DF14C1CA-F4FA-4E4C-8937-193BABEDB2C0}" destId="{56049807-C54E-4525-814A-39AECD81BAA7}" srcOrd="0" destOrd="0" presId="urn:microsoft.com/office/officeart/2005/8/layout/cycle2"/>
    <dgm:cxn modelId="{E4D10EBE-B081-4554-B580-46FF7D49EFCA}" srcId="{8BEA9E59-F5EB-486B-AD08-07F0A07E6A23}" destId="{30331B0D-9951-4FBD-B3A9-83699A10A891}" srcOrd="4" destOrd="0" parTransId="{ED670949-4302-4F54-8E4E-B35027E75FB7}" sibTransId="{305CFDE2-004F-4732-B044-61C93E3FE16C}"/>
    <dgm:cxn modelId="{FBA7720B-E4B1-4CCC-81FE-EEDC5BEE25C7}" type="presOf" srcId="{31723A9A-5ED4-4363-8B55-EC3CC5FF993C}" destId="{7C458927-C982-4B85-9F90-12B0E222F0F8}" srcOrd="1" destOrd="0" presId="urn:microsoft.com/office/officeart/2005/8/layout/cycle2"/>
    <dgm:cxn modelId="{13AEDC67-ED64-4B8D-B139-AA3CC7333E7A}" srcId="{8BEA9E59-F5EB-486B-AD08-07F0A07E6A23}" destId="{A9FA7359-F97F-41EA-8C86-54C5683C8C26}" srcOrd="2" destOrd="0" parTransId="{6D01B90D-ABF4-4C4B-9C06-98657315AA92}" sibTransId="{F213CD02-6008-4027-AE39-36909C9BAA12}"/>
    <dgm:cxn modelId="{6AF01534-EC77-47B2-A4F5-67D1E374DD24}" type="presOf" srcId="{A9FA7359-F97F-41EA-8C86-54C5683C8C26}" destId="{CE8FEF0A-8651-494F-872D-63F10D5F1914}" srcOrd="0" destOrd="0" presId="urn:microsoft.com/office/officeart/2005/8/layout/cycle2"/>
    <dgm:cxn modelId="{63A662E7-2D29-4DAC-9F79-7339F722A79F}" type="presOf" srcId="{305CFDE2-004F-4732-B044-61C93E3FE16C}" destId="{3BB83027-C7D1-43F6-86AB-67B6CC6BCB03}" srcOrd="0" destOrd="0" presId="urn:microsoft.com/office/officeart/2005/8/layout/cycle2"/>
    <dgm:cxn modelId="{67976F31-F8B9-496D-A438-E42E45DC2BF3}" type="presOf" srcId="{F213CD02-6008-4027-AE39-36909C9BAA12}" destId="{C453942C-2175-402D-852B-2FB9439EC1CD}" srcOrd="1" destOrd="0" presId="urn:microsoft.com/office/officeart/2005/8/layout/cycle2"/>
    <dgm:cxn modelId="{40126C5F-58FE-4B4F-83BF-4EAC82588EE8}" srcId="{8BEA9E59-F5EB-486B-AD08-07F0A07E6A23}" destId="{3E744FB0-A55A-4E51-BBCE-F7DB047680B0}" srcOrd="5" destOrd="0" parTransId="{C0D9C325-AA58-4B9E-8828-414B84E74380}" sibTransId="{5BEE90D5-C362-477D-87BD-85EF525676A6}"/>
    <dgm:cxn modelId="{B948C09B-81A2-4C7B-B6C7-D5AD56E44771}" type="presOf" srcId="{255ECEC7-CC18-4887-A7BC-9581A8CEC728}" destId="{DFFC5EA6-7445-4029-A458-C9C8E2A4DA3B}" srcOrd="1" destOrd="0" presId="urn:microsoft.com/office/officeart/2005/8/layout/cycle2"/>
    <dgm:cxn modelId="{222FC07B-0278-4548-9AED-0DE9C43691CF}" type="presOf" srcId="{305CFDE2-004F-4732-B044-61C93E3FE16C}" destId="{3E594248-5C82-44DC-B8EA-BCA29F37588A}" srcOrd="1" destOrd="0" presId="urn:microsoft.com/office/officeart/2005/8/layout/cycle2"/>
    <dgm:cxn modelId="{EDFE2A1B-9C9F-4DD4-8B20-475CA3351173}" type="presParOf" srcId="{86868CDA-33B4-41A7-9203-2108CF345DDA}" destId="{0AB33D71-6CC0-4720-82D9-4689F724714A}" srcOrd="0" destOrd="0" presId="urn:microsoft.com/office/officeart/2005/8/layout/cycle2"/>
    <dgm:cxn modelId="{AD902B18-C87D-4A94-AC56-1BD374A691E1}" type="presParOf" srcId="{86868CDA-33B4-41A7-9203-2108CF345DDA}" destId="{56049807-C54E-4525-814A-39AECD81BAA7}" srcOrd="1" destOrd="0" presId="urn:microsoft.com/office/officeart/2005/8/layout/cycle2"/>
    <dgm:cxn modelId="{1624DC16-9AC8-4954-B188-DD7C9968075E}" type="presParOf" srcId="{56049807-C54E-4525-814A-39AECD81BAA7}" destId="{B0E50AAC-2C81-4EBC-A7B8-589CD375D495}" srcOrd="0" destOrd="0" presId="urn:microsoft.com/office/officeart/2005/8/layout/cycle2"/>
    <dgm:cxn modelId="{02858362-E226-4E6A-A29B-9F5268DDC13C}" type="presParOf" srcId="{86868CDA-33B4-41A7-9203-2108CF345DDA}" destId="{38220044-74DE-4D1D-B837-771BB3E7989E}" srcOrd="2" destOrd="0" presId="urn:microsoft.com/office/officeart/2005/8/layout/cycle2"/>
    <dgm:cxn modelId="{E4D4D8A3-AB6C-4C40-A778-4F694DFCCCE9}" type="presParOf" srcId="{86868CDA-33B4-41A7-9203-2108CF345DDA}" destId="{BC2924FC-3076-4163-9126-FFA35C97AE45}" srcOrd="3" destOrd="0" presId="urn:microsoft.com/office/officeart/2005/8/layout/cycle2"/>
    <dgm:cxn modelId="{81903747-FC10-455D-A315-5F1721D9AFA3}" type="presParOf" srcId="{BC2924FC-3076-4163-9126-FFA35C97AE45}" destId="{7C458927-C982-4B85-9F90-12B0E222F0F8}" srcOrd="0" destOrd="0" presId="urn:microsoft.com/office/officeart/2005/8/layout/cycle2"/>
    <dgm:cxn modelId="{63E0DE90-5F72-4373-A16E-DE03F87288B5}" type="presParOf" srcId="{86868CDA-33B4-41A7-9203-2108CF345DDA}" destId="{CE8FEF0A-8651-494F-872D-63F10D5F1914}" srcOrd="4" destOrd="0" presId="urn:microsoft.com/office/officeart/2005/8/layout/cycle2"/>
    <dgm:cxn modelId="{0C2EAF40-5EEA-4365-9902-A954BF84836F}" type="presParOf" srcId="{86868CDA-33B4-41A7-9203-2108CF345DDA}" destId="{31D66CA0-04E5-48DF-BC68-BF7452CD83F1}" srcOrd="5" destOrd="0" presId="urn:microsoft.com/office/officeart/2005/8/layout/cycle2"/>
    <dgm:cxn modelId="{F1AA08F6-6D02-4D66-A034-3B6118A9089A}" type="presParOf" srcId="{31D66CA0-04E5-48DF-BC68-BF7452CD83F1}" destId="{C453942C-2175-402D-852B-2FB9439EC1CD}" srcOrd="0" destOrd="0" presId="urn:microsoft.com/office/officeart/2005/8/layout/cycle2"/>
    <dgm:cxn modelId="{D5F729E7-25EF-4142-BF35-0435CD644EA0}" type="presParOf" srcId="{86868CDA-33B4-41A7-9203-2108CF345DDA}" destId="{8DF587B4-BD56-44B9-BDB6-1404CDFC068C}" srcOrd="6" destOrd="0" presId="urn:microsoft.com/office/officeart/2005/8/layout/cycle2"/>
    <dgm:cxn modelId="{EB47896E-FFAA-48CF-A5C5-A3D17E1C724D}" type="presParOf" srcId="{86868CDA-33B4-41A7-9203-2108CF345DDA}" destId="{6741F0FA-1BFA-42B8-8B81-83CEE20C8FE2}" srcOrd="7" destOrd="0" presId="urn:microsoft.com/office/officeart/2005/8/layout/cycle2"/>
    <dgm:cxn modelId="{C0F665FE-213A-4981-8B5C-625D3A3CAC27}" type="presParOf" srcId="{6741F0FA-1BFA-42B8-8B81-83CEE20C8FE2}" destId="{DFFC5EA6-7445-4029-A458-C9C8E2A4DA3B}" srcOrd="0" destOrd="0" presId="urn:microsoft.com/office/officeart/2005/8/layout/cycle2"/>
    <dgm:cxn modelId="{A7035B7B-DF1C-4642-8E4F-16B7E5A74196}" type="presParOf" srcId="{86868CDA-33B4-41A7-9203-2108CF345DDA}" destId="{9B0650F8-D0D7-4989-8FB5-C537CB61327F}" srcOrd="8" destOrd="0" presId="urn:microsoft.com/office/officeart/2005/8/layout/cycle2"/>
    <dgm:cxn modelId="{8F50F5E3-3EC1-4A97-A203-1236E0D4FA23}" type="presParOf" srcId="{86868CDA-33B4-41A7-9203-2108CF345DDA}" destId="{3BB83027-C7D1-43F6-86AB-67B6CC6BCB03}" srcOrd="9" destOrd="0" presId="urn:microsoft.com/office/officeart/2005/8/layout/cycle2"/>
    <dgm:cxn modelId="{6E7F8A2F-9E68-40DA-87D9-BA1D1200C481}" type="presParOf" srcId="{3BB83027-C7D1-43F6-86AB-67B6CC6BCB03}" destId="{3E594248-5C82-44DC-B8EA-BCA29F37588A}" srcOrd="0" destOrd="0" presId="urn:microsoft.com/office/officeart/2005/8/layout/cycle2"/>
    <dgm:cxn modelId="{E4707C68-1022-4EFC-9D05-005E238CEF59}" type="presParOf" srcId="{86868CDA-33B4-41A7-9203-2108CF345DDA}" destId="{1D9E9F16-8E5D-469C-A5D9-19E5788C11A8}" srcOrd="10" destOrd="0" presId="urn:microsoft.com/office/officeart/2005/8/layout/cycle2"/>
    <dgm:cxn modelId="{99B2CCE5-1A83-421E-84FD-63CC6A5ABC89}" type="presParOf" srcId="{86868CDA-33B4-41A7-9203-2108CF345DDA}" destId="{C143BE63-49B3-41B2-B3F9-306E3696B74D}" srcOrd="11" destOrd="0" presId="urn:microsoft.com/office/officeart/2005/8/layout/cycle2"/>
    <dgm:cxn modelId="{E21811C6-3CBE-4D61-A7F3-D95015B087F3}" type="presParOf" srcId="{C143BE63-49B3-41B2-B3F9-306E3696B74D}" destId="{70109CBE-FA5D-466B-81FD-D0F82BF751B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FD0CAF-2699-46C1-AF3C-9BC89641BC9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50B05-8DDF-4DE2-A0E9-C89442F11F28}">
      <dgm:prSet phldrT="[Text]"/>
      <dgm:spPr/>
      <dgm:t>
        <a:bodyPr/>
        <a:lstStyle/>
        <a:p>
          <a:r>
            <a:rPr lang="en-US" dirty="0" smtClean="0"/>
            <a:t>Tier I: Systems-level training </a:t>
          </a:r>
          <a:endParaRPr lang="en-US" dirty="0"/>
        </a:p>
      </dgm:t>
    </dgm:pt>
    <dgm:pt modelId="{5550E6E6-6497-42C5-B0CF-2C16B205C01A}" type="parTrans" cxnId="{BC16674D-6235-4073-B73A-4181BCF75D1F}">
      <dgm:prSet/>
      <dgm:spPr/>
      <dgm:t>
        <a:bodyPr/>
        <a:lstStyle/>
        <a:p>
          <a:endParaRPr lang="en-US"/>
        </a:p>
      </dgm:t>
    </dgm:pt>
    <dgm:pt modelId="{80272FDC-3D77-4B7E-8B98-6556FFB1083E}" type="sibTrans" cxnId="{BC16674D-6235-4073-B73A-4181BCF75D1F}">
      <dgm:prSet/>
      <dgm:spPr/>
      <dgm:t>
        <a:bodyPr/>
        <a:lstStyle/>
        <a:p>
          <a:endParaRPr lang="en-US"/>
        </a:p>
      </dgm:t>
    </dgm:pt>
    <dgm:pt modelId="{2177A5A8-13A6-4AF0-B256-2DAC69EA8F6F}">
      <dgm:prSet phldrT="[Text]" custT="1"/>
      <dgm:spPr/>
      <dgm:t>
        <a:bodyPr/>
        <a:lstStyle/>
        <a:p>
          <a:r>
            <a:rPr lang="en-US" sz="1600" dirty="0" smtClean="0"/>
            <a:t>Professional development for teachers/student support staff </a:t>
          </a:r>
          <a:endParaRPr lang="en-US" sz="1600" dirty="0"/>
        </a:p>
      </dgm:t>
    </dgm:pt>
    <dgm:pt modelId="{5A9D28D6-7CF8-496C-843C-249F39C9EEC8}" type="parTrans" cxnId="{3AF03778-997A-4A7A-AA1D-BF77195D14AE}">
      <dgm:prSet/>
      <dgm:spPr/>
      <dgm:t>
        <a:bodyPr/>
        <a:lstStyle/>
        <a:p>
          <a:endParaRPr lang="en-US"/>
        </a:p>
      </dgm:t>
    </dgm:pt>
    <dgm:pt modelId="{7B89D5FF-1F33-4280-BA4A-8179B365D024}" type="sibTrans" cxnId="{3AF03778-997A-4A7A-AA1D-BF77195D14AE}">
      <dgm:prSet/>
      <dgm:spPr/>
      <dgm:t>
        <a:bodyPr/>
        <a:lstStyle/>
        <a:p>
          <a:endParaRPr lang="en-US"/>
        </a:p>
      </dgm:t>
    </dgm:pt>
    <dgm:pt modelId="{774FE426-E80E-4ADD-AEE0-762ED95E1744}">
      <dgm:prSet phldrT="[Text]" custT="1"/>
      <dgm:spPr/>
      <dgm:t>
        <a:bodyPr/>
        <a:lstStyle/>
        <a:p>
          <a:r>
            <a:rPr lang="en-US" sz="1200" i="1" dirty="0" smtClean="0"/>
            <a:t>Adverse Childhood Experiences (ACEs)</a:t>
          </a:r>
          <a:endParaRPr lang="en-US" sz="1200" i="1" dirty="0"/>
        </a:p>
      </dgm:t>
    </dgm:pt>
    <dgm:pt modelId="{2418745D-DC9D-49B1-82A2-E685C0229077}" type="parTrans" cxnId="{5CFBC601-3894-4005-BA45-6BF727EA81B5}">
      <dgm:prSet/>
      <dgm:spPr/>
      <dgm:t>
        <a:bodyPr/>
        <a:lstStyle/>
        <a:p>
          <a:endParaRPr lang="en-US"/>
        </a:p>
      </dgm:t>
    </dgm:pt>
    <dgm:pt modelId="{802F065E-8489-4025-A220-202C7A5EE6B2}" type="sibTrans" cxnId="{5CFBC601-3894-4005-BA45-6BF727EA81B5}">
      <dgm:prSet/>
      <dgm:spPr/>
      <dgm:t>
        <a:bodyPr/>
        <a:lstStyle/>
        <a:p>
          <a:endParaRPr lang="en-US"/>
        </a:p>
      </dgm:t>
    </dgm:pt>
    <dgm:pt modelId="{81C83D08-C1FE-4403-A1C7-BA185AE04069}">
      <dgm:prSet phldrT="[Text]"/>
      <dgm:spPr/>
      <dgm:t>
        <a:bodyPr/>
        <a:lstStyle/>
        <a:p>
          <a:r>
            <a:rPr lang="en-US" dirty="0" smtClean="0"/>
            <a:t>Tier II: Positive youth development</a:t>
          </a:r>
          <a:endParaRPr lang="en-US" dirty="0"/>
        </a:p>
      </dgm:t>
    </dgm:pt>
    <dgm:pt modelId="{94C9F8BE-3D16-4553-BD6C-F4A08E51E3E8}" type="parTrans" cxnId="{C15A33DD-A08B-4A27-9624-452AB06332BD}">
      <dgm:prSet/>
      <dgm:spPr/>
      <dgm:t>
        <a:bodyPr/>
        <a:lstStyle/>
        <a:p>
          <a:endParaRPr lang="en-US"/>
        </a:p>
      </dgm:t>
    </dgm:pt>
    <dgm:pt modelId="{659D8FF2-F3C2-4772-9D7E-76BE90B584ED}" type="sibTrans" cxnId="{C15A33DD-A08B-4A27-9624-452AB06332BD}">
      <dgm:prSet/>
      <dgm:spPr/>
      <dgm:t>
        <a:bodyPr/>
        <a:lstStyle/>
        <a:p>
          <a:endParaRPr lang="en-US"/>
        </a:p>
      </dgm:t>
    </dgm:pt>
    <dgm:pt modelId="{35093726-44CD-4BAB-9D55-4A976CE92D9E}">
      <dgm:prSet phldrT="[Text]" custT="1"/>
      <dgm:spPr/>
      <dgm:t>
        <a:bodyPr/>
        <a:lstStyle/>
        <a:p>
          <a:r>
            <a:rPr lang="en-US" sz="1600" dirty="0" smtClean="0"/>
            <a:t>Group-level programming (school based)</a:t>
          </a:r>
          <a:endParaRPr lang="en-US" sz="1600" dirty="0"/>
        </a:p>
      </dgm:t>
    </dgm:pt>
    <dgm:pt modelId="{34A71413-E9B0-4E85-ABFA-051888C5E142}" type="parTrans" cxnId="{AD4BF146-1969-4463-9FB6-342D6B8E18B2}">
      <dgm:prSet/>
      <dgm:spPr/>
      <dgm:t>
        <a:bodyPr/>
        <a:lstStyle/>
        <a:p>
          <a:endParaRPr lang="en-US"/>
        </a:p>
      </dgm:t>
    </dgm:pt>
    <dgm:pt modelId="{EEDC9750-451E-4D21-A545-3266032E0BE6}" type="sibTrans" cxnId="{AD4BF146-1969-4463-9FB6-342D6B8E18B2}">
      <dgm:prSet/>
      <dgm:spPr/>
      <dgm:t>
        <a:bodyPr/>
        <a:lstStyle/>
        <a:p>
          <a:endParaRPr lang="en-US"/>
        </a:p>
      </dgm:t>
    </dgm:pt>
    <dgm:pt modelId="{A439A1B6-3007-49E9-A017-F5CFE07359BC}">
      <dgm:prSet phldrT="[Text]" custT="1"/>
      <dgm:spPr/>
      <dgm:t>
        <a:bodyPr/>
        <a:lstStyle/>
        <a:p>
          <a:r>
            <a:rPr lang="en-US" sz="1600" dirty="0" smtClean="0"/>
            <a:t>Community Service Learning (CSL)</a:t>
          </a:r>
          <a:endParaRPr lang="en-US" sz="1600" dirty="0"/>
        </a:p>
      </dgm:t>
    </dgm:pt>
    <dgm:pt modelId="{606AC046-9F16-46F0-9479-CF6785CFA831}" type="parTrans" cxnId="{2DDA8D14-BE46-4F05-ACD9-FB0D33B9CF3B}">
      <dgm:prSet/>
      <dgm:spPr/>
      <dgm:t>
        <a:bodyPr/>
        <a:lstStyle/>
        <a:p>
          <a:endParaRPr lang="en-US"/>
        </a:p>
      </dgm:t>
    </dgm:pt>
    <dgm:pt modelId="{D2C65D6E-D40C-4328-8BC2-B9497410F2C4}" type="sibTrans" cxnId="{2DDA8D14-BE46-4F05-ACD9-FB0D33B9CF3B}">
      <dgm:prSet/>
      <dgm:spPr/>
      <dgm:t>
        <a:bodyPr/>
        <a:lstStyle/>
        <a:p>
          <a:endParaRPr lang="en-US"/>
        </a:p>
      </dgm:t>
    </dgm:pt>
    <dgm:pt modelId="{31506E5E-A3BE-4441-AF83-EBB7C76AB126}">
      <dgm:prSet phldrT="[Text]"/>
      <dgm:spPr/>
      <dgm:t>
        <a:bodyPr/>
        <a:lstStyle/>
        <a:p>
          <a:r>
            <a:rPr lang="en-US" dirty="0" smtClean="0"/>
            <a:t>Tier III: Individualized services</a:t>
          </a:r>
          <a:endParaRPr lang="en-US" dirty="0"/>
        </a:p>
      </dgm:t>
    </dgm:pt>
    <dgm:pt modelId="{834CEBCF-9156-4EEC-A5CC-A52B509E50C3}" type="parTrans" cxnId="{8A779D14-1000-40E2-BDF2-55C635174658}">
      <dgm:prSet/>
      <dgm:spPr/>
      <dgm:t>
        <a:bodyPr/>
        <a:lstStyle/>
        <a:p>
          <a:endParaRPr lang="en-US"/>
        </a:p>
      </dgm:t>
    </dgm:pt>
    <dgm:pt modelId="{3D856904-E869-4A48-AFF1-89E19ED729F3}" type="sibTrans" cxnId="{8A779D14-1000-40E2-BDF2-55C635174658}">
      <dgm:prSet/>
      <dgm:spPr/>
      <dgm:t>
        <a:bodyPr/>
        <a:lstStyle/>
        <a:p>
          <a:endParaRPr lang="en-US"/>
        </a:p>
      </dgm:t>
    </dgm:pt>
    <dgm:pt modelId="{68613AB8-DBFF-4912-9EDC-7DCBE6C0F496}">
      <dgm:prSet phldrT="[Text]" custT="1"/>
      <dgm:spPr/>
      <dgm:t>
        <a:bodyPr/>
        <a:lstStyle/>
        <a:p>
          <a:r>
            <a:rPr lang="en-US" sz="1600" dirty="0" smtClean="0"/>
            <a:t>Case management services for students</a:t>
          </a:r>
          <a:endParaRPr lang="en-US" sz="1600" dirty="0"/>
        </a:p>
      </dgm:t>
    </dgm:pt>
    <dgm:pt modelId="{6AFDA6AC-4161-417D-88CE-1893D8701875}" type="parTrans" cxnId="{ED777902-FCD6-4BC4-8096-F8B1CBB99BE2}">
      <dgm:prSet/>
      <dgm:spPr/>
      <dgm:t>
        <a:bodyPr/>
        <a:lstStyle/>
        <a:p>
          <a:endParaRPr lang="en-US"/>
        </a:p>
      </dgm:t>
    </dgm:pt>
    <dgm:pt modelId="{6630A270-414C-4C3F-9023-6D1A5FD04D8A}" type="sibTrans" cxnId="{ED777902-FCD6-4BC4-8096-F8B1CBB99BE2}">
      <dgm:prSet/>
      <dgm:spPr/>
      <dgm:t>
        <a:bodyPr/>
        <a:lstStyle/>
        <a:p>
          <a:endParaRPr lang="en-US"/>
        </a:p>
      </dgm:t>
    </dgm:pt>
    <dgm:pt modelId="{3FD8B289-3D48-443C-8001-70AA686F09F5}">
      <dgm:prSet phldrT="[Text]" custT="1"/>
      <dgm:spPr/>
      <dgm:t>
        <a:bodyPr/>
        <a:lstStyle/>
        <a:p>
          <a:r>
            <a:rPr lang="en-US" sz="1600" dirty="0" smtClean="0"/>
            <a:t>Triple P/STARS PLUS</a:t>
          </a:r>
          <a:endParaRPr lang="en-US" sz="1600" dirty="0"/>
        </a:p>
      </dgm:t>
    </dgm:pt>
    <dgm:pt modelId="{80C25E00-7F1B-429C-BAD2-1F7EBE0B4330}" type="parTrans" cxnId="{77C963A3-401D-4989-92C8-DF4F8F562F56}">
      <dgm:prSet/>
      <dgm:spPr/>
      <dgm:t>
        <a:bodyPr/>
        <a:lstStyle/>
        <a:p>
          <a:endParaRPr lang="en-US"/>
        </a:p>
      </dgm:t>
    </dgm:pt>
    <dgm:pt modelId="{92CA5BDA-2F77-4B42-8151-F4BD5323C703}" type="sibTrans" cxnId="{77C963A3-401D-4989-92C8-DF4F8F562F56}">
      <dgm:prSet/>
      <dgm:spPr/>
      <dgm:t>
        <a:bodyPr/>
        <a:lstStyle/>
        <a:p>
          <a:endParaRPr lang="en-US"/>
        </a:p>
      </dgm:t>
    </dgm:pt>
    <dgm:pt modelId="{9250A17F-A7A4-47E3-B9A6-5C6643B34BD0}">
      <dgm:prSet phldrT="[Text]" custT="1"/>
      <dgm:spPr/>
      <dgm:t>
        <a:bodyPr/>
        <a:lstStyle/>
        <a:p>
          <a:r>
            <a:rPr lang="en-US" sz="1600" dirty="0" smtClean="0"/>
            <a:t>Summer Enrichment Program</a:t>
          </a:r>
          <a:endParaRPr lang="en-US" sz="1600" dirty="0"/>
        </a:p>
      </dgm:t>
    </dgm:pt>
    <dgm:pt modelId="{FFC211D1-966E-4EAD-BC2F-50D7ADD8A49C}" type="parTrans" cxnId="{5807F1D1-C3A3-405C-9DEC-160B67C9E9B5}">
      <dgm:prSet/>
      <dgm:spPr/>
      <dgm:t>
        <a:bodyPr/>
        <a:lstStyle/>
        <a:p>
          <a:endParaRPr lang="en-US"/>
        </a:p>
      </dgm:t>
    </dgm:pt>
    <dgm:pt modelId="{D88684EF-0719-4B46-B761-B75D5DFCFC76}" type="sibTrans" cxnId="{5807F1D1-C3A3-405C-9DEC-160B67C9E9B5}">
      <dgm:prSet/>
      <dgm:spPr/>
      <dgm:t>
        <a:bodyPr/>
        <a:lstStyle/>
        <a:p>
          <a:endParaRPr lang="en-US"/>
        </a:p>
      </dgm:t>
    </dgm:pt>
    <dgm:pt modelId="{7E4AD125-6DEF-4FBD-9CF8-36EAE046D246}">
      <dgm:prSet phldrT="[Text]" custT="1"/>
      <dgm:spPr/>
      <dgm:t>
        <a:bodyPr/>
        <a:lstStyle/>
        <a:p>
          <a:r>
            <a:rPr lang="en-US" sz="1600" dirty="0" smtClean="0"/>
            <a:t>Youth leadership events</a:t>
          </a:r>
          <a:endParaRPr lang="en-US" sz="1600" dirty="0"/>
        </a:p>
      </dgm:t>
    </dgm:pt>
    <dgm:pt modelId="{63A05C61-7EF1-48CC-BDEB-A90218327200}" type="parTrans" cxnId="{FFD3F2B8-44D9-42F1-93CF-85784D59396A}">
      <dgm:prSet/>
      <dgm:spPr/>
      <dgm:t>
        <a:bodyPr/>
        <a:lstStyle/>
        <a:p>
          <a:endParaRPr lang="en-US"/>
        </a:p>
      </dgm:t>
    </dgm:pt>
    <dgm:pt modelId="{428EA7BD-C18D-4746-BA7F-CE37F4E7740D}" type="sibTrans" cxnId="{FFD3F2B8-44D9-42F1-93CF-85784D59396A}">
      <dgm:prSet/>
      <dgm:spPr/>
      <dgm:t>
        <a:bodyPr/>
        <a:lstStyle/>
        <a:p>
          <a:endParaRPr lang="en-US"/>
        </a:p>
      </dgm:t>
    </dgm:pt>
    <dgm:pt modelId="{DA5DF990-B85F-4807-9EB3-E3A40A317FDD}">
      <dgm:prSet phldrT="[Text]" custT="1"/>
      <dgm:spPr/>
      <dgm:t>
        <a:bodyPr/>
        <a:lstStyle/>
        <a:p>
          <a:r>
            <a:rPr lang="en-US" sz="1200" i="1" dirty="0" smtClean="0"/>
            <a:t>Student Assistance Programming</a:t>
          </a:r>
          <a:endParaRPr lang="en-US" sz="1200" i="1" dirty="0"/>
        </a:p>
      </dgm:t>
    </dgm:pt>
    <dgm:pt modelId="{5ED08771-2348-4F89-8959-E7F49B24F84E}" type="sibTrans" cxnId="{1CF7BF24-35F2-4A67-B4EE-3CF54562ABBD}">
      <dgm:prSet/>
      <dgm:spPr/>
      <dgm:t>
        <a:bodyPr/>
        <a:lstStyle/>
        <a:p>
          <a:endParaRPr lang="en-US"/>
        </a:p>
      </dgm:t>
    </dgm:pt>
    <dgm:pt modelId="{97B0C5F1-0308-488B-996C-ADA8B6620E0E}" type="parTrans" cxnId="{1CF7BF24-35F2-4A67-B4EE-3CF54562ABBD}">
      <dgm:prSet/>
      <dgm:spPr/>
      <dgm:t>
        <a:bodyPr/>
        <a:lstStyle/>
        <a:p>
          <a:endParaRPr lang="en-US"/>
        </a:p>
      </dgm:t>
    </dgm:pt>
    <dgm:pt modelId="{B01899CC-D8C7-4A57-BE91-7F128DA8DC0B}">
      <dgm:prSet phldrT="[Text]" custT="1"/>
      <dgm:spPr/>
      <dgm:t>
        <a:bodyPr/>
        <a:lstStyle/>
        <a:p>
          <a:r>
            <a:rPr lang="en-US" sz="1200" i="1" dirty="0" smtClean="0"/>
            <a:t>Community Resiliency Model</a:t>
          </a:r>
          <a:endParaRPr lang="en-US" sz="1200" i="1" dirty="0"/>
        </a:p>
      </dgm:t>
    </dgm:pt>
    <dgm:pt modelId="{C9A37ADC-96F0-44EF-8EF7-151BF2326442}" type="sibTrans" cxnId="{10F654C5-F60A-41F1-A917-76EF12CAB189}">
      <dgm:prSet/>
      <dgm:spPr/>
      <dgm:t>
        <a:bodyPr/>
        <a:lstStyle/>
        <a:p>
          <a:endParaRPr lang="en-US"/>
        </a:p>
      </dgm:t>
    </dgm:pt>
    <dgm:pt modelId="{6101FEA5-7434-4F5A-839A-3C8AC7560AAA}" type="parTrans" cxnId="{10F654C5-F60A-41F1-A917-76EF12CAB189}">
      <dgm:prSet/>
      <dgm:spPr/>
      <dgm:t>
        <a:bodyPr/>
        <a:lstStyle/>
        <a:p>
          <a:endParaRPr lang="en-US"/>
        </a:p>
      </dgm:t>
    </dgm:pt>
    <dgm:pt modelId="{A17399BF-C23D-43FE-B656-DA59DDB0D9D6}">
      <dgm:prSet phldrT="[Text]" custT="1"/>
      <dgm:spPr/>
      <dgm:t>
        <a:bodyPr/>
        <a:lstStyle/>
        <a:p>
          <a:r>
            <a:rPr lang="en-US" sz="1200" i="1" dirty="0" smtClean="0"/>
            <a:t>Youth Mental Health First Aid</a:t>
          </a:r>
          <a:endParaRPr lang="en-US" sz="1200" i="1" dirty="0"/>
        </a:p>
      </dgm:t>
    </dgm:pt>
    <dgm:pt modelId="{CD051A4F-81C6-4D1E-9F47-3CA4F81D6CA3}" type="sibTrans" cxnId="{B21370D1-4727-4B40-90C4-AF84032240CF}">
      <dgm:prSet/>
      <dgm:spPr/>
      <dgm:t>
        <a:bodyPr/>
        <a:lstStyle/>
        <a:p>
          <a:endParaRPr lang="en-US"/>
        </a:p>
      </dgm:t>
    </dgm:pt>
    <dgm:pt modelId="{B4622183-F266-4357-8A02-7F8420772AD6}" type="parTrans" cxnId="{B21370D1-4727-4B40-90C4-AF84032240CF}">
      <dgm:prSet/>
      <dgm:spPr/>
      <dgm:t>
        <a:bodyPr/>
        <a:lstStyle/>
        <a:p>
          <a:endParaRPr lang="en-US"/>
        </a:p>
      </dgm:t>
    </dgm:pt>
    <dgm:pt modelId="{C7FA1E60-9054-456C-A6CC-0B4F365419CE}">
      <dgm:prSet phldrT="[Text]" custT="1"/>
      <dgm:spPr/>
      <dgm:t>
        <a:bodyPr/>
        <a:lstStyle/>
        <a:p>
          <a:r>
            <a:rPr lang="en-US" sz="1200" i="1" dirty="0" smtClean="0"/>
            <a:t>Youth Engagement Summit</a:t>
          </a:r>
          <a:endParaRPr lang="en-US" sz="1200" i="1" dirty="0"/>
        </a:p>
      </dgm:t>
    </dgm:pt>
    <dgm:pt modelId="{FFFF6A8F-9805-441C-8468-500434585BC5}" type="parTrans" cxnId="{FBAACF1D-808C-4FD9-9C60-28483E74E19C}">
      <dgm:prSet/>
      <dgm:spPr/>
      <dgm:t>
        <a:bodyPr/>
        <a:lstStyle/>
        <a:p>
          <a:endParaRPr lang="en-US"/>
        </a:p>
      </dgm:t>
    </dgm:pt>
    <dgm:pt modelId="{8E471F66-1AF0-40F7-A65B-A795CCE11414}" type="sibTrans" cxnId="{FBAACF1D-808C-4FD9-9C60-28483E74E19C}">
      <dgm:prSet/>
      <dgm:spPr/>
      <dgm:t>
        <a:bodyPr/>
        <a:lstStyle/>
        <a:p>
          <a:endParaRPr lang="en-US"/>
        </a:p>
      </dgm:t>
    </dgm:pt>
    <dgm:pt modelId="{7F1F82D8-2AEC-471C-9B93-6A0B4B3A63E2}">
      <dgm:prSet phldrT="[Text]" custT="1"/>
      <dgm:spPr/>
      <dgm:t>
        <a:bodyPr/>
        <a:lstStyle/>
        <a:p>
          <a:r>
            <a:rPr lang="en-US" sz="1200" i="1" dirty="0" smtClean="0"/>
            <a:t>Move2Stand Bullying Summit</a:t>
          </a:r>
          <a:endParaRPr lang="en-US" sz="1200" i="1" dirty="0"/>
        </a:p>
      </dgm:t>
    </dgm:pt>
    <dgm:pt modelId="{F51CE360-015C-4BB7-BA12-4410252EFEFC}" type="parTrans" cxnId="{0197F9B4-3A4D-4C95-B72C-01774B343B45}">
      <dgm:prSet/>
      <dgm:spPr/>
      <dgm:t>
        <a:bodyPr/>
        <a:lstStyle/>
        <a:p>
          <a:endParaRPr lang="en-US"/>
        </a:p>
      </dgm:t>
    </dgm:pt>
    <dgm:pt modelId="{8C9104E9-5127-4868-8FD4-446BA3898D13}" type="sibTrans" cxnId="{0197F9B4-3A4D-4C95-B72C-01774B343B45}">
      <dgm:prSet/>
      <dgm:spPr/>
      <dgm:t>
        <a:bodyPr/>
        <a:lstStyle/>
        <a:p>
          <a:endParaRPr lang="en-US"/>
        </a:p>
      </dgm:t>
    </dgm:pt>
    <dgm:pt modelId="{92163390-6A62-47DE-B987-D2A01164C96A}">
      <dgm:prSet phldrT="[Text]" custT="1"/>
      <dgm:spPr/>
      <dgm:t>
        <a:bodyPr/>
        <a:lstStyle/>
        <a:p>
          <a:r>
            <a:rPr lang="en-US" sz="1200" i="1" dirty="0" smtClean="0"/>
            <a:t>Too Good for Violence</a:t>
          </a:r>
          <a:endParaRPr lang="en-US" sz="1200" i="1" dirty="0"/>
        </a:p>
      </dgm:t>
    </dgm:pt>
    <dgm:pt modelId="{8F389DEA-2091-4A72-8ACB-B038B2A39091}" type="parTrans" cxnId="{5CB194F7-0331-4465-A910-F993A04A08FB}">
      <dgm:prSet/>
      <dgm:spPr/>
      <dgm:t>
        <a:bodyPr/>
        <a:lstStyle/>
        <a:p>
          <a:endParaRPr lang="en-US"/>
        </a:p>
      </dgm:t>
    </dgm:pt>
    <dgm:pt modelId="{F565D884-2317-4ECF-BBA9-4981387F3ACD}" type="sibTrans" cxnId="{5CB194F7-0331-4465-A910-F993A04A08FB}">
      <dgm:prSet/>
      <dgm:spPr/>
      <dgm:t>
        <a:bodyPr/>
        <a:lstStyle/>
        <a:p>
          <a:endParaRPr lang="en-US"/>
        </a:p>
      </dgm:t>
    </dgm:pt>
    <dgm:pt modelId="{FE2099D0-BE6F-42CA-AB7C-36179444BA02}">
      <dgm:prSet phldrT="[Text]" custT="1"/>
      <dgm:spPr/>
      <dgm:t>
        <a:bodyPr/>
        <a:lstStyle/>
        <a:p>
          <a:r>
            <a:rPr lang="en-US" sz="1200" i="1" dirty="0" smtClean="0"/>
            <a:t>Too Good for Drugs &amp; Violence</a:t>
          </a:r>
          <a:endParaRPr lang="en-US" sz="1200" i="1" dirty="0"/>
        </a:p>
      </dgm:t>
    </dgm:pt>
    <dgm:pt modelId="{A80437C4-7BE0-4CDF-A85D-C004E0962A9F}" type="parTrans" cxnId="{27F2CB1C-3CBD-4EB6-84E1-F2F727FFFEAE}">
      <dgm:prSet/>
      <dgm:spPr/>
      <dgm:t>
        <a:bodyPr/>
        <a:lstStyle/>
        <a:p>
          <a:endParaRPr lang="en-US"/>
        </a:p>
      </dgm:t>
    </dgm:pt>
    <dgm:pt modelId="{98F8549C-9A6A-4437-A3DD-D0D6C88F1F72}" type="sibTrans" cxnId="{27F2CB1C-3CBD-4EB6-84E1-F2F727FFFEAE}">
      <dgm:prSet/>
      <dgm:spPr/>
      <dgm:t>
        <a:bodyPr/>
        <a:lstStyle/>
        <a:p>
          <a:endParaRPr lang="en-US"/>
        </a:p>
      </dgm:t>
    </dgm:pt>
    <dgm:pt modelId="{BEFDAE32-A50B-4D83-96F9-9E10962A5348}">
      <dgm:prSet phldrT="[Text]" custT="1"/>
      <dgm:spPr/>
      <dgm:t>
        <a:bodyPr/>
        <a:lstStyle/>
        <a:p>
          <a:r>
            <a:rPr lang="en-US" sz="1200" i="1" dirty="0" smtClean="0"/>
            <a:t>Interactive Journaling</a:t>
          </a:r>
          <a:endParaRPr lang="en-US" sz="1200" dirty="0"/>
        </a:p>
      </dgm:t>
    </dgm:pt>
    <dgm:pt modelId="{B8B87282-3F5E-4EAD-8B0B-4F0941DACEAA}" type="parTrans" cxnId="{45B992C5-3AE8-44A5-B1EC-48AD5EB9F8F9}">
      <dgm:prSet/>
      <dgm:spPr/>
      <dgm:t>
        <a:bodyPr/>
        <a:lstStyle/>
        <a:p>
          <a:endParaRPr lang="en-US"/>
        </a:p>
      </dgm:t>
    </dgm:pt>
    <dgm:pt modelId="{FDBCDEA3-6465-4FBE-8943-F3E59658A9A3}" type="sibTrans" cxnId="{45B992C5-3AE8-44A5-B1EC-48AD5EB9F8F9}">
      <dgm:prSet/>
      <dgm:spPr/>
      <dgm:t>
        <a:bodyPr/>
        <a:lstStyle/>
        <a:p>
          <a:endParaRPr lang="en-US"/>
        </a:p>
      </dgm:t>
    </dgm:pt>
    <dgm:pt modelId="{2A6FE122-12D3-44C6-BCB7-5728A76F38DF}">
      <dgm:prSet phldrT="[Text]" custT="1"/>
      <dgm:spPr/>
      <dgm:t>
        <a:bodyPr/>
        <a:lstStyle/>
        <a:p>
          <a:r>
            <a:rPr lang="en-US" sz="1200" i="1" dirty="0" smtClean="0"/>
            <a:t>Restorative Practices</a:t>
          </a:r>
          <a:endParaRPr lang="en-US" sz="1200" i="1" dirty="0"/>
        </a:p>
      </dgm:t>
    </dgm:pt>
    <dgm:pt modelId="{338845EA-7DE9-42FB-8597-430921AB69E4}" type="parTrans" cxnId="{7AD7F6EE-2F55-4F9E-8983-DD87F2F1AD13}">
      <dgm:prSet/>
      <dgm:spPr/>
      <dgm:t>
        <a:bodyPr/>
        <a:lstStyle/>
        <a:p>
          <a:endParaRPr lang="en-US"/>
        </a:p>
      </dgm:t>
    </dgm:pt>
    <dgm:pt modelId="{D6163666-6BC4-4490-87A6-B11584DA8E27}" type="sibTrans" cxnId="{7AD7F6EE-2F55-4F9E-8983-DD87F2F1AD13}">
      <dgm:prSet/>
      <dgm:spPr/>
      <dgm:t>
        <a:bodyPr/>
        <a:lstStyle/>
        <a:p>
          <a:endParaRPr lang="en-US"/>
        </a:p>
      </dgm:t>
    </dgm:pt>
    <dgm:pt modelId="{10486E0A-B485-4EDA-AD14-F8F8AF827027}" type="pres">
      <dgm:prSet presAssocID="{E0FD0CAF-2699-46C1-AF3C-9BC89641BC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20C042-99B0-4D70-B1C6-A62BE2FE24E7}" type="pres">
      <dgm:prSet presAssocID="{AAE50B05-8DDF-4DE2-A0E9-C89442F11F28}" presName="composite" presStyleCnt="0"/>
      <dgm:spPr/>
    </dgm:pt>
    <dgm:pt modelId="{DF9E6F43-4C34-43DD-88B0-8D79EE9098AC}" type="pres">
      <dgm:prSet presAssocID="{AAE50B05-8DDF-4DE2-A0E9-C89442F11F28}" presName="parTx" presStyleLbl="alignNode1" presStyleIdx="0" presStyleCnt="3" custLinFactNeighborX="-103" custLinFactNeighborY="-6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6ED46-4004-433F-A965-48105069DC66}" type="pres">
      <dgm:prSet presAssocID="{AAE50B05-8DDF-4DE2-A0E9-C89442F11F2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61162-D42F-4758-BCB8-360A5F87F19F}" type="pres">
      <dgm:prSet presAssocID="{80272FDC-3D77-4B7E-8B98-6556FFB1083E}" presName="space" presStyleCnt="0"/>
      <dgm:spPr/>
    </dgm:pt>
    <dgm:pt modelId="{E3319512-E674-4C2F-AC0F-52284A1CDBDE}" type="pres">
      <dgm:prSet presAssocID="{81C83D08-C1FE-4403-A1C7-BA185AE04069}" presName="composite" presStyleCnt="0"/>
      <dgm:spPr/>
    </dgm:pt>
    <dgm:pt modelId="{FEAFC11F-92E7-4A3B-82A0-34A7FA122786}" type="pres">
      <dgm:prSet presAssocID="{81C83D08-C1FE-4403-A1C7-BA185AE0406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5F843E-E74C-4072-BC4A-D962E06B859F}" type="pres">
      <dgm:prSet presAssocID="{81C83D08-C1FE-4403-A1C7-BA185AE0406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560CC-1A8C-4FDD-AADD-0EFAD3462440}" type="pres">
      <dgm:prSet presAssocID="{659D8FF2-F3C2-4772-9D7E-76BE90B584ED}" presName="space" presStyleCnt="0"/>
      <dgm:spPr/>
    </dgm:pt>
    <dgm:pt modelId="{904D710A-03E4-40C5-B212-0426526B0589}" type="pres">
      <dgm:prSet presAssocID="{31506E5E-A3BE-4441-AF83-EBB7C76AB126}" presName="composite" presStyleCnt="0"/>
      <dgm:spPr/>
    </dgm:pt>
    <dgm:pt modelId="{85E14998-6A81-4DAE-9EC5-0FD6FDB0E21B}" type="pres">
      <dgm:prSet presAssocID="{31506E5E-A3BE-4441-AF83-EBB7C76AB12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0A50AF-2D09-4671-A244-6318AABB854A}" type="pres">
      <dgm:prSet presAssocID="{31506E5E-A3BE-4441-AF83-EBB7C76AB12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AACF1D-808C-4FD9-9C60-28483E74E19C}" srcId="{7E4AD125-6DEF-4FBD-9CF8-36EAE046D246}" destId="{C7FA1E60-9054-456C-A6CC-0B4F365419CE}" srcOrd="0" destOrd="0" parTransId="{FFFF6A8F-9805-441C-8468-500434585BC5}" sibTransId="{8E471F66-1AF0-40F7-A65B-A795CCE11414}"/>
    <dgm:cxn modelId="{73D40FD8-867E-47CC-8C7F-A2131627C6AF}" type="presOf" srcId="{31506E5E-A3BE-4441-AF83-EBB7C76AB126}" destId="{85E14998-6A81-4DAE-9EC5-0FD6FDB0E21B}" srcOrd="0" destOrd="0" presId="urn:microsoft.com/office/officeart/2005/8/layout/hList1"/>
    <dgm:cxn modelId="{5807F1D1-C3A3-405C-9DEC-160B67C9E9B5}" srcId="{81C83D08-C1FE-4403-A1C7-BA185AE04069}" destId="{9250A17F-A7A4-47E3-B9A6-5C6643B34BD0}" srcOrd="2" destOrd="0" parTransId="{FFC211D1-966E-4EAD-BC2F-50D7ADD8A49C}" sibTransId="{D88684EF-0719-4B46-B761-B75D5DFCFC76}"/>
    <dgm:cxn modelId="{7AD7F6EE-2F55-4F9E-8983-DD87F2F1AD13}" srcId="{2177A5A8-13A6-4AF0-B256-2DAC69EA8F6F}" destId="{2A6FE122-12D3-44C6-BCB7-5728A76F38DF}" srcOrd="4" destOrd="0" parTransId="{338845EA-7DE9-42FB-8597-430921AB69E4}" sibTransId="{D6163666-6BC4-4490-87A6-B11584DA8E27}"/>
    <dgm:cxn modelId="{10F654C5-F60A-41F1-A917-76EF12CAB189}" srcId="{2177A5A8-13A6-4AF0-B256-2DAC69EA8F6F}" destId="{B01899CC-D8C7-4A57-BE91-7F128DA8DC0B}" srcOrd="2" destOrd="0" parTransId="{6101FEA5-7434-4F5A-839A-3C8AC7560AAA}" sibTransId="{C9A37ADC-96F0-44EF-8EF7-151BF2326442}"/>
    <dgm:cxn modelId="{8A779D14-1000-40E2-BDF2-55C635174658}" srcId="{E0FD0CAF-2699-46C1-AF3C-9BC89641BC99}" destId="{31506E5E-A3BE-4441-AF83-EBB7C76AB126}" srcOrd="2" destOrd="0" parTransId="{834CEBCF-9156-4EEC-A5CC-A52B509E50C3}" sibTransId="{3D856904-E869-4A48-AFF1-89E19ED729F3}"/>
    <dgm:cxn modelId="{B38911CB-C4FB-41A9-B144-DD8E7F5B1D9A}" type="presOf" srcId="{68613AB8-DBFF-4912-9EDC-7DCBE6C0F496}" destId="{010A50AF-2D09-4671-A244-6318AABB854A}" srcOrd="0" destOrd="0" presId="urn:microsoft.com/office/officeart/2005/8/layout/hList1"/>
    <dgm:cxn modelId="{41E40210-C26B-4658-BE7D-96845BB6DFF2}" type="presOf" srcId="{35093726-44CD-4BAB-9D55-4A976CE92D9E}" destId="{EC5F843E-E74C-4072-BC4A-D962E06B859F}" srcOrd="0" destOrd="0" presId="urn:microsoft.com/office/officeart/2005/8/layout/hList1"/>
    <dgm:cxn modelId="{18E185B6-2B6F-4B5B-B43F-879A67B78C8C}" type="presOf" srcId="{2A6FE122-12D3-44C6-BCB7-5728A76F38DF}" destId="{3A06ED46-4004-433F-A965-48105069DC66}" srcOrd="0" destOrd="5" presId="urn:microsoft.com/office/officeart/2005/8/layout/hList1"/>
    <dgm:cxn modelId="{81CC1A6C-B5D8-44FB-8FD9-75F80BEC8617}" type="presOf" srcId="{AAE50B05-8DDF-4DE2-A0E9-C89442F11F28}" destId="{DF9E6F43-4C34-43DD-88B0-8D79EE9098AC}" srcOrd="0" destOrd="0" presId="urn:microsoft.com/office/officeart/2005/8/layout/hList1"/>
    <dgm:cxn modelId="{DD27712E-11BD-48D4-9CD7-420B86BD3871}" type="presOf" srcId="{92163390-6A62-47DE-B987-D2A01164C96A}" destId="{EC5F843E-E74C-4072-BC4A-D962E06B859F}" srcOrd="0" destOrd="1" presId="urn:microsoft.com/office/officeart/2005/8/layout/hList1"/>
    <dgm:cxn modelId="{45B992C5-3AE8-44A5-B1EC-48AD5EB9F8F9}" srcId="{68613AB8-DBFF-4912-9EDC-7DCBE6C0F496}" destId="{BEFDAE32-A50B-4D83-96F9-9E10962A5348}" srcOrd="0" destOrd="0" parTransId="{B8B87282-3F5E-4EAD-8B0B-4F0941DACEAA}" sibTransId="{FDBCDEA3-6465-4FBE-8943-F3E59658A9A3}"/>
    <dgm:cxn modelId="{FFD3F2B8-44D9-42F1-93CF-85784D59396A}" srcId="{AAE50B05-8DDF-4DE2-A0E9-C89442F11F28}" destId="{7E4AD125-6DEF-4FBD-9CF8-36EAE046D246}" srcOrd="1" destOrd="0" parTransId="{63A05C61-7EF1-48CC-BDEB-A90218327200}" sibTransId="{428EA7BD-C18D-4746-BA7F-CE37F4E7740D}"/>
    <dgm:cxn modelId="{52803BE9-B727-481B-BF2C-5C4ED219E3C1}" type="presOf" srcId="{DA5DF990-B85F-4807-9EB3-E3A40A317FDD}" destId="{3A06ED46-4004-433F-A965-48105069DC66}" srcOrd="0" destOrd="4" presId="urn:microsoft.com/office/officeart/2005/8/layout/hList1"/>
    <dgm:cxn modelId="{27F2CB1C-3CBD-4EB6-84E1-F2F727FFFEAE}" srcId="{35093726-44CD-4BAB-9D55-4A976CE92D9E}" destId="{FE2099D0-BE6F-42CA-AB7C-36179444BA02}" srcOrd="1" destOrd="0" parTransId="{A80437C4-7BE0-4CDF-A85D-C004E0962A9F}" sibTransId="{98F8549C-9A6A-4437-A3DD-D0D6C88F1F72}"/>
    <dgm:cxn modelId="{AD4BF146-1969-4463-9FB6-342D6B8E18B2}" srcId="{81C83D08-C1FE-4403-A1C7-BA185AE04069}" destId="{35093726-44CD-4BAB-9D55-4A976CE92D9E}" srcOrd="0" destOrd="0" parTransId="{34A71413-E9B0-4E85-ABFA-051888C5E142}" sibTransId="{EEDC9750-451E-4D21-A545-3266032E0BE6}"/>
    <dgm:cxn modelId="{C15A33DD-A08B-4A27-9624-452AB06332BD}" srcId="{E0FD0CAF-2699-46C1-AF3C-9BC89641BC99}" destId="{81C83D08-C1FE-4403-A1C7-BA185AE04069}" srcOrd="1" destOrd="0" parTransId="{94C9F8BE-3D16-4553-BD6C-F4A08E51E3E8}" sibTransId="{659D8FF2-F3C2-4772-9D7E-76BE90B584ED}"/>
    <dgm:cxn modelId="{1CF7BF24-35F2-4A67-B4EE-3CF54562ABBD}" srcId="{2177A5A8-13A6-4AF0-B256-2DAC69EA8F6F}" destId="{DA5DF990-B85F-4807-9EB3-E3A40A317FDD}" srcOrd="3" destOrd="0" parTransId="{97B0C5F1-0308-488B-996C-ADA8B6620E0E}" sibTransId="{5ED08771-2348-4F89-8959-E7F49B24F84E}"/>
    <dgm:cxn modelId="{3AF03778-997A-4A7A-AA1D-BF77195D14AE}" srcId="{AAE50B05-8DDF-4DE2-A0E9-C89442F11F28}" destId="{2177A5A8-13A6-4AF0-B256-2DAC69EA8F6F}" srcOrd="0" destOrd="0" parTransId="{5A9D28D6-7CF8-496C-843C-249F39C9EEC8}" sibTransId="{7B89D5FF-1F33-4280-BA4A-8179B365D024}"/>
    <dgm:cxn modelId="{0197F9B4-3A4D-4C95-B72C-01774B343B45}" srcId="{7E4AD125-6DEF-4FBD-9CF8-36EAE046D246}" destId="{7F1F82D8-2AEC-471C-9B93-6A0B4B3A63E2}" srcOrd="1" destOrd="0" parTransId="{F51CE360-015C-4BB7-BA12-4410252EFEFC}" sibTransId="{8C9104E9-5127-4868-8FD4-446BA3898D13}"/>
    <dgm:cxn modelId="{3CBAD07C-7270-4438-A613-8903642244B9}" type="presOf" srcId="{B01899CC-D8C7-4A57-BE91-7F128DA8DC0B}" destId="{3A06ED46-4004-433F-A965-48105069DC66}" srcOrd="0" destOrd="3" presId="urn:microsoft.com/office/officeart/2005/8/layout/hList1"/>
    <dgm:cxn modelId="{5E1B2513-B69A-43F5-BA5B-ACC044CA1D79}" type="presOf" srcId="{774FE426-E80E-4ADD-AEE0-762ED95E1744}" destId="{3A06ED46-4004-433F-A965-48105069DC66}" srcOrd="0" destOrd="1" presId="urn:microsoft.com/office/officeart/2005/8/layout/hList1"/>
    <dgm:cxn modelId="{E3183F48-8E61-4304-AAC7-79DFD4929C7F}" type="presOf" srcId="{C7FA1E60-9054-456C-A6CC-0B4F365419CE}" destId="{3A06ED46-4004-433F-A965-48105069DC66}" srcOrd="0" destOrd="7" presId="urn:microsoft.com/office/officeart/2005/8/layout/hList1"/>
    <dgm:cxn modelId="{9078A472-8A7E-459A-B09F-6B38511B0F8B}" type="presOf" srcId="{A17399BF-C23D-43FE-B656-DA59DDB0D9D6}" destId="{3A06ED46-4004-433F-A965-48105069DC66}" srcOrd="0" destOrd="2" presId="urn:microsoft.com/office/officeart/2005/8/layout/hList1"/>
    <dgm:cxn modelId="{2DDA8D14-BE46-4F05-ACD9-FB0D33B9CF3B}" srcId="{81C83D08-C1FE-4403-A1C7-BA185AE04069}" destId="{A439A1B6-3007-49E9-A017-F5CFE07359BC}" srcOrd="1" destOrd="0" parTransId="{606AC046-9F16-46F0-9479-CF6785CFA831}" sibTransId="{D2C65D6E-D40C-4328-8BC2-B9497410F2C4}"/>
    <dgm:cxn modelId="{80A71298-E288-4762-9B4D-17CBC99A776B}" type="presOf" srcId="{FE2099D0-BE6F-42CA-AB7C-36179444BA02}" destId="{EC5F843E-E74C-4072-BC4A-D962E06B859F}" srcOrd="0" destOrd="2" presId="urn:microsoft.com/office/officeart/2005/8/layout/hList1"/>
    <dgm:cxn modelId="{9FED7C77-54F5-44B3-AE58-8BBBDAFD420A}" type="presOf" srcId="{3FD8B289-3D48-443C-8001-70AA686F09F5}" destId="{010A50AF-2D09-4671-A244-6318AABB854A}" srcOrd="0" destOrd="2" presId="urn:microsoft.com/office/officeart/2005/8/layout/hList1"/>
    <dgm:cxn modelId="{5CFBC601-3894-4005-BA45-6BF727EA81B5}" srcId="{2177A5A8-13A6-4AF0-B256-2DAC69EA8F6F}" destId="{774FE426-E80E-4ADD-AEE0-762ED95E1744}" srcOrd="0" destOrd="0" parTransId="{2418745D-DC9D-49B1-82A2-E685C0229077}" sibTransId="{802F065E-8489-4025-A220-202C7A5EE6B2}"/>
    <dgm:cxn modelId="{40060CCF-8D71-4280-9B8B-DD229DF3E2C9}" type="presOf" srcId="{9250A17F-A7A4-47E3-B9A6-5C6643B34BD0}" destId="{EC5F843E-E74C-4072-BC4A-D962E06B859F}" srcOrd="0" destOrd="4" presId="urn:microsoft.com/office/officeart/2005/8/layout/hList1"/>
    <dgm:cxn modelId="{BB6AABD0-8FF9-4CB2-A96F-9FD1B0F38F4C}" type="presOf" srcId="{2177A5A8-13A6-4AF0-B256-2DAC69EA8F6F}" destId="{3A06ED46-4004-433F-A965-48105069DC66}" srcOrd="0" destOrd="0" presId="urn:microsoft.com/office/officeart/2005/8/layout/hList1"/>
    <dgm:cxn modelId="{5CB194F7-0331-4465-A910-F993A04A08FB}" srcId="{35093726-44CD-4BAB-9D55-4A976CE92D9E}" destId="{92163390-6A62-47DE-B987-D2A01164C96A}" srcOrd="0" destOrd="0" parTransId="{8F389DEA-2091-4A72-8ACB-B038B2A39091}" sibTransId="{F565D884-2317-4ECF-BBA9-4981387F3ACD}"/>
    <dgm:cxn modelId="{B6B0FEC7-2786-4381-A737-6F2582D0A655}" type="presOf" srcId="{7E4AD125-6DEF-4FBD-9CF8-36EAE046D246}" destId="{3A06ED46-4004-433F-A965-48105069DC66}" srcOrd="0" destOrd="6" presId="urn:microsoft.com/office/officeart/2005/8/layout/hList1"/>
    <dgm:cxn modelId="{39671935-110B-4CF6-9973-EB2437F101FE}" type="presOf" srcId="{81C83D08-C1FE-4403-A1C7-BA185AE04069}" destId="{FEAFC11F-92E7-4A3B-82A0-34A7FA122786}" srcOrd="0" destOrd="0" presId="urn:microsoft.com/office/officeart/2005/8/layout/hList1"/>
    <dgm:cxn modelId="{A6861FC8-C8FB-48D8-9A75-8B82F7D5D625}" type="presOf" srcId="{7F1F82D8-2AEC-471C-9B93-6A0B4B3A63E2}" destId="{3A06ED46-4004-433F-A965-48105069DC66}" srcOrd="0" destOrd="8" presId="urn:microsoft.com/office/officeart/2005/8/layout/hList1"/>
    <dgm:cxn modelId="{7B456942-B855-41B5-ACA2-671042BDDC16}" type="presOf" srcId="{BEFDAE32-A50B-4D83-96F9-9E10962A5348}" destId="{010A50AF-2D09-4671-A244-6318AABB854A}" srcOrd="0" destOrd="1" presId="urn:microsoft.com/office/officeart/2005/8/layout/hList1"/>
    <dgm:cxn modelId="{ED777902-FCD6-4BC4-8096-F8B1CBB99BE2}" srcId="{31506E5E-A3BE-4441-AF83-EBB7C76AB126}" destId="{68613AB8-DBFF-4912-9EDC-7DCBE6C0F496}" srcOrd="0" destOrd="0" parTransId="{6AFDA6AC-4161-417D-88CE-1893D8701875}" sibTransId="{6630A270-414C-4C3F-9023-6D1A5FD04D8A}"/>
    <dgm:cxn modelId="{9E8CBFA3-0400-4321-B2D3-ACF77EA64B3C}" type="presOf" srcId="{E0FD0CAF-2699-46C1-AF3C-9BC89641BC99}" destId="{10486E0A-B485-4EDA-AD14-F8F8AF827027}" srcOrd="0" destOrd="0" presId="urn:microsoft.com/office/officeart/2005/8/layout/hList1"/>
    <dgm:cxn modelId="{77C963A3-401D-4989-92C8-DF4F8F562F56}" srcId="{31506E5E-A3BE-4441-AF83-EBB7C76AB126}" destId="{3FD8B289-3D48-443C-8001-70AA686F09F5}" srcOrd="1" destOrd="0" parTransId="{80C25E00-7F1B-429C-BAD2-1F7EBE0B4330}" sibTransId="{92CA5BDA-2F77-4B42-8151-F4BD5323C703}"/>
    <dgm:cxn modelId="{BC16674D-6235-4073-B73A-4181BCF75D1F}" srcId="{E0FD0CAF-2699-46C1-AF3C-9BC89641BC99}" destId="{AAE50B05-8DDF-4DE2-A0E9-C89442F11F28}" srcOrd="0" destOrd="0" parTransId="{5550E6E6-6497-42C5-B0CF-2C16B205C01A}" sibTransId="{80272FDC-3D77-4B7E-8B98-6556FFB1083E}"/>
    <dgm:cxn modelId="{9E6671E1-B0AC-491E-963B-0587634D126B}" type="presOf" srcId="{A439A1B6-3007-49E9-A017-F5CFE07359BC}" destId="{EC5F843E-E74C-4072-BC4A-D962E06B859F}" srcOrd="0" destOrd="3" presId="urn:microsoft.com/office/officeart/2005/8/layout/hList1"/>
    <dgm:cxn modelId="{B21370D1-4727-4B40-90C4-AF84032240CF}" srcId="{2177A5A8-13A6-4AF0-B256-2DAC69EA8F6F}" destId="{A17399BF-C23D-43FE-B656-DA59DDB0D9D6}" srcOrd="1" destOrd="0" parTransId="{B4622183-F266-4357-8A02-7F8420772AD6}" sibTransId="{CD051A4F-81C6-4D1E-9F47-3CA4F81D6CA3}"/>
    <dgm:cxn modelId="{3CEED15F-3A06-4A45-853C-98C25182D49C}" type="presParOf" srcId="{10486E0A-B485-4EDA-AD14-F8F8AF827027}" destId="{0420C042-99B0-4D70-B1C6-A62BE2FE24E7}" srcOrd="0" destOrd="0" presId="urn:microsoft.com/office/officeart/2005/8/layout/hList1"/>
    <dgm:cxn modelId="{A7611B0B-5896-4E12-8C20-603737DED428}" type="presParOf" srcId="{0420C042-99B0-4D70-B1C6-A62BE2FE24E7}" destId="{DF9E6F43-4C34-43DD-88B0-8D79EE9098AC}" srcOrd="0" destOrd="0" presId="urn:microsoft.com/office/officeart/2005/8/layout/hList1"/>
    <dgm:cxn modelId="{7D08E676-9E2F-470F-8D3E-F1A077B99646}" type="presParOf" srcId="{0420C042-99B0-4D70-B1C6-A62BE2FE24E7}" destId="{3A06ED46-4004-433F-A965-48105069DC66}" srcOrd="1" destOrd="0" presId="urn:microsoft.com/office/officeart/2005/8/layout/hList1"/>
    <dgm:cxn modelId="{C4786DAE-C10A-44CD-BC6D-726C89D3ED72}" type="presParOf" srcId="{10486E0A-B485-4EDA-AD14-F8F8AF827027}" destId="{DE361162-D42F-4758-BCB8-360A5F87F19F}" srcOrd="1" destOrd="0" presId="urn:microsoft.com/office/officeart/2005/8/layout/hList1"/>
    <dgm:cxn modelId="{CBB82483-D205-4BD3-912F-7E5EB3F2A854}" type="presParOf" srcId="{10486E0A-B485-4EDA-AD14-F8F8AF827027}" destId="{E3319512-E674-4C2F-AC0F-52284A1CDBDE}" srcOrd="2" destOrd="0" presId="urn:microsoft.com/office/officeart/2005/8/layout/hList1"/>
    <dgm:cxn modelId="{0382998E-92CC-4E2E-81A6-E605A1D848A6}" type="presParOf" srcId="{E3319512-E674-4C2F-AC0F-52284A1CDBDE}" destId="{FEAFC11F-92E7-4A3B-82A0-34A7FA122786}" srcOrd="0" destOrd="0" presId="urn:microsoft.com/office/officeart/2005/8/layout/hList1"/>
    <dgm:cxn modelId="{5CBC86E0-5FB6-4530-9F27-9B52E8CAD819}" type="presParOf" srcId="{E3319512-E674-4C2F-AC0F-52284A1CDBDE}" destId="{EC5F843E-E74C-4072-BC4A-D962E06B859F}" srcOrd="1" destOrd="0" presId="urn:microsoft.com/office/officeart/2005/8/layout/hList1"/>
    <dgm:cxn modelId="{12ECF60D-D2DA-4CAC-BBD2-55F43F577211}" type="presParOf" srcId="{10486E0A-B485-4EDA-AD14-F8F8AF827027}" destId="{39F560CC-1A8C-4FDD-AADD-0EFAD3462440}" srcOrd="3" destOrd="0" presId="urn:microsoft.com/office/officeart/2005/8/layout/hList1"/>
    <dgm:cxn modelId="{257E1C70-DA9A-4F6A-A70F-C52315F6C487}" type="presParOf" srcId="{10486E0A-B485-4EDA-AD14-F8F8AF827027}" destId="{904D710A-03E4-40C5-B212-0426526B0589}" srcOrd="4" destOrd="0" presId="urn:microsoft.com/office/officeart/2005/8/layout/hList1"/>
    <dgm:cxn modelId="{20A00072-AB1F-42B0-8EC9-EDE8F73AF109}" type="presParOf" srcId="{904D710A-03E4-40C5-B212-0426526B0589}" destId="{85E14998-6A81-4DAE-9EC5-0FD6FDB0E21B}" srcOrd="0" destOrd="0" presId="urn:microsoft.com/office/officeart/2005/8/layout/hList1"/>
    <dgm:cxn modelId="{5872DD19-F607-4212-A179-712C2159B6EC}" type="presParOf" srcId="{904D710A-03E4-40C5-B212-0426526B0589}" destId="{010A50AF-2D09-4671-A244-6318AABB854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FD0CAF-2699-46C1-AF3C-9BC89641BC9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50B05-8DDF-4DE2-A0E9-C89442F11F28}">
      <dgm:prSet phldrT="[Text]"/>
      <dgm:spPr/>
      <dgm:t>
        <a:bodyPr/>
        <a:lstStyle/>
        <a:p>
          <a:r>
            <a:rPr lang="en-US" dirty="0" smtClean="0"/>
            <a:t>Tier I: Systems-level training </a:t>
          </a:r>
          <a:endParaRPr lang="en-US" dirty="0"/>
        </a:p>
      </dgm:t>
    </dgm:pt>
    <dgm:pt modelId="{5550E6E6-6497-42C5-B0CF-2C16B205C01A}" type="parTrans" cxnId="{BC16674D-6235-4073-B73A-4181BCF75D1F}">
      <dgm:prSet/>
      <dgm:spPr/>
      <dgm:t>
        <a:bodyPr/>
        <a:lstStyle/>
        <a:p>
          <a:endParaRPr lang="en-US"/>
        </a:p>
      </dgm:t>
    </dgm:pt>
    <dgm:pt modelId="{80272FDC-3D77-4B7E-8B98-6556FFB1083E}" type="sibTrans" cxnId="{BC16674D-6235-4073-B73A-4181BCF75D1F}">
      <dgm:prSet/>
      <dgm:spPr/>
      <dgm:t>
        <a:bodyPr/>
        <a:lstStyle/>
        <a:p>
          <a:endParaRPr lang="en-US"/>
        </a:p>
      </dgm:t>
    </dgm:pt>
    <dgm:pt modelId="{10486E0A-B485-4EDA-AD14-F8F8AF827027}" type="pres">
      <dgm:prSet presAssocID="{E0FD0CAF-2699-46C1-AF3C-9BC89641BC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20C042-99B0-4D70-B1C6-A62BE2FE24E7}" type="pres">
      <dgm:prSet presAssocID="{AAE50B05-8DDF-4DE2-A0E9-C89442F11F28}" presName="composite" presStyleCnt="0"/>
      <dgm:spPr/>
    </dgm:pt>
    <dgm:pt modelId="{DF9E6F43-4C34-43DD-88B0-8D79EE9098AC}" type="pres">
      <dgm:prSet presAssocID="{AAE50B05-8DDF-4DE2-A0E9-C89442F11F28}" presName="parTx" presStyleLbl="alignNode1" presStyleIdx="0" presStyleCnt="1" custLinFactNeighborX="-238" custLinFactNeighborY="-13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6ED46-4004-433F-A965-48105069DC66}" type="pres">
      <dgm:prSet presAssocID="{AAE50B05-8DDF-4DE2-A0E9-C89442F11F28}" presName="desTx" presStyleLbl="alignAccFollowNode1" presStyleIdx="0" presStyleCnt="1" custLinFactNeighborX="21826" custLinFactNeighborY="20036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BC16674D-6235-4073-B73A-4181BCF75D1F}" srcId="{E0FD0CAF-2699-46C1-AF3C-9BC89641BC99}" destId="{AAE50B05-8DDF-4DE2-A0E9-C89442F11F28}" srcOrd="0" destOrd="0" parTransId="{5550E6E6-6497-42C5-B0CF-2C16B205C01A}" sibTransId="{80272FDC-3D77-4B7E-8B98-6556FFB1083E}"/>
    <dgm:cxn modelId="{006B0B28-F2A2-45DA-8CAB-FEACA55A0451}" type="presOf" srcId="{AAE50B05-8DDF-4DE2-A0E9-C89442F11F28}" destId="{DF9E6F43-4C34-43DD-88B0-8D79EE9098AC}" srcOrd="0" destOrd="0" presId="urn:microsoft.com/office/officeart/2005/8/layout/hList1"/>
    <dgm:cxn modelId="{C8B1E711-C680-46F4-9BD8-17E3936EBA0C}" type="presOf" srcId="{E0FD0CAF-2699-46C1-AF3C-9BC89641BC99}" destId="{10486E0A-B485-4EDA-AD14-F8F8AF827027}" srcOrd="0" destOrd="0" presId="urn:microsoft.com/office/officeart/2005/8/layout/hList1"/>
    <dgm:cxn modelId="{DD6B9734-C804-449B-8C7F-95C7F4ECE151}" type="presParOf" srcId="{10486E0A-B485-4EDA-AD14-F8F8AF827027}" destId="{0420C042-99B0-4D70-B1C6-A62BE2FE24E7}" srcOrd="0" destOrd="0" presId="urn:microsoft.com/office/officeart/2005/8/layout/hList1"/>
    <dgm:cxn modelId="{67ACFD40-E541-46EA-805E-81F085CB26D9}" type="presParOf" srcId="{0420C042-99B0-4D70-B1C6-A62BE2FE24E7}" destId="{DF9E6F43-4C34-43DD-88B0-8D79EE9098AC}" srcOrd="0" destOrd="0" presId="urn:microsoft.com/office/officeart/2005/8/layout/hList1"/>
    <dgm:cxn modelId="{7296CF53-8C92-4158-909D-ABB6FC8183B5}" type="presParOf" srcId="{0420C042-99B0-4D70-B1C6-A62BE2FE24E7}" destId="{3A06ED46-4004-433F-A965-48105069DC6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FD0CAF-2699-46C1-AF3C-9BC89641BC9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50B05-8DDF-4DE2-A0E9-C89442F11F28}">
      <dgm:prSet phldrT="[Text]"/>
      <dgm:spPr/>
      <dgm:t>
        <a:bodyPr/>
        <a:lstStyle/>
        <a:p>
          <a:r>
            <a:rPr lang="en-US" dirty="0" smtClean="0"/>
            <a:t>Tier II: Positive youth development </a:t>
          </a:r>
          <a:endParaRPr lang="en-US" dirty="0"/>
        </a:p>
      </dgm:t>
    </dgm:pt>
    <dgm:pt modelId="{5550E6E6-6497-42C5-B0CF-2C16B205C01A}" type="parTrans" cxnId="{BC16674D-6235-4073-B73A-4181BCF75D1F}">
      <dgm:prSet/>
      <dgm:spPr/>
      <dgm:t>
        <a:bodyPr/>
        <a:lstStyle/>
        <a:p>
          <a:endParaRPr lang="en-US"/>
        </a:p>
      </dgm:t>
    </dgm:pt>
    <dgm:pt modelId="{80272FDC-3D77-4B7E-8B98-6556FFB1083E}" type="sibTrans" cxnId="{BC16674D-6235-4073-B73A-4181BCF75D1F}">
      <dgm:prSet/>
      <dgm:spPr/>
      <dgm:t>
        <a:bodyPr/>
        <a:lstStyle/>
        <a:p>
          <a:endParaRPr lang="en-US"/>
        </a:p>
      </dgm:t>
    </dgm:pt>
    <dgm:pt modelId="{10486E0A-B485-4EDA-AD14-F8F8AF827027}" type="pres">
      <dgm:prSet presAssocID="{E0FD0CAF-2699-46C1-AF3C-9BC89641BC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20C042-99B0-4D70-B1C6-A62BE2FE24E7}" type="pres">
      <dgm:prSet presAssocID="{AAE50B05-8DDF-4DE2-A0E9-C89442F11F28}" presName="composite" presStyleCnt="0"/>
      <dgm:spPr/>
    </dgm:pt>
    <dgm:pt modelId="{DF9E6F43-4C34-43DD-88B0-8D79EE9098AC}" type="pres">
      <dgm:prSet presAssocID="{AAE50B05-8DDF-4DE2-A0E9-C89442F11F28}" presName="parTx" presStyleLbl="alignNode1" presStyleIdx="0" presStyleCnt="1" custLinFactNeighborX="-102" custLinFactNeighborY="-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6ED46-4004-433F-A965-48105069DC66}" type="pres">
      <dgm:prSet presAssocID="{AAE50B05-8DDF-4DE2-A0E9-C89442F11F28}" presName="desTx" presStyleLbl="alignAccFollowNode1" presStyleIdx="0" presStyleCnt="1" custLinFactNeighborX="21826" custLinFactNeighborY="20036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BC16674D-6235-4073-B73A-4181BCF75D1F}" srcId="{E0FD0CAF-2699-46C1-AF3C-9BC89641BC99}" destId="{AAE50B05-8DDF-4DE2-A0E9-C89442F11F28}" srcOrd="0" destOrd="0" parTransId="{5550E6E6-6497-42C5-B0CF-2C16B205C01A}" sibTransId="{80272FDC-3D77-4B7E-8B98-6556FFB1083E}"/>
    <dgm:cxn modelId="{3B1439AD-DCB9-44D0-9D12-86543484757F}" type="presOf" srcId="{E0FD0CAF-2699-46C1-AF3C-9BC89641BC99}" destId="{10486E0A-B485-4EDA-AD14-F8F8AF827027}" srcOrd="0" destOrd="0" presId="urn:microsoft.com/office/officeart/2005/8/layout/hList1"/>
    <dgm:cxn modelId="{45D49091-2926-45C1-9A67-22BEC8257102}" type="presOf" srcId="{AAE50B05-8DDF-4DE2-A0E9-C89442F11F28}" destId="{DF9E6F43-4C34-43DD-88B0-8D79EE9098AC}" srcOrd="0" destOrd="0" presId="urn:microsoft.com/office/officeart/2005/8/layout/hList1"/>
    <dgm:cxn modelId="{B0521E73-151A-4019-A18E-F6871E0D0218}" type="presParOf" srcId="{10486E0A-B485-4EDA-AD14-F8F8AF827027}" destId="{0420C042-99B0-4D70-B1C6-A62BE2FE24E7}" srcOrd="0" destOrd="0" presId="urn:microsoft.com/office/officeart/2005/8/layout/hList1"/>
    <dgm:cxn modelId="{2F9682DD-259E-49B8-8BE2-5E56F40AC924}" type="presParOf" srcId="{0420C042-99B0-4D70-B1C6-A62BE2FE24E7}" destId="{DF9E6F43-4C34-43DD-88B0-8D79EE9098AC}" srcOrd="0" destOrd="0" presId="urn:microsoft.com/office/officeart/2005/8/layout/hList1"/>
    <dgm:cxn modelId="{B7EE2DBC-4B5F-43AF-810B-A1CFA9FFF27F}" type="presParOf" srcId="{0420C042-99B0-4D70-B1C6-A62BE2FE24E7}" destId="{3A06ED46-4004-433F-A965-48105069DC6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FD0CAF-2699-46C1-AF3C-9BC89641BC9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50B05-8DDF-4DE2-A0E9-C89442F11F28}">
      <dgm:prSet phldrT="[Text]"/>
      <dgm:spPr/>
      <dgm:t>
        <a:bodyPr/>
        <a:lstStyle/>
        <a:p>
          <a:r>
            <a:rPr lang="en-US" dirty="0" smtClean="0"/>
            <a:t>Tier III: Individualized</a:t>
          </a:r>
        </a:p>
        <a:p>
          <a:r>
            <a:rPr lang="en-US" dirty="0" smtClean="0"/>
            <a:t>Services</a:t>
          </a:r>
          <a:endParaRPr lang="en-US" dirty="0"/>
        </a:p>
      </dgm:t>
    </dgm:pt>
    <dgm:pt modelId="{5550E6E6-6497-42C5-B0CF-2C16B205C01A}" type="parTrans" cxnId="{BC16674D-6235-4073-B73A-4181BCF75D1F}">
      <dgm:prSet/>
      <dgm:spPr/>
      <dgm:t>
        <a:bodyPr/>
        <a:lstStyle/>
        <a:p>
          <a:endParaRPr lang="en-US"/>
        </a:p>
      </dgm:t>
    </dgm:pt>
    <dgm:pt modelId="{80272FDC-3D77-4B7E-8B98-6556FFB1083E}" type="sibTrans" cxnId="{BC16674D-6235-4073-B73A-4181BCF75D1F}">
      <dgm:prSet/>
      <dgm:spPr/>
      <dgm:t>
        <a:bodyPr/>
        <a:lstStyle/>
        <a:p>
          <a:endParaRPr lang="en-US"/>
        </a:p>
      </dgm:t>
    </dgm:pt>
    <dgm:pt modelId="{F21095EF-A489-467B-B13E-F4D3FE4EAF21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sz="1600" dirty="0" smtClean="0"/>
            <a:t>Case management services for students</a:t>
          </a:r>
          <a:endParaRPr lang="en-US" sz="1600" dirty="0"/>
        </a:p>
      </dgm:t>
    </dgm:pt>
    <dgm:pt modelId="{759C8B84-F993-488C-9174-58BE9D4C8795}" type="parTrans" cxnId="{A1850B6D-A7E8-4DE9-A83E-EF99FF8012B1}">
      <dgm:prSet/>
      <dgm:spPr/>
    </dgm:pt>
    <dgm:pt modelId="{93D7F053-50D8-4982-9BE4-57F5C89C0040}" type="sibTrans" cxnId="{A1850B6D-A7E8-4DE9-A83E-EF99FF8012B1}">
      <dgm:prSet/>
      <dgm:spPr/>
    </dgm:pt>
    <dgm:pt modelId="{0335FBFC-021B-4FE2-9237-476CA025B0E3}">
      <dgm:prSet custT="1"/>
      <dgm:spPr/>
      <dgm:t>
        <a:bodyPr/>
        <a:lstStyle/>
        <a:p>
          <a:r>
            <a:rPr lang="en-US" sz="1600" i="1" dirty="0" smtClean="0"/>
            <a:t>Interactive Journaling</a:t>
          </a:r>
          <a:endParaRPr lang="en-US" sz="1600" dirty="0"/>
        </a:p>
      </dgm:t>
    </dgm:pt>
    <dgm:pt modelId="{FA3F0EFC-2001-40C4-9612-FCC171FA45FC}" type="parTrans" cxnId="{F06CA797-DC4B-4962-970F-6547322DB121}">
      <dgm:prSet/>
      <dgm:spPr/>
      <dgm:t>
        <a:bodyPr/>
        <a:lstStyle/>
        <a:p>
          <a:endParaRPr lang="en-US"/>
        </a:p>
      </dgm:t>
    </dgm:pt>
    <dgm:pt modelId="{BBDFAE7E-9625-4167-A87E-EAB1C400CAF5}" type="sibTrans" cxnId="{F06CA797-DC4B-4962-970F-6547322DB121}">
      <dgm:prSet/>
      <dgm:spPr/>
      <dgm:t>
        <a:bodyPr/>
        <a:lstStyle/>
        <a:p>
          <a:endParaRPr lang="en-US"/>
        </a:p>
      </dgm:t>
    </dgm:pt>
    <dgm:pt modelId="{2F877834-222C-4250-903C-F9092B9E7033}">
      <dgm:prSet custT="1"/>
      <dgm:spPr/>
      <dgm:t>
        <a:bodyPr/>
        <a:lstStyle/>
        <a:p>
          <a:r>
            <a:rPr lang="en-US" sz="1600" i="1" dirty="0" smtClean="0"/>
            <a:t>Goal plans</a:t>
          </a:r>
          <a:endParaRPr lang="en-US" sz="1600" i="1" dirty="0"/>
        </a:p>
      </dgm:t>
    </dgm:pt>
    <dgm:pt modelId="{C3927BAA-12B6-4735-9E7C-3E7C03B9F490}" type="parTrans" cxnId="{E2A5440A-0DEC-4226-BEC0-E3066619BD03}">
      <dgm:prSet/>
      <dgm:spPr/>
      <dgm:t>
        <a:bodyPr/>
        <a:lstStyle/>
        <a:p>
          <a:endParaRPr lang="en-US"/>
        </a:p>
      </dgm:t>
    </dgm:pt>
    <dgm:pt modelId="{6E0CD513-C2A2-4EAE-A2EC-462101917BE4}" type="sibTrans" cxnId="{E2A5440A-0DEC-4226-BEC0-E3066619BD03}">
      <dgm:prSet/>
      <dgm:spPr/>
      <dgm:t>
        <a:bodyPr/>
        <a:lstStyle/>
        <a:p>
          <a:endParaRPr lang="en-US"/>
        </a:p>
      </dgm:t>
    </dgm:pt>
    <dgm:pt modelId="{7DA653D2-7A82-4AD9-9A9E-53AC61E4F06E}">
      <dgm:prSet custT="1"/>
      <dgm:spPr/>
      <dgm:t>
        <a:bodyPr/>
        <a:lstStyle/>
        <a:p>
          <a:r>
            <a:rPr lang="en-US" sz="1600" i="1" dirty="0" smtClean="0"/>
            <a:t>Incentives</a:t>
          </a:r>
          <a:endParaRPr lang="en-US" sz="1600" i="1" dirty="0"/>
        </a:p>
      </dgm:t>
    </dgm:pt>
    <dgm:pt modelId="{5AE43A71-E546-468D-813B-68A1C9598DBC}" type="parTrans" cxnId="{673ABAE6-5112-4781-B733-0DB8482AA1F0}">
      <dgm:prSet/>
      <dgm:spPr/>
      <dgm:t>
        <a:bodyPr/>
        <a:lstStyle/>
        <a:p>
          <a:endParaRPr lang="en-US"/>
        </a:p>
      </dgm:t>
    </dgm:pt>
    <dgm:pt modelId="{2E68184C-A874-48C0-9D21-BD34B16E8865}" type="sibTrans" cxnId="{673ABAE6-5112-4781-B733-0DB8482AA1F0}">
      <dgm:prSet/>
      <dgm:spPr/>
      <dgm:t>
        <a:bodyPr/>
        <a:lstStyle/>
        <a:p>
          <a:endParaRPr lang="en-US"/>
        </a:p>
      </dgm:t>
    </dgm:pt>
    <dgm:pt modelId="{001974B5-6F91-4754-B0E1-2E78E6DB90CF}">
      <dgm:prSet custT="1"/>
      <dgm:spPr/>
      <dgm:t>
        <a:bodyPr/>
        <a:lstStyle/>
        <a:p>
          <a:r>
            <a:rPr lang="en-US" sz="1600" dirty="0" smtClean="0"/>
            <a:t>Triple P/STARS PLUS</a:t>
          </a:r>
          <a:endParaRPr lang="en-US" sz="1600" dirty="0"/>
        </a:p>
      </dgm:t>
    </dgm:pt>
    <dgm:pt modelId="{0DC28CCE-D132-4B79-A25A-A1B4F6B65D0A}" type="parTrans" cxnId="{ABE71142-1507-4DFF-BFB4-90BC01F2D162}">
      <dgm:prSet/>
      <dgm:spPr/>
      <dgm:t>
        <a:bodyPr/>
        <a:lstStyle/>
        <a:p>
          <a:endParaRPr lang="en-US"/>
        </a:p>
      </dgm:t>
    </dgm:pt>
    <dgm:pt modelId="{25EEE2DC-8E6E-4C4C-B008-A8FBC3FFD983}" type="sibTrans" cxnId="{ABE71142-1507-4DFF-BFB4-90BC01F2D162}">
      <dgm:prSet/>
      <dgm:spPr/>
      <dgm:t>
        <a:bodyPr/>
        <a:lstStyle/>
        <a:p>
          <a:endParaRPr lang="en-US"/>
        </a:p>
      </dgm:t>
    </dgm:pt>
    <dgm:pt modelId="{209466CC-545D-452C-87D0-798AE33C0B55}">
      <dgm:prSet custT="1"/>
      <dgm:spPr/>
      <dgm:t>
        <a:bodyPr/>
        <a:lstStyle/>
        <a:p>
          <a:r>
            <a:rPr lang="en-US" sz="1600" i="1" dirty="0" smtClean="0"/>
            <a:t>Academic Life Coaching</a:t>
          </a:r>
          <a:endParaRPr lang="en-US" sz="1600" i="1" dirty="0"/>
        </a:p>
      </dgm:t>
    </dgm:pt>
    <dgm:pt modelId="{9EC97BA6-68E2-49F4-8411-FB6A9F69F300}" type="parTrans" cxnId="{05DF0260-E16E-411C-9732-8F2F487F85CB}">
      <dgm:prSet/>
      <dgm:spPr/>
    </dgm:pt>
    <dgm:pt modelId="{C7621D43-5144-4DB0-9E54-E40DB605DC92}" type="sibTrans" cxnId="{05DF0260-E16E-411C-9732-8F2F487F85CB}">
      <dgm:prSet/>
      <dgm:spPr/>
    </dgm:pt>
    <dgm:pt modelId="{10486E0A-B485-4EDA-AD14-F8F8AF827027}" type="pres">
      <dgm:prSet presAssocID="{E0FD0CAF-2699-46C1-AF3C-9BC89641BC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20C042-99B0-4D70-B1C6-A62BE2FE24E7}" type="pres">
      <dgm:prSet presAssocID="{AAE50B05-8DDF-4DE2-A0E9-C89442F11F28}" presName="composite" presStyleCnt="0"/>
      <dgm:spPr/>
    </dgm:pt>
    <dgm:pt modelId="{DF9E6F43-4C34-43DD-88B0-8D79EE9098AC}" type="pres">
      <dgm:prSet presAssocID="{AAE50B05-8DDF-4DE2-A0E9-C89442F11F28}" presName="parTx" presStyleLbl="alignNode1" presStyleIdx="0" presStyleCnt="1" custLinFactNeighborX="-102" custLinFactNeighborY="-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6ED46-4004-433F-A965-48105069DC66}" type="pres">
      <dgm:prSet presAssocID="{AAE50B05-8DDF-4DE2-A0E9-C89442F11F28}" presName="desTx" presStyleLbl="alignAccFollowNode1" presStyleIdx="0" presStyleCnt="1" custLinFactNeighborX="21826" custLinFactNeighborY="200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AE07F3-ECC1-45A2-9233-66100142C97C}" type="presOf" srcId="{F21095EF-A489-467B-B13E-F4D3FE4EAF21}" destId="{3A06ED46-4004-433F-A965-48105069DC66}" srcOrd="0" destOrd="0" presId="urn:microsoft.com/office/officeart/2005/8/layout/hList1"/>
    <dgm:cxn modelId="{1FC15AC5-8CC5-4A5F-BE00-2EA9217E51D1}" type="presOf" srcId="{E0FD0CAF-2699-46C1-AF3C-9BC89641BC99}" destId="{10486E0A-B485-4EDA-AD14-F8F8AF827027}" srcOrd="0" destOrd="0" presId="urn:microsoft.com/office/officeart/2005/8/layout/hList1"/>
    <dgm:cxn modelId="{F06CA797-DC4B-4962-970F-6547322DB121}" srcId="{F21095EF-A489-467B-B13E-F4D3FE4EAF21}" destId="{0335FBFC-021B-4FE2-9237-476CA025B0E3}" srcOrd="0" destOrd="0" parTransId="{FA3F0EFC-2001-40C4-9612-FCC171FA45FC}" sibTransId="{BBDFAE7E-9625-4167-A87E-EAB1C400CAF5}"/>
    <dgm:cxn modelId="{EF2164D1-116C-4A06-8E36-6E5DAE580AAA}" type="presOf" srcId="{209466CC-545D-452C-87D0-798AE33C0B55}" destId="{3A06ED46-4004-433F-A965-48105069DC66}" srcOrd="0" destOrd="3" presId="urn:microsoft.com/office/officeart/2005/8/layout/hList1"/>
    <dgm:cxn modelId="{2763CA91-123B-4B9F-84E3-6DCA8F2B1E54}" type="presOf" srcId="{AAE50B05-8DDF-4DE2-A0E9-C89442F11F28}" destId="{DF9E6F43-4C34-43DD-88B0-8D79EE9098AC}" srcOrd="0" destOrd="0" presId="urn:microsoft.com/office/officeart/2005/8/layout/hList1"/>
    <dgm:cxn modelId="{ABE71142-1507-4DFF-BFB4-90BC01F2D162}" srcId="{AAE50B05-8DDF-4DE2-A0E9-C89442F11F28}" destId="{001974B5-6F91-4754-B0E1-2E78E6DB90CF}" srcOrd="1" destOrd="0" parTransId="{0DC28CCE-D132-4B79-A25A-A1B4F6B65D0A}" sibTransId="{25EEE2DC-8E6E-4C4C-B008-A8FBC3FFD983}"/>
    <dgm:cxn modelId="{279127B5-B785-46FF-AC97-BB32BFAA6567}" type="presOf" srcId="{2F877834-222C-4250-903C-F9092B9E7033}" destId="{3A06ED46-4004-433F-A965-48105069DC66}" srcOrd="0" destOrd="2" presId="urn:microsoft.com/office/officeart/2005/8/layout/hList1"/>
    <dgm:cxn modelId="{BC16674D-6235-4073-B73A-4181BCF75D1F}" srcId="{E0FD0CAF-2699-46C1-AF3C-9BC89641BC99}" destId="{AAE50B05-8DDF-4DE2-A0E9-C89442F11F28}" srcOrd="0" destOrd="0" parTransId="{5550E6E6-6497-42C5-B0CF-2C16B205C01A}" sibTransId="{80272FDC-3D77-4B7E-8B98-6556FFB1083E}"/>
    <dgm:cxn modelId="{A1850B6D-A7E8-4DE9-A83E-EF99FF8012B1}" srcId="{AAE50B05-8DDF-4DE2-A0E9-C89442F11F28}" destId="{F21095EF-A489-467B-B13E-F4D3FE4EAF21}" srcOrd="0" destOrd="0" parTransId="{759C8B84-F993-488C-9174-58BE9D4C8795}" sibTransId="{93D7F053-50D8-4982-9BE4-57F5C89C0040}"/>
    <dgm:cxn modelId="{D12FF8A6-4F29-4B64-85B6-1CD28BD94D06}" type="presOf" srcId="{7DA653D2-7A82-4AD9-9A9E-53AC61E4F06E}" destId="{3A06ED46-4004-433F-A965-48105069DC66}" srcOrd="0" destOrd="4" presId="urn:microsoft.com/office/officeart/2005/8/layout/hList1"/>
    <dgm:cxn modelId="{05DF0260-E16E-411C-9732-8F2F487F85CB}" srcId="{F21095EF-A489-467B-B13E-F4D3FE4EAF21}" destId="{209466CC-545D-452C-87D0-798AE33C0B55}" srcOrd="2" destOrd="0" parTransId="{9EC97BA6-68E2-49F4-8411-FB6A9F69F300}" sibTransId="{C7621D43-5144-4DB0-9E54-E40DB605DC92}"/>
    <dgm:cxn modelId="{B2AB31AC-F845-446A-9698-137E08E66BB6}" type="presOf" srcId="{001974B5-6F91-4754-B0E1-2E78E6DB90CF}" destId="{3A06ED46-4004-433F-A965-48105069DC66}" srcOrd="0" destOrd="5" presId="urn:microsoft.com/office/officeart/2005/8/layout/hList1"/>
    <dgm:cxn modelId="{E2A5440A-0DEC-4226-BEC0-E3066619BD03}" srcId="{F21095EF-A489-467B-B13E-F4D3FE4EAF21}" destId="{2F877834-222C-4250-903C-F9092B9E7033}" srcOrd="1" destOrd="0" parTransId="{C3927BAA-12B6-4735-9E7C-3E7C03B9F490}" sibTransId="{6E0CD513-C2A2-4EAE-A2EC-462101917BE4}"/>
    <dgm:cxn modelId="{673ABAE6-5112-4781-B733-0DB8482AA1F0}" srcId="{F21095EF-A489-467B-B13E-F4D3FE4EAF21}" destId="{7DA653D2-7A82-4AD9-9A9E-53AC61E4F06E}" srcOrd="3" destOrd="0" parTransId="{5AE43A71-E546-468D-813B-68A1C9598DBC}" sibTransId="{2E68184C-A874-48C0-9D21-BD34B16E8865}"/>
    <dgm:cxn modelId="{7BEB4068-E5F7-48D7-A6CF-7A44B60A3104}" type="presOf" srcId="{0335FBFC-021B-4FE2-9237-476CA025B0E3}" destId="{3A06ED46-4004-433F-A965-48105069DC66}" srcOrd="0" destOrd="1" presId="urn:microsoft.com/office/officeart/2005/8/layout/hList1"/>
    <dgm:cxn modelId="{C7069849-3B12-449A-8DB0-57A306AA1110}" type="presParOf" srcId="{10486E0A-B485-4EDA-AD14-F8F8AF827027}" destId="{0420C042-99B0-4D70-B1C6-A62BE2FE24E7}" srcOrd="0" destOrd="0" presId="urn:microsoft.com/office/officeart/2005/8/layout/hList1"/>
    <dgm:cxn modelId="{89AB08CC-74C5-4B31-8A5F-FC6402AC4306}" type="presParOf" srcId="{0420C042-99B0-4D70-B1C6-A62BE2FE24E7}" destId="{DF9E6F43-4C34-43DD-88B0-8D79EE9098AC}" srcOrd="0" destOrd="0" presId="urn:microsoft.com/office/officeart/2005/8/layout/hList1"/>
    <dgm:cxn modelId="{D2B6DDEB-D9C1-4C75-B1CF-097B45DF1436}" type="presParOf" srcId="{0420C042-99B0-4D70-B1C6-A62BE2FE24E7}" destId="{3A06ED46-4004-433F-A965-48105069DC6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33D71-6CC0-4720-82D9-4689F724714A}">
      <dsp:nvSpPr>
        <dsp:cNvPr id="0" name=""/>
        <dsp:cNvSpPr/>
      </dsp:nvSpPr>
      <dsp:spPr>
        <a:xfrm>
          <a:off x="2264258" y="-57970"/>
          <a:ext cx="1204687" cy="1204687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School violence</a:t>
          </a:r>
          <a:endParaRPr lang="en-US" sz="1200" kern="1200" dirty="0"/>
        </a:p>
      </dsp:txBody>
      <dsp:txXfrm>
        <a:off x="2440680" y="118452"/>
        <a:ext cx="851843" cy="851843"/>
      </dsp:txXfrm>
    </dsp:sp>
    <dsp:sp modelId="{56049807-C54E-4525-814A-39AECD81BAA7}">
      <dsp:nvSpPr>
        <dsp:cNvPr id="0" name=""/>
        <dsp:cNvSpPr/>
      </dsp:nvSpPr>
      <dsp:spPr>
        <a:xfrm rot="1778736">
          <a:off x="3460174" y="766104"/>
          <a:ext cx="237293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3464833" y="821944"/>
        <a:ext cx="166105" cy="220340"/>
      </dsp:txXfrm>
    </dsp:sp>
    <dsp:sp modelId="{38220044-74DE-4D1D-B837-771BB3E7989E}">
      <dsp:nvSpPr>
        <dsp:cNvPr id="0" name=""/>
        <dsp:cNvSpPr/>
      </dsp:nvSpPr>
      <dsp:spPr>
        <a:xfrm>
          <a:off x="3700370" y="759367"/>
          <a:ext cx="1204687" cy="1204687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Bullying</a:t>
          </a:r>
          <a:endParaRPr lang="en-US" sz="1200" kern="1200" dirty="0"/>
        </a:p>
      </dsp:txBody>
      <dsp:txXfrm>
        <a:off x="3876792" y="935789"/>
        <a:ext cx="851843" cy="851843"/>
      </dsp:txXfrm>
    </dsp:sp>
    <dsp:sp modelId="{BC2924FC-3076-4163-9126-FFA35C97AE45}">
      <dsp:nvSpPr>
        <dsp:cNvPr id="0" name=""/>
        <dsp:cNvSpPr/>
      </dsp:nvSpPr>
      <dsp:spPr>
        <a:xfrm rot="5400000">
          <a:off x="4188766" y="1988982"/>
          <a:ext cx="227893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4222950" y="2028244"/>
        <a:ext cx="159525" cy="220340"/>
      </dsp:txXfrm>
    </dsp:sp>
    <dsp:sp modelId="{CE8FEF0A-8651-494F-872D-63F10D5F1914}">
      <dsp:nvSpPr>
        <dsp:cNvPr id="0" name=""/>
        <dsp:cNvSpPr/>
      </dsp:nvSpPr>
      <dsp:spPr>
        <a:xfrm>
          <a:off x="3700370" y="2394043"/>
          <a:ext cx="1204687" cy="1204687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Attitudes</a:t>
          </a:r>
          <a:endParaRPr lang="en-US" sz="1200" kern="1200" dirty="0"/>
        </a:p>
      </dsp:txBody>
      <dsp:txXfrm>
        <a:off x="3876792" y="2570465"/>
        <a:ext cx="851843" cy="851843"/>
      </dsp:txXfrm>
    </dsp:sp>
    <dsp:sp modelId="{31D66CA0-04E5-48DF-BC68-BF7452CD83F1}">
      <dsp:nvSpPr>
        <dsp:cNvPr id="0" name=""/>
        <dsp:cNvSpPr/>
      </dsp:nvSpPr>
      <dsp:spPr>
        <a:xfrm rot="9000000">
          <a:off x="3486517" y="3218214"/>
          <a:ext cx="227893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 rot="10800000">
        <a:off x="3550305" y="3274568"/>
        <a:ext cx="159525" cy="220340"/>
      </dsp:txXfrm>
    </dsp:sp>
    <dsp:sp modelId="{8DF587B4-BD56-44B9-BDB6-1404CDFC068C}">
      <dsp:nvSpPr>
        <dsp:cNvPr id="0" name=""/>
        <dsp:cNvSpPr/>
      </dsp:nvSpPr>
      <dsp:spPr>
        <a:xfrm>
          <a:off x="2284699" y="3211380"/>
          <a:ext cx="1204687" cy="1204687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Discipline referrals</a:t>
          </a:r>
          <a:endParaRPr lang="en-US" sz="1200" kern="1200" dirty="0"/>
        </a:p>
      </dsp:txBody>
      <dsp:txXfrm>
        <a:off x="2461121" y="3387802"/>
        <a:ext cx="851843" cy="851843"/>
      </dsp:txXfrm>
    </dsp:sp>
    <dsp:sp modelId="{6741F0FA-1BFA-42B8-8B81-83CEE20C8FE2}">
      <dsp:nvSpPr>
        <dsp:cNvPr id="0" name=""/>
        <dsp:cNvSpPr/>
      </dsp:nvSpPr>
      <dsp:spPr>
        <a:xfrm rot="12600000">
          <a:off x="2070846" y="3224664"/>
          <a:ext cx="227893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 rot="10800000">
        <a:off x="2134634" y="3315202"/>
        <a:ext cx="159525" cy="220340"/>
      </dsp:txXfrm>
    </dsp:sp>
    <dsp:sp modelId="{9B0650F8-D0D7-4989-8FB5-C537CB61327F}">
      <dsp:nvSpPr>
        <dsp:cNvPr id="0" name=""/>
        <dsp:cNvSpPr/>
      </dsp:nvSpPr>
      <dsp:spPr>
        <a:xfrm>
          <a:off x="869029" y="2394043"/>
          <a:ext cx="1204687" cy="1204687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Academic achievement</a:t>
          </a:r>
          <a:endParaRPr lang="en-US" sz="1200" kern="1200" dirty="0"/>
        </a:p>
      </dsp:txBody>
      <dsp:txXfrm>
        <a:off x="1045451" y="2570465"/>
        <a:ext cx="851843" cy="851843"/>
      </dsp:txXfrm>
    </dsp:sp>
    <dsp:sp modelId="{3BB83027-C7D1-43F6-86AB-67B6CC6BCB03}">
      <dsp:nvSpPr>
        <dsp:cNvPr id="0" name=""/>
        <dsp:cNvSpPr/>
      </dsp:nvSpPr>
      <dsp:spPr>
        <a:xfrm rot="16200000">
          <a:off x="1357682" y="2002352"/>
          <a:ext cx="227380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1391789" y="2109905"/>
        <a:ext cx="159166" cy="220340"/>
      </dsp:txXfrm>
    </dsp:sp>
    <dsp:sp modelId="{1D9E9F16-8E5D-469C-A5D9-19E5788C11A8}">
      <dsp:nvSpPr>
        <dsp:cNvPr id="0" name=""/>
        <dsp:cNvSpPr/>
      </dsp:nvSpPr>
      <dsp:spPr>
        <a:xfrm>
          <a:off x="868060" y="758399"/>
          <a:ext cx="1206623" cy="1206623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Police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encounters</a:t>
          </a:r>
          <a:endParaRPr lang="en-US" sz="1200" kern="1200" dirty="0"/>
        </a:p>
      </dsp:txBody>
      <dsp:txXfrm>
        <a:off x="1044766" y="935105"/>
        <a:ext cx="853211" cy="853211"/>
      </dsp:txXfrm>
    </dsp:sp>
    <dsp:sp modelId="{C143BE63-49B3-41B2-B3F9-306E3696B74D}">
      <dsp:nvSpPr>
        <dsp:cNvPr id="0" name=""/>
        <dsp:cNvSpPr/>
      </dsp:nvSpPr>
      <dsp:spPr>
        <a:xfrm rot="19778271">
          <a:off x="2055073" y="772300"/>
          <a:ext cx="218015" cy="367232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2059558" y="862276"/>
        <a:ext cx="152611" cy="220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6F43-4C34-43DD-88B0-8D79EE9098AC}">
      <dsp:nvSpPr>
        <dsp:cNvPr id="0" name=""/>
        <dsp:cNvSpPr/>
      </dsp:nvSpPr>
      <dsp:spPr>
        <a:xfrm>
          <a:off x="0" y="369024"/>
          <a:ext cx="2315029" cy="658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Tier I: Systems-level training </a:t>
          </a:r>
          <a:endParaRPr lang="en-US" sz="1800" kern="1200" dirty="0"/>
        </a:p>
      </dsp:txBody>
      <dsp:txXfrm>
        <a:off x="0" y="369024"/>
        <a:ext cx="2315029" cy="658516"/>
      </dsp:txXfrm>
    </dsp:sp>
    <dsp:sp modelId="{3A06ED46-4004-433F-A965-48105069DC66}">
      <dsp:nvSpPr>
        <dsp:cNvPr id="0" name=""/>
        <dsp:cNvSpPr/>
      </dsp:nvSpPr>
      <dsp:spPr>
        <a:xfrm>
          <a:off x="2374" y="1031782"/>
          <a:ext cx="2315029" cy="33598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Professional development for teachers/student support staff </a:t>
          </a:r>
          <a:endParaRPr lang="en-US" sz="16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Adverse Childhood Experiences (ACEs)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Youth Mental Health First Aid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Community Resiliency Model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Student Assistance Programming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Restorative Practices</a:t>
          </a:r>
          <a:endParaRPr lang="en-US" sz="1200" i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Youth leadership events</a:t>
          </a:r>
          <a:endParaRPr lang="en-US" sz="16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Youth Engagement Summit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Move2Stand Bullying Summit</a:t>
          </a:r>
          <a:endParaRPr lang="en-US" sz="1200" i="1" kern="1200" dirty="0"/>
        </a:p>
      </dsp:txBody>
      <dsp:txXfrm>
        <a:off x="2374" y="1031782"/>
        <a:ext cx="2315029" cy="3359879"/>
      </dsp:txXfrm>
    </dsp:sp>
    <dsp:sp modelId="{FEAFC11F-92E7-4A3B-82A0-34A7FA122786}">
      <dsp:nvSpPr>
        <dsp:cNvPr id="0" name=""/>
        <dsp:cNvSpPr/>
      </dsp:nvSpPr>
      <dsp:spPr>
        <a:xfrm>
          <a:off x="2641507" y="373265"/>
          <a:ext cx="2315029" cy="658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Tier II: Positive youth development</a:t>
          </a:r>
          <a:endParaRPr lang="en-US" sz="1800" kern="1200" dirty="0"/>
        </a:p>
      </dsp:txBody>
      <dsp:txXfrm>
        <a:off x="2641507" y="373265"/>
        <a:ext cx="2315029" cy="658516"/>
      </dsp:txXfrm>
    </dsp:sp>
    <dsp:sp modelId="{EC5F843E-E74C-4072-BC4A-D962E06B859F}">
      <dsp:nvSpPr>
        <dsp:cNvPr id="0" name=""/>
        <dsp:cNvSpPr/>
      </dsp:nvSpPr>
      <dsp:spPr>
        <a:xfrm>
          <a:off x="2641507" y="1031782"/>
          <a:ext cx="2315029" cy="33598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Group-level programming (school based)</a:t>
          </a:r>
          <a:endParaRPr lang="en-US" sz="16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Too Good for Violence</a:t>
          </a:r>
          <a:endParaRPr lang="en-US" sz="1200" i="1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Too Good for Drugs &amp; Violence</a:t>
          </a:r>
          <a:endParaRPr lang="en-US" sz="1200" i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Community Service Learning (CSL)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Summer Enrichment Program</a:t>
          </a:r>
          <a:endParaRPr lang="en-US" sz="1600" kern="1200" dirty="0"/>
        </a:p>
      </dsp:txBody>
      <dsp:txXfrm>
        <a:off x="2641507" y="1031782"/>
        <a:ext cx="2315029" cy="3359879"/>
      </dsp:txXfrm>
    </dsp:sp>
    <dsp:sp modelId="{85E14998-6A81-4DAE-9EC5-0FD6FDB0E21B}">
      <dsp:nvSpPr>
        <dsp:cNvPr id="0" name=""/>
        <dsp:cNvSpPr/>
      </dsp:nvSpPr>
      <dsp:spPr>
        <a:xfrm>
          <a:off x="5280640" y="373265"/>
          <a:ext cx="2315029" cy="658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Tier III: Individualized services</a:t>
          </a:r>
          <a:endParaRPr lang="en-US" sz="1800" kern="1200" dirty="0"/>
        </a:p>
      </dsp:txBody>
      <dsp:txXfrm>
        <a:off x="5280640" y="373265"/>
        <a:ext cx="2315029" cy="658516"/>
      </dsp:txXfrm>
    </dsp:sp>
    <dsp:sp modelId="{010A50AF-2D09-4671-A244-6318AABB854A}">
      <dsp:nvSpPr>
        <dsp:cNvPr id="0" name=""/>
        <dsp:cNvSpPr/>
      </dsp:nvSpPr>
      <dsp:spPr>
        <a:xfrm>
          <a:off x="5280640" y="1031782"/>
          <a:ext cx="2315029" cy="33598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Case management services for students</a:t>
          </a:r>
          <a:endParaRPr lang="en-US" sz="16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dirty="0" smtClean="0"/>
            <a:t>Interactive Journaling</a:t>
          </a:r>
          <a:endParaRPr lang="en-US" sz="12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Triple P/STARS PLUS</a:t>
          </a:r>
          <a:endParaRPr lang="en-US" sz="1600" kern="1200" dirty="0"/>
        </a:p>
      </dsp:txBody>
      <dsp:txXfrm>
        <a:off x="5280640" y="1031782"/>
        <a:ext cx="2315029" cy="33598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6F43-4C34-43DD-88B0-8D79EE9098AC}">
      <dsp:nvSpPr>
        <dsp:cNvPr id="0" name=""/>
        <dsp:cNvSpPr/>
      </dsp:nvSpPr>
      <dsp:spPr>
        <a:xfrm>
          <a:off x="0" y="0"/>
          <a:ext cx="7757626" cy="2238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944" tIns="251968" rIns="440944" bIns="251968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kern="1200" dirty="0" smtClean="0"/>
            <a:t>Tier I: Systems-level training </a:t>
          </a:r>
          <a:endParaRPr lang="en-US" sz="6200" kern="1200" dirty="0"/>
        </a:p>
      </dsp:txBody>
      <dsp:txXfrm>
        <a:off x="0" y="0"/>
        <a:ext cx="7757626" cy="2238473"/>
      </dsp:txXfrm>
    </dsp:sp>
    <dsp:sp modelId="{3A06ED46-4004-433F-A965-48105069DC66}">
      <dsp:nvSpPr>
        <dsp:cNvPr id="0" name=""/>
        <dsp:cNvSpPr/>
      </dsp:nvSpPr>
      <dsp:spPr>
        <a:xfrm>
          <a:off x="0" y="2241847"/>
          <a:ext cx="7757626" cy="272304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6F43-4C34-43DD-88B0-8D79EE9098AC}">
      <dsp:nvSpPr>
        <dsp:cNvPr id="0" name=""/>
        <dsp:cNvSpPr/>
      </dsp:nvSpPr>
      <dsp:spPr>
        <a:xfrm>
          <a:off x="0" y="0"/>
          <a:ext cx="7598044" cy="21598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239776" rIns="419608" bIns="239776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900" kern="1200" dirty="0" smtClean="0"/>
            <a:t>Tier II: Positive youth development </a:t>
          </a:r>
          <a:endParaRPr lang="en-US" sz="5900" kern="1200" dirty="0"/>
        </a:p>
      </dsp:txBody>
      <dsp:txXfrm>
        <a:off x="0" y="0"/>
        <a:ext cx="7598044" cy="2159831"/>
      </dsp:txXfrm>
    </dsp:sp>
    <dsp:sp modelId="{3A06ED46-4004-433F-A965-48105069DC66}">
      <dsp:nvSpPr>
        <dsp:cNvPr id="0" name=""/>
        <dsp:cNvSpPr/>
      </dsp:nvSpPr>
      <dsp:spPr>
        <a:xfrm>
          <a:off x="0" y="2173647"/>
          <a:ext cx="7598044" cy="259128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6F43-4C34-43DD-88B0-8D79EE9098AC}">
      <dsp:nvSpPr>
        <dsp:cNvPr id="0" name=""/>
        <dsp:cNvSpPr/>
      </dsp:nvSpPr>
      <dsp:spPr>
        <a:xfrm>
          <a:off x="0" y="11462"/>
          <a:ext cx="7598044" cy="2311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160" tIns="223520" rIns="391160" bIns="22352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Tier III: Individualized</a:t>
          </a:r>
        </a:p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Services</a:t>
          </a:r>
          <a:endParaRPr lang="en-US" sz="5500" kern="1200" dirty="0"/>
        </a:p>
      </dsp:txBody>
      <dsp:txXfrm>
        <a:off x="0" y="11462"/>
        <a:ext cx="7598044" cy="2311608"/>
      </dsp:txXfrm>
    </dsp:sp>
    <dsp:sp modelId="{3A06ED46-4004-433F-A965-48105069DC66}">
      <dsp:nvSpPr>
        <dsp:cNvPr id="0" name=""/>
        <dsp:cNvSpPr/>
      </dsp:nvSpPr>
      <dsp:spPr>
        <a:xfrm>
          <a:off x="0" y="2349328"/>
          <a:ext cx="7598044" cy="2415599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Case management services for students</a:t>
          </a:r>
          <a:endParaRPr lang="en-US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1" kern="1200" dirty="0" smtClean="0"/>
            <a:t>Interactive Journaling</a:t>
          </a:r>
          <a:endParaRPr lang="en-US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1" kern="1200" dirty="0" smtClean="0"/>
            <a:t>Goal plans</a:t>
          </a:r>
          <a:endParaRPr lang="en-US" sz="1600" i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1" kern="1200" dirty="0" smtClean="0"/>
            <a:t>Academic Life Coaching</a:t>
          </a:r>
          <a:endParaRPr lang="en-US" sz="1600" i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1" kern="1200" dirty="0" smtClean="0"/>
            <a:t>Incentives</a:t>
          </a:r>
          <a:endParaRPr lang="en-US" sz="1600" i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Triple P/STARS PLUS</a:t>
          </a:r>
          <a:endParaRPr lang="en-US" sz="1600" kern="1200" dirty="0"/>
        </a:p>
      </dsp:txBody>
      <dsp:txXfrm>
        <a:off x="0" y="2349328"/>
        <a:ext cx="7598044" cy="24155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A4A86-F4C2-4928-A8BA-ACEFDD807A9D}" type="datetimeFigureOut">
              <a:rPr lang="en-US" smtClean="0"/>
              <a:t>2/17/2017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59E43-7261-4B4C-B51C-52CD086A06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73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59E43-7261-4B4C-B51C-52CD086A06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59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463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6542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Pie chart is from October 2015 Provider Directory</a:t>
            </a:r>
            <a:r>
              <a:rPr lang="en-US" baseline="0" dirty="0" smtClean="0"/>
              <a:t> of CURRENTLY ACTIVE practitioners (does not reflect ALL practitioners trained)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BEE89-2649-415F-BB31-6A8C25C8BDB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706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BEE89-2649-415F-BB31-6A8C25C8BDBF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221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59E43-7261-4B4C-B51C-52CD086A06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90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59E43-7261-4B4C-B51C-52CD086A06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777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528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75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777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71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737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FE835-1C85-45A2-8AD0-D06147B493E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98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2/17/2017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2/17/2017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0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cademiclifecoaching.com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41.wmf"/><Relationship Id="rId4" Type="http://schemas.openxmlformats.org/officeDocument/2006/relationships/image" Target="../media/image42.jpeg"/><Relationship Id="rId9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80" y="5517397"/>
            <a:ext cx="2665708" cy="1038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47634" y="4362773"/>
            <a:ext cx="54011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Public Health Authority of Cabarrus County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US Department of Health and Human Services</a:t>
            </a:r>
          </a:p>
          <a:p>
            <a:pPr algn="ctr"/>
            <a:r>
              <a:rPr lang="en-US" dirty="0" smtClean="0"/>
              <a:t>Office of Minority Health</a:t>
            </a:r>
          </a:p>
          <a:p>
            <a:pPr algn="ctr"/>
            <a:endParaRPr lang="en-US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96871" y="395208"/>
            <a:ext cx="11102684" cy="4269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7200" dirty="0" smtClean="0"/>
          </a:p>
          <a:p>
            <a:pPr algn="ctr"/>
            <a:r>
              <a:rPr lang="en-US" sz="7200" dirty="0" smtClean="0"/>
              <a:t>Cabarrus STARS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/>
          </a:p>
          <a:p>
            <a:pPr algn="ctr"/>
            <a:endParaRPr lang="en-US" sz="3200" dirty="0" smtClean="0"/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A minority youth violence prevention </a:t>
            </a:r>
          </a:p>
          <a:p>
            <a:pPr algn="ctr"/>
            <a:r>
              <a:rPr lang="en-US" sz="3200" dirty="0" smtClean="0"/>
              <a:t>&amp; male leadership program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3600" dirty="0"/>
          </a:p>
        </p:txBody>
      </p:sp>
      <p:pic>
        <p:nvPicPr>
          <p:cNvPr id="3074" name="Picture 2" descr="CHA-2 Final 600dpi 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739" y="5692641"/>
            <a:ext cx="2466329" cy="86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6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11"/>
    </mc:Choice>
    <mc:Fallback xmlns="">
      <p:transition spd="slow" advTm="8811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343" y="299634"/>
            <a:ext cx="9875520" cy="1356360"/>
          </a:xfrm>
        </p:spPr>
        <p:txBody>
          <a:bodyPr/>
          <a:lstStyle/>
          <a:p>
            <a:r>
              <a:rPr lang="en-US" dirty="0" smtClean="0"/>
              <a:t>Trainings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322" y="1352226"/>
            <a:ext cx="11116159" cy="5118315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Spring 2015</a:t>
            </a:r>
            <a:r>
              <a:rPr lang="en-US" sz="2400" dirty="0" smtClean="0">
                <a:solidFill>
                  <a:schemeClr val="tx1"/>
                </a:solidFill>
              </a:rPr>
              <a:t>: Youth Mental Health First Aid (Cardinal Innovations)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Spring and Fall 2015</a:t>
            </a:r>
            <a:r>
              <a:rPr lang="en-US" sz="2400" dirty="0" smtClean="0">
                <a:solidFill>
                  <a:schemeClr val="tx1"/>
                </a:solidFill>
              </a:rPr>
              <a:t>: Student Assistance Programming (Nashville STARS)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Summer 2015</a:t>
            </a:r>
            <a:r>
              <a:rPr lang="en-US" sz="2400" dirty="0" smtClean="0">
                <a:solidFill>
                  <a:schemeClr val="tx1"/>
                </a:solidFill>
              </a:rPr>
              <a:t>: Positive Behavior Interventions and Supports (Georgia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                                                        Southern)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Winter 2016</a:t>
            </a:r>
            <a:r>
              <a:rPr lang="en-US" sz="2400" dirty="0" smtClean="0">
                <a:solidFill>
                  <a:schemeClr val="tx1"/>
                </a:solidFill>
              </a:rPr>
              <a:t>: Youth Engagement Summit (Nashville STARS)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Summer 2016: </a:t>
            </a:r>
            <a:r>
              <a:rPr lang="en-US" sz="2400" dirty="0" smtClean="0">
                <a:solidFill>
                  <a:schemeClr val="tx1"/>
                </a:solidFill>
              </a:rPr>
              <a:t>Community Resilience Model (The Trauma Institute) </a:t>
            </a:r>
            <a:r>
              <a:rPr lang="en-US" sz="2400" dirty="0">
                <a:solidFill>
                  <a:schemeClr val="tx1"/>
                </a:solidFill>
              </a:rPr>
              <a:t>&amp; Youth Mental Health First Aid (Cardinal Innovations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Fall 2016: </a:t>
            </a:r>
            <a:r>
              <a:rPr lang="en-US" sz="2400" dirty="0" smtClean="0">
                <a:solidFill>
                  <a:schemeClr val="tx1"/>
                </a:solidFill>
              </a:rPr>
              <a:t>Move 2 Stand Summit (Nashville STARS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Spring 2017: </a:t>
            </a:r>
            <a:r>
              <a:rPr lang="en-US" sz="2400" dirty="0" smtClean="0">
                <a:solidFill>
                  <a:schemeClr val="tx1"/>
                </a:solidFill>
              </a:rPr>
              <a:t>Restorative Practices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Ongoing</a:t>
            </a:r>
            <a:r>
              <a:rPr lang="en-US" sz="2400" dirty="0">
                <a:solidFill>
                  <a:schemeClr val="tx1"/>
                </a:solidFill>
              </a:rPr>
              <a:t>: Adverse Childhood Experiences (Cabarrus STARS)</a:t>
            </a:r>
          </a:p>
          <a:p>
            <a:pPr marL="45720" indent="0"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525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587" y="350549"/>
            <a:ext cx="9875520" cy="1356360"/>
          </a:xfrm>
        </p:spPr>
        <p:txBody>
          <a:bodyPr/>
          <a:lstStyle/>
          <a:p>
            <a:r>
              <a:rPr lang="en-US" dirty="0" smtClean="0">
                <a:latin typeface="Corbel" panose="020B0503020204020204" pitchFamily="34" charset="0"/>
              </a:rPr>
              <a:t>Adverse Childhood Experiences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058912" cy="2309054"/>
          </a:xfrm>
        </p:spPr>
        <p:txBody>
          <a:bodyPr>
            <a:normAutofit/>
          </a:bodyPr>
          <a:lstStyle/>
          <a:p>
            <a:r>
              <a:rPr lang="en-US" sz="1800" i="1" dirty="0" smtClean="0">
                <a:solidFill>
                  <a:schemeClr val="tx1"/>
                </a:solidFill>
                <a:latin typeface="Corbel" panose="020B0503020204020204" pitchFamily="34" charset="0"/>
              </a:rPr>
              <a:t>Compassionate Schools</a:t>
            </a: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 training; delivered to 850+ people as of 11/7/2016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Community screening of </a:t>
            </a:r>
            <a:r>
              <a:rPr lang="en-US" sz="1800" i="1" dirty="0" smtClean="0">
                <a:solidFill>
                  <a:schemeClr val="tx1"/>
                </a:solidFill>
                <a:latin typeface="Corbel" panose="020B0503020204020204" pitchFamily="34" charset="0"/>
              </a:rPr>
              <a:t>Paper Tigers</a:t>
            </a: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, with panel discussion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Developed professional development opportunities for teachers (PLCs, book studies)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Develop action-plans for schools to implement trauma-sensitive practices into instructional and disciplinary procedures</a:t>
            </a:r>
            <a:endParaRPr lang="en-US" sz="180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7" y="4075164"/>
            <a:ext cx="4309581" cy="2424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564905" y="4075164"/>
            <a:ext cx="3326403" cy="2484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56" y="4134679"/>
            <a:ext cx="3280707" cy="245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109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976" y="1907921"/>
            <a:ext cx="10515600" cy="4351338"/>
          </a:xfrm>
        </p:spPr>
        <p:txBody>
          <a:bodyPr/>
          <a:lstStyle/>
          <a:p>
            <a:r>
              <a:rPr lang="en-US" sz="2000" dirty="0" smtClean="0">
                <a:solidFill>
                  <a:schemeClr val="tx1"/>
                </a:solidFill>
                <a:latin typeface="Corbel" panose="020B0503020204020204" pitchFamily="34" charset="0"/>
              </a:rPr>
              <a:t>98 students from all four intervention sites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orbel" panose="020B0503020204020204" pitchFamily="34" charset="0"/>
              </a:rPr>
              <a:t>Over 25 teachers and administrators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orbel" panose="020B0503020204020204" pitchFamily="34" charset="0"/>
              </a:rPr>
              <a:t>Contracted with Nashville STARS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orbel" panose="020B0503020204020204" pitchFamily="34" charset="0"/>
              </a:rPr>
              <a:t>Activities included: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Team building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Anti-bullying messaging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School climate action plans</a:t>
            </a:r>
          </a:p>
          <a:p>
            <a:pPr marL="457200" lvl="1" indent="0">
              <a:buNone/>
            </a:pPr>
            <a:endParaRPr lang="en-US" dirty="0">
              <a:latin typeface="Californian FB" panose="0207040306080B030204" pitchFamily="18" charset="0"/>
            </a:endParaRPr>
          </a:p>
        </p:txBody>
      </p:sp>
      <p:pic>
        <p:nvPicPr>
          <p:cNvPr id="5" name="Picture 4" descr="S3 log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167" y="4682077"/>
            <a:ext cx="44958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1" r="21322" b="49467"/>
          <a:stretch/>
        </p:blipFill>
        <p:spPr>
          <a:xfrm>
            <a:off x="8555242" y="3045531"/>
            <a:ext cx="3283190" cy="25259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0" b="32267"/>
          <a:stretch/>
        </p:blipFill>
        <p:spPr>
          <a:xfrm>
            <a:off x="6830568" y="232906"/>
            <a:ext cx="3097203" cy="232315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3872" y="439732"/>
            <a:ext cx="62894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Youth Leadership Events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71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3872" y="439732"/>
            <a:ext cx="62894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Youth Leadership Events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43872" y="1209173"/>
            <a:ext cx="5313009" cy="534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Corbel" panose="020B0503020204020204" pitchFamily="34" charset="0"/>
              </a:rPr>
              <a:t>Student Focus Groups: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9-16 students per school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1.5 hour conversation on learning environment, perceived level of support and safety</a:t>
            </a:r>
          </a:p>
          <a:p>
            <a:pPr marL="45720" indent="0">
              <a:buNone/>
            </a:pPr>
            <a:endParaRPr lang="en-US" sz="1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marL="45720" indent="0"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Corbel" panose="020B0503020204020204" pitchFamily="34" charset="0"/>
              </a:rPr>
              <a:t>Move to Stand: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57 students from all four intervention sites 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12 school staff members, 10 high school and CHA volunteers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Contracted with Nashville STARS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Focus on peer violence prevention and impacts of bullying on school climate</a:t>
            </a:r>
          </a:p>
          <a:p>
            <a:endParaRPr lang="en-US" sz="2000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 indent="0">
              <a:buFont typeface="Corbel" pitchFamily="34" charset="0"/>
              <a:buNone/>
            </a:pPr>
            <a:endParaRPr lang="en-US" sz="1800" dirty="0">
              <a:latin typeface="Californian FB" panose="0207040306080B030204" pitchFamily="18" charset="0"/>
            </a:endParaRPr>
          </a:p>
        </p:txBody>
      </p:sp>
      <p:pic>
        <p:nvPicPr>
          <p:cNvPr id="1026" name="Picture 2" descr="M2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052" y="4836694"/>
            <a:ext cx="4010692" cy="17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246" y="535769"/>
            <a:ext cx="2634304" cy="19757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386" y="2604649"/>
            <a:ext cx="2727656" cy="2045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942" y="2604648"/>
            <a:ext cx="2727657" cy="204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95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80" y="280520"/>
            <a:ext cx="9875520" cy="1356360"/>
          </a:xfrm>
        </p:spPr>
        <p:txBody>
          <a:bodyPr/>
          <a:lstStyle/>
          <a:p>
            <a:r>
              <a:rPr lang="en-US" dirty="0" smtClean="0"/>
              <a:t>Cabarrus STARS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654535"/>
              </p:ext>
            </p:extLst>
          </p:nvPr>
        </p:nvGraphicFramePr>
        <p:xfrm>
          <a:off x="2320871" y="1636880"/>
          <a:ext cx="7598044" cy="4764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071893" y="3908818"/>
            <a:ext cx="6096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Group-level programming (school based)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dirty="0"/>
              <a:t>Too Good for Violence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dirty="0"/>
              <a:t>Too Good for Drugs &amp; Violence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i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Community Service Learning (CSL)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Summer Enrichment Program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Mentoring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i="1" dirty="0"/>
          </a:p>
          <a:p>
            <a:pPr lvl="1"/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1701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53"/>
    </mc:Choice>
    <mc:Fallback xmlns="">
      <p:transition spd="slow" advTm="25115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14" y="1121948"/>
            <a:ext cx="11188382" cy="589788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Developed by Mendez Foundation in Atlanta, GA</a:t>
            </a:r>
          </a:p>
          <a:p>
            <a:pPr marL="45720" indent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Framework for Prevention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Students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Activities to strengthen knowledge, attitudes, beliefs, and skills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Schools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Responsible for creating a healthy and supportive environment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Families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Home Workouts increase parent-child interaction* and reinforce </a:t>
            </a:r>
            <a:r>
              <a:rPr lang="en-US" dirty="0" smtClean="0">
                <a:solidFill>
                  <a:schemeClr val="tx1"/>
                </a:solidFill>
              </a:rPr>
              <a:t>messages discussed </a:t>
            </a:r>
            <a:r>
              <a:rPr lang="en-US" dirty="0">
                <a:solidFill>
                  <a:schemeClr val="tx1"/>
                </a:solidFill>
              </a:rPr>
              <a:t>in the session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Communities 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Role of community members, partners (enrichment), mentors, and police </a:t>
            </a:r>
            <a:r>
              <a:rPr lang="en-US" dirty="0" smtClean="0">
                <a:solidFill>
                  <a:schemeClr val="tx1"/>
                </a:solidFill>
              </a:rPr>
              <a:t>officers</a:t>
            </a:r>
          </a:p>
          <a:p>
            <a:pPr marL="914400" lvl="2" indent="0">
              <a:buNone/>
            </a:pPr>
            <a:endParaRPr lang="en-US" dirty="0" smtClean="0">
              <a:latin typeface="Californian FB" panose="0207040306080B030204" pitchFamily="18" charset="0"/>
            </a:endParaRPr>
          </a:p>
          <a:p>
            <a:endParaRPr lang="en-US" dirty="0" smtClean="0">
              <a:latin typeface="Californian FB" panose="0207040306080B030204" pitchFamily="18" charset="0"/>
            </a:endParaRPr>
          </a:p>
          <a:p>
            <a:pPr lvl="2"/>
            <a:endParaRPr lang="en-US" dirty="0">
              <a:latin typeface="Californian FB" panose="0207040306080B030204" pitchFamily="18" charset="0"/>
            </a:endParaRPr>
          </a:p>
          <a:p>
            <a:pPr lvl="1"/>
            <a:endParaRPr lang="en-US" dirty="0" smtClean="0">
              <a:latin typeface="Californian FB" panose="0207040306080B030204" pitchFamily="18" charset="0"/>
            </a:endParaRPr>
          </a:p>
          <a:p>
            <a:endParaRPr lang="en-US" dirty="0" smtClean="0">
              <a:latin typeface="Californian FB" panose="0207040306080B030204" pitchFamily="18" charset="0"/>
            </a:endParaRPr>
          </a:p>
          <a:p>
            <a:pPr marL="914400" lvl="2" indent="0">
              <a:buNone/>
            </a:pPr>
            <a:endParaRPr lang="en-US" dirty="0" smtClean="0">
              <a:latin typeface="Californian FB" panose="0207040306080B030204" pitchFamily="18" charset="0"/>
            </a:endParaRPr>
          </a:p>
        </p:txBody>
      </p:sp>
      <p:sp>
        <p:nvSpPr>
          <p:cNvPr id="4" name="5-Point Star 3"/>
          <p:cNvSpPr/>
          <p:nvPr/>
        </p:nvSpPr>
        <p:spPr>
          <a:xfrm rot="1196397">
            <a:off x="10038113" y="617214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424" y="24668"/>
            <a:ext cx="10515600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orbel" panose="020B0503020204020204" pitchFamily="34" charset="0"/>
              </a:rPr>
              <a:t>Too Good for Drugs (&amp; Violence) Curriculum</a:t>
            </a:r>
            <a:endParaRPr lang="en-US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19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07" y="35687"/>
            <a:ext cx="10515600" cy="10972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rbel" panose="020B0503020204020204" pitchFamily="34" charset="0"/>
              </a:rPr>
              <a:t>Too Good for Drugs (&amp; Violence) Curriculum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909" y="859536"/>
            <a:ext cx="10515600" cy="5897880"/>
          </a:xfrm>
        </p:spPr>
        <p:txBody>
          <a:bodyPr>
            <a:normAutofit lnSpcReduction="10000"/>
          </a:bodyPr>
          <a:lstStyle/>
          <a:p>
            <a:pPr marL="45720" lvl="2" indent="0">
              <a:spcBef>
                <a:spcPts val="1000"/>
              </a:spcBef>
              <a:buNone/>
            </a:pPr>
            <a:r>
              <a:rPr lang="en-US" sz="2800" b="1" u="sng" dirty="0" smtClean="0">
                <a:solidFill>
                  <a:schemeClr val="tx1"/>
                </a:solidFill>
                <a:latin typeface="Corbel" panose="020B0503020204020204" pitchFamily="34" charset="0"/>
              </a:rPr>
              <a:t>Topics covered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goal setting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decision making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healthy relationships</a:t>
            </a:r>
            <a:r>
              <a:rPr lang="en-US" sz="2800" dirty="0">
                <a:solidFill>
                  <a:schemeClr val="tx1"/>
                </a:solidFill>
                <a:latin typeface="Corbel" panose="020B0503020204020204" pitchFamily="34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                 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respect    	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conflict resolution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Corbel" panose="020B0503020204020204" pitchFamily="34" charset="0"/>
              </a:rPr>
              <a:t>identifying and managing emotions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effective communication                  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bullying </a:t>
            </a:r>
            <a:r>
              <a:rPr lang="en-US" sz="2800" dirty="0">
                <a:solidFill>
                  <a:schemeClr val="tx1"/>
                </a:solidFill>
                <a:latin typeface="Corbel" panose="020B0503020204020204" pitchFamily="34" charset="0"/>
              </a:rPr>
              <a:t>and peer </a:t>
            </a: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violence               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peer &amp; media influence                                            </a:t>
            </a:r>
          </a:p>
          <a:p>
            <a:pPr marL="457200" lvl="2" indent="-457200"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Corbel" panose="020B0503020204020204" pitchFamily="34" charset="0"/>
              </a:rPr>
              <a:t>alcohol &amp; drugs (only HS)</a:t>
            </a:r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2"/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endParaRPr lang="en-US" dirty="0" smtClean="0">
              <a:latin typeface="Californian FB" panose="0207040306080B030204" pitchFamily="18" charset="0"/>
            </a:endParaRPr>
          </a:p>
          <a:p>
            <a:endParaRPr lang="en-US" dirty="0" smtClean="0">
              <a:latin typeface="Californian FB" panose="0207040306080B030204" pitchFamily="18" charset="0"/>
            </a:endParaRPr>
          </a:p>
          <a:p>
            <a:pPr marL="914400" lvl="2" indent="0">
              <a:buNone/>
            </a:pPr>
            <a:endParaRPr lang="en-US" dirty="0" smtClean="0">
              <a:latin typeface="Californian FB" panose="0207040306080B030204" pitchFamily="18" charset="0"/>
            </a:endParaRPr>
          </a:p>
        </p:txBody>
      </p:sp>
      <p:sp>
        <p:nvSpPr>
          <p:cNvPr id="4" name="5-Point Star 3"/>
          <p:cNvSpPr/>
          <p:nvPr/>
        </p:nvSpPr>
        <p:spPr>
          <a:xfrm rot="1196397">
            <a:off x="10038113" y="617214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3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049636" y="260485"/>
            <a:ext cx="8324326" cy="73591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4605">
                  <a:solidFill>
                    <a:srgbClr val="C0504D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E5B8B7">
                        <a:gamma/>
                        <a:tint val="30980"/>
                        <a:invGamma/>
                      </a:srgbClr>
                    </a:gs>
                    <a:gs pos="100000">
                      <a:srgbClr val="E5B8B7"/>
                    </a:gs>
                  </a:gsLst>
                  <a:lin ang="5400000" scaled="1"/>
                </a:gradFill>
                <a:effectLst>
                  <a:outerShdw dist="29783" dir="6914402" algn="ctr" rotWithShape="0">
                    <a:srgbClr val="7F7F7F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STARS Bucks System</a:t>
            </a:r>
            <a:endParaRPr lang="en-US" sz="3600" b="1" kern="10" spc="0" dirty="0">
              <a:ln w="14605">
                <a:solidFill>
                  <a:srgbClr val="C0504D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E5B8B7">
                      <a:gamma/>
                      <a:tint val="30980"/>
                      <a:invGamma/>
                    </a:srgbClr>
                  </a:gs>
                  <a:gs pos="100000">
                    <a:srgbClr val="E5B8B7"/>
                  </a:gs>
                </a:gsLst>
                <a:lin ang="5400000" scaled="1"/>
              </a:gradFill>
              <a:effectLst>
                <a:outerShdw dist="29783" dir="6914402" algn="ctr" rotWithShape="0">
                  <a:srgbClr val="7F7F7F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64210" y="1255923"/>
            <a:ext cx="3432875" cy="74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Individual STARS Bucks (in Class)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Attend STARS Session: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Be on time: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Show leadership: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Show citizenship: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Memorize quote: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Actively participate: $10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Complete enrichment: $15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Assist with Service Learning: $15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endParaRPr kumimoji="0" lang="en-US" altLang="en-US" sz="1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Individual STARS Bucks (Out of Class)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Return signed STARS forms: $5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Receive “Shout Outs”: $10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Attend STARS event: $15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Complete Service Learning Project: $15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Group STARS Bucks (in Class)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Everyone is present: $15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Everyone is on-time: $20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Service project completed: $25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No disciplinary referrals (week): $30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fornian FB" panose="0207040306080B030204" pitchFamily="18" charset="0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654443" y="1000250"/>
            <a:ext cx="2539874" cy="1952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8034">
                  <a:solidFill>
                    <a:srgbClr val="C0504D"/>
                  </a:solidFill>
                  <a:round/>
                  <a:headEnd/>
                  <a:tailEnd/>
                </a:ln>
                <a:noFill/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latin typeface="Arial Black" panose="020B0A04020102020204" pitchFamily="34" charset="0"/>
              </a:rPr>
              <a:t>Ways to EARN</a:t>
            </a:r>
            <a:endParaRPr lang="en-US" sz="3600" b="1" kern="10" spc="0" dirty="0">
              <a:ln w="18034">
                <a:solidFill>
                  <a:srgbClr val="C0504D"/>
                </a:solidFill>
                <a:round/>
                <a:headEnd/>
                <a:tailEnd/>
              </a:ln>
              <a:noFill/>
              <a:effectLst>
                <a:outerShdw dist="17961" dir="8100000" algn="ctr" rotWithShape="0">
                  <a:srgbClr val="A5A5A5">
                    <a:alpha val="74998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752483" y="1248734"/>
            <a:ext cx="4958710" cy="74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Individual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$15 STARS sunglasses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$15 STARS towel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$25 STARS sportspack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$25 STARS earbuds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$25 STARS water bottle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$50 STARS t-shirt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$50 STARS polo shirt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$50 STARS shorts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$50 STARS hoodie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$150—$25 gift card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$250—$50 gift card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$350—$75 gift card</a:t>
            </a: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rbel" panose="020B05030202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Group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$150—Special Party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$175—Movie Passes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$250—Special Party #2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</a:pPr>
            <a:r>
              <a:rPr kumimoji="0" lang="en-US" altLang="en-US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$300—Game Truck Party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fornian FB" panose="0207040306080B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fornian FB" panose="0207040306080B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fornian FB" panose="0207040306080B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7830654" y="985963"/>
            <a:ext cx="2070070" cy="2095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8034">
                  <a:solidFill>
                    <a:srgbClr val="C0504D"/>
                  </a:solidFill>
                  <a:round/>
                  <a:headEnd/>
                  <a:tailEnd/>
                </a:ln>
                <a:noFill/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latin typeface="Arial Black" panose="020B0A04020102020204" pitchFamily="34" charset="0"/>
              </a:rPr>
              <a:t>Incentives</a:t>
            </a:r>
            <a:endParaRPr lang="en-US" sz="3600" b="1" kern="10" spc="0" dirty="0">
              <a:ln w="18034">
                <a:solidFill>
                  <a:srgbClr val="C0504D"/>
                </a:solidFill>
                <a:round/>
                <a:headEnd/>
                <a:tailEnd/>
              </a:ln>
              <a:noFill/>
              <a:effectLst>
                <a:outerShdw dist="17961" dir="8100000" algn="ctr" rotWithShape="0">
                  <a:srgbClr val="A5A5A5">
                    <a:alpha val="74998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4071818" y="996401"/>
            <a:ext cx="2558703" cy="2595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8034">
                  <a:solidFill>
                    <a:srgbClr val="C0504D"/>
                  </a:solidFill>
                  <a:round/>
                  <a:headEnd/>
                  <a:tailEnd/>
                </a:ln>
                <a:noFill/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latin typeface="Arial Black" panose="020B0A04020102020204" pitchFamily="34" charset="0"/>
              </a:rPr>
              <a:t>Ways to LOSE</a:t>
            </a:r>
            <a:endParaRPr lang="en-US" sz="3600" b="1" kern="10" spc="0" dirty="0">
              <a:ln w="18034">
                <a:solidFill>
                  <a:srgbClr val="C0504D"/>
                </a:solidFill>
                <a:round/>
                <a:headEnd/>
                <a:tailEnd/>
              </a:ln>
              <a:noFill/>
              <a:effectLst>
                <a:outerShdw dist="17961" dir="8100000" algn="ctr" rotWithShape="0">
                  <a:srgbClr val="A5A5A5">
                    <a:alpha val="74998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0769" y="1431933"/>
            <a:ext cx="378841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u="sng" dirty="0">
                <a:solidFill>
                  <a:srgbClr val="000000"/>
                </a:solidFill>
                <a:latin typeface="Corbel" panose="020B0503020204020204" pitchFamily="34" charset="0"/>
              </a:rPr>
              <a:t>Individual </a:t>
            </a:r>
            <a:endParaRPr lang="en-US" altLang="en-US" sz="1600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Cut a STARS session: -$5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Arrive to session LATE without a pass: -$5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Breaking STARS group rules: -$10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Received a disciplinary referral: -$20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u="sng" dirty="0">
                <a:solidFill>
                  <a:srgbClr val="000000"/>
                </a:solidFill>
                <a:latin typeface="Corbel" panose="020B0503020204020204" pitchFamily="34" charset="0"/>
              </a:rPr>
              <a:t>Group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Poor overall conduct in group: -$20</a:t>
            </a:r>
            <a:endParaRPr lang="en-US" altLang="en-US" sz="1600" u="sng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ts val="1000"/>
              <a:buFont typeface="Symbol" panose="05050102010706020507" pitchFamily="18" charset="2"/>
              <a:buChar char="*"/>
            </a:pPr>
            <a:r>
              <a:rPr lang="en-US" altLang="en-US" sz="1600" dirty="0">
                <a:solidFill>
                  <a:srgbClr val="000000"/>
                </a:solidFill>
                <a:latin typeface="Corbel" panose="020B0503020204020204" pitchFamily="34" charset="0"/>
              </a:rPr>
              <a:t>Received a disciplinary referral: -$25</a:t>
            </a:r>
            <a:endParaRPr lang="en-US" altLang="en-US" sz="1600" u="sng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latin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826638" y="4360455"/>
            <a:ext cx="2071970" cy="1154190"/>
            <a:chOff x="9390889" y="3911586"/>
            <a:chExt cx="2071970" cy="115419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90889" y="3911586"/>
              <a:ext cx="2071970" cy="1154190"/>
            </a:xfrm>
            <a:prstGeom prst="rect">
              <a:avLst/>
            </a:prstGeom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7816" y="3978886"/>
              <a:ext cx="694944" cy="1019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707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328" y="5846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STARS</a:t>
            </a:r>
            <a:r>
              <a:rPr lang="en-US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en-US" dirty="0" smtClean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2015-2016 Field Trips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097280"/>
            <a:ext cx="11033760" cy="5577839"/>
          </a:xfrm>
        </p:spPr>
        <p:txBody>
          <a:bodyPr>
            <a:normAutofit/>
          </a:bodyPr>
          <a:lstStyle/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Winston-Salem </a:t>
            </a:r>
            <a:r>
              <a:rPr lang="en-US" sz="1800" dirty="0">
                <a:solidFill>
                  <a:schemeClr val="tx1"/>
                </a:solidFill>
                <a:latin typeface="Corbel" panose="020B0503020204020204" pitchFamily="34" charset="0"/>
              </a:rPr>
              <a:t>State University’s </a:t>
            </a: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Open House</a:t>
            </a:r>
            <a:endParaRPr lang="en-US" sz="1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Defy Gravity in Charlotte, NC</a:t>
            </a:r>
          </a:p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University of NC at Charlotte &amp; Rowan Cabarrus Community College </a:t>
            </a:r>
          </a:p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Inner Peaks Rock Climbing Center  </a:t>
            </a:r>
            <a:endParaRPr lang="en-US" sz="1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CIAA Middle &amp; High School College Day</a:t>
            </a:r>
          </a:p>
          <a:p>
            <a:pPr lvl="1">
              <a:lnSpc>
                <a:spcPct val="200000"/>
              </a:lnSpc>
            </a:pPr>
            <a:r>
              <a:rPr lang="en-US" sz="1800" dirty="0" smtClean="0">
                <a:solidFill>
                  <a:schemeClr val="tx1"/>
                </a:solidFill>
                <a:latin typeface="Corbel" panose="020B0503020204020204" pitchFamily="34" charset="0"/>
              </a:rPr>
              <a:t>Rowan Cabarrus Community College STEM Festival</a:t>
            </a:r>
          </a:p>
          <a:p>
            <a:pPr marL="274320" lvl="1" indent="0">
              <a:buNone/>
            </a:pPr>
            <a:endParaRPr lang="en-US" sz="1800" dirty="0" smtClean="0">
              <a:solidFill>
                <a:schemeClr val="tx1"/>
              </a:solidFill>
              <a:latin typeface="Californian FB" panose="0207040306080B030204" pitchFamily="18" charset="0"/>
            </a:endParaRPr>
          </a:p>
        </p:txBody>
      </p:sp>
      <p:sp>
        <p:nvSpPr>
          <p:cNvPr id="4" name="5-Point Star 3"/>
          <p:cNvSpPr/>
          <p:nvPr/>
        </p:nvSpPr>
        <p:spPr>
          <a:xfrm rot="1196397">
            <a:off x="10038112" y="2540947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82" y="4204251"/>
            <a:ext cx="3404589" cy="226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5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964" y="232204"/>
            <a:ext cx="10515600" cy="96075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STARS</a:t>
            </a:r>
            <a:r>
              <a:rPr lang="en-US" dirty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Service Learning</a:t>
            </a:r>
            <a:endParaRPr lang="en-US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" y="1006770"/>
            <a:ext cx="10515600" cy="592531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Corbel" panose="020B0503020204020204" pitchFamily="34" charset="0"/>
              </a:rPr>
              <a:t>Each group plans and implements a project to be completed by the end of the semester</a:t>
            </a:r>
            <a:endParaRPr lang="en-US" sz="2000" b="1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marL="457200" lvl="1" indent="0" algn="ctr">
              <a:buNone/>
            </a:pPr>
            <a:endParaRPr lang="en-US" sz="2000" b="1" dirty="0" smtClean="0">
              <a:solidFill>
                <a:schemeClr val="tx1"/>
              </a:solidFill>
              <a:latin typeface="Californian FB" panose="0207040306080B030204" pitchFamily="18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Campus Beautification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Teacher Appreciation Luncheon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Christmas Toy Drive for Jeff Gordon Hospital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Supply Drive for Children’s Home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Cooperative Ministry Food Pantry Shopping &amp; Delivery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Feed the Homeless at Rowan Shelter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Reading Day(s) at Forest Park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E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lementary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chool</a:t>
            </a: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4" name="5-Point Star 3"/>
          <p:cNvSpPr/>
          <p:nvPr/>
        </p:nvSpPr>
        <p:spPr>
          <a:xfrm rot="1196397">
            <a:off x="10695984" y="168126"/>
            <a:ext cx="1315631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0" t="-1835" r="516" b="1835"/>
          <a:stretch/>
        </p:blipFill>
        <p:spPr>
          <a:xfrm>
            <a:off x="5673051" y="1315341"/>
            <a:ext cx="2746248" cy="19933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0" r="8467" b="22133"/>
          <a:stretch/>
        </p:blipFill>
        <p:spPr>
          <a:xfrm>
            <a:off x="6883821" y="4903992"/>
            <a:ext cx="3978935" cy="1690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1" t="64933" r="33156"/>
          <a:stretch/>
        </p:blipFill>
        <p:spPr>
          <a:xfrm>
            <a:off x="8632134" y="2286795"/>
            <a:ext cx="3071081" cy="261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593" y="372804"/>
            <a:ext cx="9875520" cy="1356360"/>
          </a:xfrm>
        </p:spPr>
        <p:txBody>
          <a:bodyPr/>
          <a:lstStyle/>
          <a:p>
            <a:r>
              <a:rPr lang="en-US" dirty="0" smtClean="0"/>
              <a:t>Youth at risk in Cabarrus County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6392276" y="1573505"/>
            <a:ext cx="4754880" cy="77724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2011 </a:t>
            </a:r>
            <a:r>
              <a:rPr lang="en-US" dirty="0" smtClean="0">
                <a:solidFill>
                  <a:schemeClr val="tx1"/>
                </a:solidFill>
              </a:rPr>
              <a:t>North Carolina Behavior </a:t>
            </a:r>
            <a:r>
              <a:rPr lang="en-US" dirty="0">
                <a:solidFill>
                  <a:schemeClr val="tx1"/>
                </a:solidFill>
              </a:rPr>
              <a:t>Risk Factor Survey:</a:t>
            </a:r>
          </a:p>
          <a:p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half" idx="2"/>
          </p:nvPr>
        </p:nvSpPr>
        <p:spPr>
          <a:xfrm>
            <a:off x="6392276" y="2277056"/>
            <a:ext cx="4754880" cy="3383280"/>
          </a:xfrm>
        </p:spPr>
        <p:txBody>
          <a:bodyPr>
            <a:normAutofit/>
          </a:bodyPr>
          <a:lstStyle/>
          <a:p>
            <a:pPr lvl="1"/>
            <a:r>
              <a:rPr lang="en-US" sz="1600" dirty="0" smtClean="0">
                <a:solidFill>
                  <a:schemeClr val="tx1"/>
                </a:solidFill>
              </a:rPr>
              <a:t>6.8</a:t>
            </a:r>
            <a:r>
              <a:rPr lang="en-US" sz="1600" dirty="0">
                <a:solidFill>
                  <a:schemeClr val="tx1"/>
                </a:solidFill>
              </a:rPr>
              <a:t>% of North Carolina youth reported not attending school on at least one day because they felt </a:t>
            </a:r>
            <a:r>
              <a:rPr lang="en-US" sz="1600" dirty="0" smtClean="0">
                <a:solidFill>
                  <a:schemeClr val="tx1"/>
                </a:solidFill>
              </a:rPr>
              <a:t>unsafe</a:t>
            </a:r>
          </a:p>
          <a:p>
            <a:pPr lvl="2"/>
            <a:r>
              <a:rPr lang="en-US" sz="1400" dirty="0">
                <a:solidFill>
                  <a:schemeClr val="tx1"/>
                </a:solidFill>
              </a:rPr>
              <a:t>C</a:t>
            </a:r>
            <a:r>
              <a:rPr lang="en-US" sz="1400" dirty="0" smtClean="0">
                <a:solidFill>
                  <a:schemeClr val="tx1"/>
                </a:solidFill>
              </a:rPr>
              <a:t>ompared </a:t>
            </a:r>
            <a:r>
              <a:rPr lang="en-US" sz="1400" dirty="0">
                <a:solidFill>
                  <a:schemeClr val="tx1"/>
                </a:solidFill>
              </a:rPr>
              <a:t>to </a:t>
            </a:r>
            <a:r>
              <a:rPr lang="en-US" sz="1400" dirty="0" smtClean="0">
                <a:solidFill>
                  <a:schemeClr val="tx1"/>
                </a:solidFill>
              </a:rPr>
              <a:t>5.9</a:t>
            </a:r>
            <a:r>
              <a:rPr lang="en-US" sz="1400" dirty="0">
                <a:solidFill>
                  <a:schemeClr val="tx1"/>
                </a:solidFill>
              </a:rPr>
              <a:t>% </a:t>
            </a:r>
            <a:r>
              <a:rPr lang="en-US" sz="1400" dirty="0" smtClean="0">
                <a:solidFill>
                  <a:schemeClr val="tx1"/>
                </a:solidFill>
              </a:rPr>
              <a:t>nationwide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9.1</a:t>
            </a:r>
            <a:r>
              <a:rPr lang="en-US" sz="1600" dirty="0">
                <a:solidFill>
                  <a:schemeClr val="tx1"/>
                </a:solidFill>
              </a:rPr>
              <a:t>% of North Carolina youth </a:t>
            </a:r>
            <a:r>
              <a:rPr lang="en-US" sz="1600" dirty="0" smtClean="0">
                <a:solidFill>
                  <a:schemeClr val="tx1"/>
                </a:solidFill>
              </a:rPr>
              <a:t>affirmed they </a:t>
            </a:r>
            <a:r>
              <a:rPr lang="en-US" sz="1600" dirty="0">
                <a:solidFill>
                  <a:schemeClr val="tx1"/>
                </a:solidFill>
              </a:rPr>
              <a:t>had been threatened or injured with a weapon on school property in the past </a:t>
            </a:r>
            <a:r>
              <a:rPr lang="en-US" sz="1600" dirty="0" smtClean="0">
                <a:solidFill>
                  <a:schemeClr val="tx1"/>
                </a:solidFill>
              </a:rPr>
              <a:t>year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Compared to 7.4% nationwide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15.6</a:t>
            </a:r>
            <a:r>
              <a:rPr lang="en-US" sz="1600" dirty="0">
                <a:solidFill>
                  <a:schemeClr val="tx1"/>
                </a:solidFill>
              </a:rPr>
              <a:t>% of Hispanic males in North Carolina and 13.7% of African American males had been threatened or injured by a weapon on school </a:t>
            </a:r>
            <a:r>
              <a:rPr lang="en-US" sz="1600" dirty="0" smtClean="0">
                <a:solidFill>
                  <a:schemeClr val="tx1"/>
                </a:solidFill>
              </a:rPr>
              <a:t>property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9</a:t>
            </a:r>
            <a:r>
              <a:rPr lang="en-US" sz="1400" dirty="0">
                <a:solidFill>
                  <a:schemeClr val="tx1"/>
                </a:solidFill>
              </a:rPr>
              <a:t>% of White students reported this </a:t>
            </a:r>
            <a:r>
              <a:rPr lang="en-US" sz="1400" dirty="0" smtClean="0">
                <a:solidFill>
                  <a:schemeClr val="tx1"/>
                </a:solidFill>
              </a:rPr>
              <a:t>experience</a:t>
            </a:r>
          </a:p>
          <a:p>
            <a:pPr lvl="1"/>
            <a:endParaRPr lang="en-US" sz="1600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3"/>
          </p:nvPr>
        </p:nvSpPr>
        <p:spPr>
          <a:xfrm>
            <a:off x="656353" y="1417845"/>
            <a:ext cx="4754880" cy="77724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2009 Cabarrus County Youth Risk Behavior Survey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Content Placeholder 22"/>
          <p:cNvSpPr>
            <a:spLocks noGrp="1"/>
          </p:cNvSpPr>
          <p:nvPr>
            <p:ph sz="quarter" idx="4"/>
          </p:nvPr>
        </p:nvSpPr>
        <p:spPr>
          <a:xfrm>
            <a:off x="656353" y="2195085"/>
            <a:ext cx="4754880" cy="3383280"/>
          </a:xfrm>
        </p:spPr>
        <p:txBody>
          <a:bodyPr/>
          <a:lstStyle/>
          <a:p>
            <a:pPr lvl="1"/>
            <a:r>
              <a:rPr lang="en-US" sz="1600" dirty="0" smtClean="0">
                <a:solidFill>
                  <a:schemeClr val="tx1"/>
                </a:solidFill>
              </a:rPr>
              <a:t>30.9</a:t>
            </a:r>
            <a:r>
              <a:rPr lang="en-US" sz="1600" dirty="0">
                <a:solidFill>
                  <a:schemeClr val="tx1"/>
                </a:solidFill>
              </a:rPr>
              <a:t>% of high school students had been in a physical fight in the past year</a:t>
            </a:r>
          </a:p>
          <a:p>
            <a:pPr lvl="1"/>
            <a:r>
              <a:rPr lang="en-US" sz="1600" dirty="0">
                <a:solidFill>
                  <a:schemeClr val="tx1"/>
                </a:solidFill>
              </a:rPr>
              <a:t>13.5% of female students reporting that their boyfriend or girlfriend had hit, slapped, or physically hurt them in the past year</a:t>
            </a:r>
          </a:p>
          <a:p>
            <a:pPr lvl="1"/>
            <a:r>
              <a:rPr lang="en-US" sz="1600" dirty="0">
                <a:solidFill>
                  <a:schemeClr val="tx1"/>
                </a:solidFill>
              </a:rPr>
              <a:t>Among African Americans, 36.5% reported fighting in the past year</a:t>
            </a:r>
          </a:p>
          <a:p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966" y="4118254"/>
            <a:ext cx="3441269" cy="200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8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11"/>
    </mc:Choice>
    <mc:Fallback xmlns="">
      <p:transition spd="slow" advTm="8811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544" y="78518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rbel" panose="020B0503020204020204" pitchFamily="34" charset="0"/>
              </a:rPr>
              <a:t>Donations Homeless Shelter</a:t>
            </a:r>
            <a:endParaRPr lang="en-US" sz="3600" dirty="0">
              <a:latin typeface="Corbel" panose="020B0503020204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82" r="1090" b="19654"/>
          <a:stretch/>
        </p:blipFill>
        <p:spPr>
          <a:xfrm>
            <a:off x="320844" y="1289303"/>
            <a:ext cx="5738580" cy="222199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4" r="1568" b="15600"/>
          <a:stretch/>
        </p:blipFill>
        <p:spPr>
          <a:xfrm>
            <a:off x="265176" y="3651547"/>
            <a:ext cx="3182112" cy="25592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00" r="9467" b="18801"/>
          <a:stretch/>
        </p:blipFill>
        <p:spPr>
          <a:xfrm>
            <a:off x="6771132" y="516132"/>
            <a:ext cx="4617720" cy="28397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1" b="14893"/>
          <a:stretch/>
        </p:blipFill>
        <p:spPr>
          <a:xfrm>
            <a:off x="3781806" y="3686073"/>
            <a:ext cx="3423666" cy="2559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7" t="23504" r="23985" b="12607"/>
          <a:stretch/>
        </p:blipFill>
        <p:spPr>
          <a:xfrm>
            <a:off x="7644384" y="3651546"/>
            <a:ext cx="3849624" cy="259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3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27381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rbel" panose="020B0503020204020204" pitchFamily="34" charset="0"/>
              </a:rPr>
              <a:t>Reading buddies at Forest Park ES</a:t>
            </a:r>
            <a:endParaRPr lang="en-US" sz="3600" dirty="0">
              <a:latin typeface="Corbel" panose="020B0503020204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24" r="1410" b="11817"/>
          <a:stretch/>
        </p:blipFill>
        <p:spPr>
          <a:xfrm>
            <a:off x="152400" y="1207008"/>
            <a:ext cx="5215128" cy="294436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0" t="27778" r="14756" b="22977"/>
          <a:stretch/>
        </p:blipFill>
        <p:spPr>
          <a:xfrm>
            <a:off x="5756148" y="4151376"/>
            <a:ext cx="4727448" cy="25328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6" t="24933" r="24222" b="27067"/>
          <a:stretch/>
        </p:blipFill>
        <p:spPr>
          <a:xfrm>
            <a:off x="6414516" y="1143000"/>
            <a:ext cx="3410712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8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36" y="512360"/>
            <a:ext cx="10515600" cy="773864"/>
          </a:xfrm>
        </p:spPr>
        <p:txBody>
          <a:bodyPr>
            <a:noAutofit/>
          </a:bodyPr>
          <a:lstStyle/>
          <a:p>
            <a:r>
              <a:rPr lang="en-US" sz="4500" dirty="0" smtClean="0">
                <a:solidFill>
                  <a:srgbClr val="C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Stellar Academic Enrichment Program</a:t>
            </a:r>
            <a:r>
              <a:rPr lang="en-US" sz="45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5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5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947" y="665746"/>
            <a:ext cx="11502190" cy="6087979"/>
          </a:xfrm>
        </p:spPr>
        <p:txBody>
          <a:bodyPr>
            <a:normAutofit/>
          </a:bodyPr>
          <a:lstStyle/>
          <a:p>
            <a:pPr marR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STARS</a:t>
            </a:r>
            <a: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hosts a two-week (8 day) summer academic enrichment program for 30 participants at                             A.L. Brown HS in Kannapolis, NC</a:t>
            </a:r>
          </a:p>
          <a:p>
            <a:pPr marL="1234440"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2016 – One week at HS/One week of enrichment field trips</a:t>
            </a:r>
            <a:r>
              <a:rPr lang="en-US" sz="14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400" dirty="0" smtClean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Contracted with </a:t>
            </a:r>
            <a: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Kannapolis City Schools’ teachers to provide daily one-hour instruction in math and language arts to prepare the young men for the upcoming school year</a:t>
            </a:r>
            <a:b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 smtClean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Transportation provided to school and back home daily </a:t>
            </a:r>
            <a:b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 smtClean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Lunch and snacks provided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None/>
            </a:pPr>
            <a:endParaRPr lang="en-US" sz="2400" dirty="0"/>
          </a:p>
        </p:txBody>
      </p:sp>
      <p:sp>
        <p:nvSpPr>
          <p:cNvPr id="4" name="5-Point Star 3"/>
          <p:cNvSpPr/>
          <p:nvPr/>
        </p:nvSpPr>
        <p:spPr>
          <a:xfrm rot="1196397">
            <a:off x="9360976" y="4324026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4250" y="4031893"/>
            <a:ext cx="2536701" cy="233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8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dirty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STARS</a:t>
            </a:r>
            <a:r>
              <a:rPr lang="en-US" sz="4800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-tastic </a:t>
            </a:r>
            <a:r>
              <a:rPr lang="en-US" sz="4800" dirty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Summer</a:t>
            </a:r>
            <a:r>
              <a:rPr lang="en-US" sz="4800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 </a:t>
            </a:r>
            <a:r>
              <a:rPr lang="en-US" sz="4800" dirty="0" smtClean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 </a:t>
            </a:r>
            <a:br>
              <a:rPr lang="en-US" sz="4800" dirty="0" smtClean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</a:br>
            <a:r>
              <a:rPr lang="en-US" sz="4800" dirty="0" smtClean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One </a:t>
            </a:r>
            <a:r>
              <a:rPr lang="en-US" sz="4800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+mn-lt"/>
              </a:rPr>
              <a:t>Day Adventures</a:t>
            </a:r>
            <a:r>
              <a:rPr lang="en-US" sz="4800" dirty="0">
                <a:latin typeface="+mn-lt"/>
              </a:rPr>
              <a:t/>
            </a:r>
            <a:br>
              <a:rPr lang="en-US" sz="4800" dirty="0">
                <a:latin typeface="+mn-lt"/>
              </a:rPr>
            </a:br>
            <a:endParaRPr lang="en-US" sz="48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0" t="35000" r="34459" b="6410"/>
          <a:stretch/>
        </p:blipFill>
        <p:spPr>
          <a:xfrm>
            <a:off x="8778380" y="1332439"/>
            <a:ext cx="2607992" cy="24797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7310" y="1538958"/>
            <a:ext cx="545407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Kannapolis </a:t>
            </a:r>
            <a:r>
              <a:rPr lang="en-US" sz="1600" dirty="0"/>
              <a:t>Intimidators Baseball </a:t>
            </a:r>
            <a:r>
              <a:rPr lang="en-US" sz="1600" dirty="0" smtClean="0"/>
              <a:t>Game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Inner Peaks Rock Climbing Gym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Defy Gravity Trampoline Park and UNC-C campus tour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US National Whitewater </a:t>
            </a:r>
            <a:r>
              <a:rPr lang="en-US" sz="1600" dirty="0"/>
              <a:t>C</a:t>
            </a:r>
            <a:r>
              <a:rPr lang="en-US" sz="1600" dirty="0" smtClean="0"/>
              <a:t>enter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Livingstone College Tour &amp; Bowling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2" t="7683" r="16497" b="22486"/>
          <a:stretch/>
        </p:blipFill>
        <p:spPr>
          <a:xfrm>
            <a:off x="8359565" y="4088015"/>
            <a:ext cx="3239290" cy="2322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4" r="5523"/>
          <a:stretch/>
        </p:blipFill>
        <p:spPr>
          <a:xfrm rot="16200000">
            <a:off x="598570" y="3230945"/>
            <a:ext cx="3487120" cy="31193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0957" r="18027"/>
          <a:stretch/>
        </p:blipFill>
        <p:spPr>
          <a:xfrm>
            <a:off x="4211991" y="3812168"/>
            <a:ext cx="3837392" cy="24652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383" y="1604046"/>
            <a:ext cx="2582019" cy="193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19" y="369376"/>
            <a:ext cx="9875520" cy="1356360"/>
          </a:xfrm>
        </p:spPr>
        <p:txBody>
          <a:bodyPr>
            <a:noAutofit/>
          </a:bodyPr>
          <a:lstStyle/>
          <a:p>
            <a:pPr algn="ctr"/>
            <a:r>
              <a:rPr lang="en-US" sz="4500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Stellar Academic Enrichment Program</a:t>
            </a:r>
            <a:r>
              <a:rPr lang="en-US" sz="45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5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5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6661"/>
            <a:ext cx="8677759" cy="4351338"/>
          </a:xfrm>
        </p:spPr>
        <p:txBody>
          <a:bodyPr>
            <a:normAutofit lnSpcReduction="10000"/>
          </a:bodyPr>
          <a:lstStyle/>
          <a:p>
            <a:pPr marL="457200" marR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Enrichment activities </a:t>
            </a:r>
            <a:r>
              <a:rPr lang="en-US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included:</a:t>
            </a:r>
            <a:endParaRPr lang="en-US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Cooking demonstration with NCSU Cooperative Extension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Basketball clinics with local coaches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Hip Dance session with Charlotte Performing Arts Academy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STEM </a:t>
            </a:r>
            <a:r>
              <a:rPr lang="en-US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activities with 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Rowan-Cabarrus Community College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Martial arts with Young Champions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Ropes course &amp; adventure trek with Capstone Climbing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Local law enforcement presentations by Concord Police Department’s </a:t>
            </a:r>
            <a:r>
              <a:rPr lang="en-US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K-9 </a:t>
            </a:r>
            <a:r>
              <a:rPr lang="en-US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Unit</a:t>
            </a:r>
          </a:p>
          <a:p>
            <a:pPr marL="914400" lvl="1">
              <a:lnSpc>
                <a:spcPct val="125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Video gaming truck party </a:t>
            </a:r>
            <a:endParaRPr lang="en-US" dirty="0">
              <a:solidFill>
                <a:schemeClr val="tx1"/>
              </a:solidFill>
            </a:endParaRPr>
          </a:p>
          <a:p>
            <a:pPr>
              <a:lnSpc>
                <a:spcPct val="125000"/>
              </a:lnSpc>
            </a:pP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 rot="1196397">
            <a:off x="9717437" y="4246534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89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478" y="255723"/>
            <a:ext cx="10515600" cy="795528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STARS</a:t>
            </a:r>
            <a:r>
              <a:rPr lang="en-US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en-US" dirty="0" smtClean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Mentoring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244" y="1051251"/>
            <a:ext cx="10515600" cy="59070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Mentors meet weekly or bi-weekly with participants and facilitate weekly follow-up calls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Active &amp; Retired Officers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Firefighters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Pastors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Youth Leaders/Youth Development Specialists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Coaches, teachers, and bus drivers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0"/>
            <a:r>
              <a:rPr lang="en-US" b="1" dirty="0" smtClean="0">
                <a:solidFill>
                  <a:schemeClr val="tx1"/>
                </a:solidFill>
                <a:latin typeface="Corbel" panose="020B0503020204020204" pitchFamily="34" charset="0"/>
              </a:rPr>
              <a:t>Expectations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Successfully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complete the Kannapolis City Schools and Cabarrus County Schools background check 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process</a:t>
            </a:r>
          </a:p>
          <a:p>
            <a:pPr lvl="1"/>
            <a:endParaRPr lang="en-US"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Be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a positive role model for Cabarrus STARS 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participants;</a:t>
            </a:r>
          </a:p>
          <a:p>
            <a:pPr lvl="1"/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Attend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Cabarrus STARS meetings and support special 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events</a:t>
            </a: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Establish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appropriate mentor-mentee relationships with assigned students enrolled in the Cabarrus STARS </a:t>
            </a:r>
            <a:r>
              <a:rPr lang="en-US" dirty="0" smtClean="0">
                <a:solidFill>
                  <a:schemeClr val="tx1"/>
                </a:solidFill>
                <a:latin typeface="Corbel" panose="020B0503020204020204" pitchFamily="34" charset="0"/>
              </a:rPr>
              <a:t>program;</a:t>
            </a: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 lvl="1"/>
            <a:r>
              <a:rPr lang="en-US" sz="1900" dirty="0" smtClean="0">
                <a:solidFill>
                  <a:schemeClr val="tx1"/>
                </a:solidFill>
              </a:rPr>
              <a:t>Commit </a:t>
            </a:r>
            <a:r>
              <a:rPr lang="en-US" sz="1900" dirty="0">
                <a:solidFill>
                  <a:schemeClr val="tx1"/>
                </a:solidFill>
              </a:rPr>
              <a:t>three (3) to </a:t>
            </a:r>
            <a:r>
              <a:rPr lang="en-US" sz="1900" dirty="0" smtClean="0">
                <a:solidFill>
                  <a:schemeClr val="tx1"/>
                </a:solidFill>
              </a:rPr>
              <a:t>five (5) </a:t>
            </a:r>
            <a:r>
              <a:rPr lang="en-US" sz="1900" dirty="0">
                <a:solidFill>
                  <a:schemeClr val="tx1"/>
                </a:solidFill>
              </a:rPr>
              <a:t>hours per month with the mentee by engaging in after-school, evening, and/or weekend activities and weekly phone check-ins; Meeting times should be scheduled between contractor and mentee's family;</a:t>
            </a:r>
          </a:p>
          <a:p>
            <a:pPr marL="457200" lvl="1" indent="0">
              <a:buNone/>
            </a:pPr>
            <a:endParaRPr lang="en-US" dirty="0" smtClean="0">
              <a:latin typeface="Californian FB" panose="0207040306080B030204" pitchFamily="18" charset="0"/>
            </a:endParaRPr>
          </a:p>
        </p:txBody>
      </p:sp>
      <p:sp>
        <p:nvSpPr>
          <p:cNvPr id="4" name="5-Point Star 3"/>
          <p:cNvSpPr/>
          <p:nvPr/>
        </p:nvSpPr>
        <p:spPr>
          <a:xfrm rot="1196397">
            <a:off x="9915352" y="449548"/>
            <a:ext cx="1890793" cy="1875295"/>
          </a:xfrm>
          <a:prstGeom prst="star5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0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80" y="280520"/>
            <a:ext cx="9875520" cy="1356360"/>
          </a:xfrm>
        </p:spPr>
        <p:txBody>
          <a:bodyPr/>
          <a:lstStyle/>
          <a:p>
            <a:r>
              <a:rPr lang="en-US" dirty="0" smtClean="0"/>
              <a:t>Cabarrus STARS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0681105"/>
              </p:ext>
            </p:extLst>
          </p:nvPr>
        </p:nvGraphicFramePr>
        <p:xfrm>
          <a:off x="2320871" y="1636880"/>
          <a:ext cx="7598044" cy="4764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071893" y="419115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i="1" dirty="0"/>
          </a:p>
          <a:p>
            <a:pPr lvl="1"/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36278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53"/>
    </mc:Choice>
    <mc:Fallback xmlns="">
      <p:transition spd="slow" advTm="251153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587" y="400373"/>
            <a:ext cx="9875520" cy="1356360"/>
          </a:xfrm>
        </p:spPr>
        <p:txBody>
          <a:bodyPr/>
          <a:lstStyle/>
          <a:p>
            <a:r>
              <a:rPr lang="en-US" dirty="0" smtClean="0"/>
              <a:t>Case Management Overview &amp; Approach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688" y="1340603"/>
            <a:ext cx="10450183" cy="4385527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Case Management consist of 12 weekly, one-on-one meetings with students in efforts to accomplish the following: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Improve the student’s academic, social, and mental/emotional well-being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Address personal challenges faced inside and outside of the school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Provide a protected space to be transparent and vulnerable, with no judgement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Strengthen ability to communicate with adults and peers. In addition advocate for support and resources needed in order to succeed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Develop a personal mission, vision, and action plan for the semester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Create action items necessary to reach and/or exceed goals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1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343" y="361627"/>
            <a:ext cx="9875520" cy="1356360"/>
          </a:xfrm>
        </p:spPr>
        <p:txBody>
          <a:bodyPr/>
          <a:lstStyle/>
          <a:p>
            <a:r>
              <a:rPr lang="en-US" dirty="0" smtClean="0"/>
              <a:t>Interactive Journaling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17987"/>
            <a:ext cx="9872871" cy="437801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Curriculum provided by the </a:t>
            </a:r>
            <a:r>
              <a:rPr lang="en-US" u="sng" dirty="0" smtClean="0">
                <a:solidFill>
                  <a:schemeClr val="tx1"/>
                </a:solidFill>
              </a:rPr>
              <a:t>Keep It Direct &amp; Simple</a:t>
            </a:r>
            <a:r>
              <a:rPr lang="en-US" dirty="0" smtClean="0">
                <a:solidFill>
                  <a:schemeClr val="tx1"/>
                </a:solidFill>
              </a:rPr>
              <a:t> series by The Change Company </a:t>
            </a:r>
          </a:p>
          <a:p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articipants choose a journal to complete within 12 weekly sessions. This serves as a guide for the student to share about a major roadblock experienced in their lives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Journal Topics: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My Feelings                               My Twelve-Step Program, </a:t>
            </a:r>
            <a:r>
              <a:rPr lang="en-US" dirty="0">
                <a:solidFill>
                  <a:schemeClr val="tx1"/>
                </a:solidFill>
              </a:rPr>
              <a:t>                          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                                Personal Inventory </a:t>
            </a:r>
            <a:r>
              <a:rPr lang="en-US" dirty="0" smtClean="0">
                <a:solidFill>
                  <a:schemeClr val="tx1"/>
                </a:solidFill>
              </a:rPr>
              <a:t>                Relationships </a:t>
            </a:r>
            <a:r>
              <a:rPr lang="en-US" dirty="0">
                <a:solidFill>
                  <a:schemeClr val="tx1"/>
                </a:solidFill>
              </a:rPr>
              <a:t>&amp; </a:t>
            </a:r>
            <a:r>
              <a:rPr lang="en-US" dirty="0" smtClean="0">
                <a:solidFill>
                  <a:schemeClr val="tx1"/>
                </a:solidFill>
              </a:rPr>
              <a:t>Communication                             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                         I’m Okay                                     How We Think                                                         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                         How We Change                      &amp; Building Strong Values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Pre-assessment and post-assessment provided in efforts to determine lessons learned and skills gained from the journal activities completed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8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834" y="443138"/>
            <a:ext cx="9875520" cy="1356360"/>
          </a:xfrm>
        </p:spPr>
        <p:txBody>
          <a:bodyPr/>
          <a:lstStyle/>
          <a:p>
            <a:r>
              <a:rPr lang="en-US" dirty="0" smtClean="0"/>
              <a:t>Goals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771" y="1799498"/>
            <a:ext cx="4491892" cy="411675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Each participant is required to complete the Personal Goals &amp; Roadmap for Accomplishment, 2016-2017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Designed for each participant to create goals based on personal values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16003"/>
              </p:ext>
            </p:extLst>
          </p:nvPr>
        </p:nvGraphicFramePr>
        <p:xfrm>
          <a:off x="4742538" y="681987"/>
          <a:ext cx="7000823" cy="5807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Acrobat Document" r:id="rId3" imgW="7543519" imgH="5829037" progId="AcroExch.Document.11">
                  <p:embed/>
                </p:oleObj>
              </mc:Choice>
              <mc:Fallback>
                <p:oleObj name="Acrobat Document" r:id="rId3" imgW="7543519" imgH="5829037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2538" y="681987"/>
                        <a:ext cx="7000823" cy="5807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938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85" y="96450"/>
            <a:ext cx="9875520" cy="1356360"/>
          </a:xfrm>
        </p:spPr>
        <p:txBody>
          <a:bodyPr/>
          <a:lstStyle/>
          <a:p>
            <a:r>
              <a:rPr lang="en-US" dirty="0" smtClean="0"/>
              <a:t>Youth at risk in Cabarrus County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7" r="10579"/>
          <a:stretch/>
        </p:blipFill>
        <p:spPr>
          <a:xfrm>
            <a:off x="9082007" y="774630"/>
            <a:ext cx="2471980" cy="193651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04468"/>
              </p:ext>
            </p:extLst>
          </p:nvPr>
        </p:nvGraphicFramePr>
        <p:xfrm>
          <a:off x="613044" y="1279088"/>
          <a:ext cx="8128000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Activity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Time Period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Concord                           (via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Concord Police Department)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Kannapolis                      (via Kannapolis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Police Department)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of juvenile victimizations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394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 (Jan. – July)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# of juvenile arrests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 (Jan. – July)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2007" y="3682459"/>
            <a:ext cx="2541723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9431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739"/>
    </mc:Choice>
    <mc:Fallback xmlns="">
      <p:transition spd="slow" advTm="61739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904" y="609600"/>
            <a:ext cx="9875520" cy="1356360"/>
          </a:xfrm>
        </p:spPr>
        <p:txBody>
          <a:bodyPr/>
          <a:lstStyle/>
          <a:p>
            <a:r>
              <a:rPr lang="en-US" dirty="0"/>
              <a:t>Goals </a:t>
            </a:r>
            <a:r>
              <a:rPr lang="en-US" dirty="0" smtClean="0"/>
              <a:t>Planning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164" y="1965960"/>
            <a:ext cx="4569431" cy="389133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Each goal(s) created, students are expected to articulate the significance of that goal, </a:t>
            </a:r>
            <a:r>
              <a:rPr lang="en-US" dirty="0" smtClean="0">
                <a:solidFill>
                  <a:schemeClr val="tx1"/>
                </a:solidFill>
              </a:rPr>
              <a:t>individuals/resources needed </a:t>
            </a:r>
            <a:r>
              <a:rPr lang="en-US" dirty="0">
                <a:solidFill>
                  <a:schemeClr val="tx1"/>
                </a:solidFill>
              </a:rPr>
              <a:t>for </a:t>
            </a:r>
            <a:r>
              <a:rPr lang="en-US" dirty="0" smtClean="0">
                <a:solidFill>
                  <a:schemeClr val="tx1"/>
                </a:solidFill>
              </a:rPr>
              <a:t>support, and specific </a:t>
            </a:r>
            <a:r>
              <a:rPr lang="en-US" dirty="0">
                <a:solidFill>
                  <a:schemeClr val="tx1"/>
                </a:solidFill>
              </a:rPr>
              <a:t>action steps committed to </a:t>
            </a:r>
            <a:r>
              <a:rPr lang="en-US" dirty="0" smtClean="0">
                <a:solidFill>
                  <a:schemeClr val="tx1"/>
                </a:solidFill>
              </a:rPr>
              <a:t>demonstrating </a:t>
            </a:r>
            <a:r>
              <a:rPr lang="en-US" dirty="0">
                <a:solidFill>
                  <a:schemeClr val="tx1"/>
                </a:solidFill>
              </a:rPr>
              <a:t>on a weekly </a:t>
            </a:r>
            <a:r>
              <a:rPr lang="en-US" dirty="0" smtClean="0">
                <a:solidFill>
                  <a:schemeClr val="tx1"/>
                </a:solidFill>
              </a:rPr>
              <a:t>basis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During the last session, each student will be required to reflect on progress made. In order to identify accomplishments and growth opportunities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047509"/>
              </p:ext>
            </p:extLst>
          </p:nvPr>
        </p:nvGraphicFramePr>
        <p:xfrm>
          <a:off x="4931595" y="1520575"/>
          <a:ext cx="6473727" cy="500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Acrobat Document" r:id="rId3" imgW="7543519" imgH="5829037" progId="AcroExch.Document.11">
                  <p:embed/>
                </p:oleObj>
              </mc:Choice>
              <mc:Fallback>
                <p:oleObj name="Acrobat Document" r:id="rId3" imgW="7543519" imgH="5829037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1595" y="1520575"/>
                        <a:ext cx="6473727" cy="5002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577" y="415871"/>
            <a:ext cx="9875520" cy="1356360"/>
          </a:xfrm>
        </p:spPr>
        <p:txBody>
          <a:bodyPr/>
          <a:lstStyle/>
          <a:p>
            <a:r>
              <a:rPr lang="en-US" dirty="0" smtClean="0"/>
              <a:t>Academic Life Coaching (ALC)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Academic Life Coaching Program (ALC) is designed to enhance a student’s ability to thrive in life and the classroom.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ALC service is a supplemental offering to STARS alumni selected to receive in efforts to address the following: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Mindset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Core Motivation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Learning Style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Study Skills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Personal Leadership &amp; Communication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Curriculum and work books provided by the Academic Life Coaching Training </a:t>
            </a:r>
            <a:r>
              <a:rPr lang="en-US" dirty="0">
                <a:solidFill>
                  <a:schemeClr val="tx1"/>
                </a:solidFill>
              </a:rPr>
              <a:t>2.0 </a:t>
            </a:r>
            <a:r>
              <a:rPr lang="en-US" dirty="0"/>
              <a:t>(</a:t>
            </a:r>
            <a:r>
              <a:rPr lang="en-US" dirty="0">
                <a:hlinkClick r:id="rId2"/>
              </a:rPr>
              <a:t>http://www.academiclifecoaching.com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3902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80" y="400373"/>
            <a:ext cx="9875520" cy="1356360"/>
          </a:xfrm>
        </p:spPr>
        <p:txBody>
          <a:bodyPr/>
          <a:lstStyle/>
          <a:p>
            <a:r>
              <a:rPr lang="en-US" dirty="0" smtClean="0"/>
              <a:t>Incentives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Case Management participants can earn up to 300 points, based on their level of engagement and overall performance.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Points earned will earn gift cards ranging from $20 - $40.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Students can </a:t>
            </a:r>
            <a:r>
              <a:rPr lang="en-US" i="1" u="sng" dirty="0" smtClean="0">
                <a:solidFill>
                  <a:schemeClr val="tx1"/>
                </a:solidFill>
              </a:rPr>
              <a:t>earn</a:t>
            </a:r>
            <a:r>
              <a:rPr lang="en-US" dirty="0" smtClean="0">
                <a:solidFill>
                  <a:schemeClr val="tx1"/>
                </a:solidFill>
              </a:rPr>
              <a:t> points for showing up on time, asking insightful questions, receiving “shout-outs” from teachers, and completing enrichment activates.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Students can </a:t>
            </a:r>
            <a:r>
              <a:rPr lang="en-US" i="1" u="sng" dirty="0" smtClean="0">
                <a:solidFill>
                  <a:schemeClr val="tx1"/>
                </a:solidFill>
              </a:rPr>
              <a:t>lose</a:t>
            </a:r>
            <a:r>
              <a:rPr lang="en-US" dirty="0" smtClean="0">
                <a:solidFill>
                  <a:schemeClr val="tx1"/>
                </a:solidFill>
              </a:rPr>
              <a:t> points for missing sessions, receiving discipline referrals, and poor academic performance.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7570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145" y="4119229"/>
            <a:ext cx="1670368" cy="2506446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061755" y="1858706"/>
            <a:ext cx="5061843" cy="2374262"/>
          </a:xfrm>
          <a:prstGeom prst="rightArrow">
            <a:avLst/>
          </a:prstGeom>
          <a:solidFill>
            <a:srgbClr val="0E76BC"/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Group 4"/>
          <p:cNvGrpSpPr/>
          <p:nvPr/>
        </p:nvGrpSpPr>
        <p:grpSpPr>
          <a:xfrm>
            <a:off x="1852896" y="2530268"/>
            <a:ext cx="1008265" cy="1001991"/>
            <a:chOff x="106461" y="1176693"/>
            <a:chExt cx="1391582" cy="1527182"/>
          </a:xfrm>
          <a:solidFill>
            <a:srgbClr val="EAC900"/>
          </a:solidFill>
        </p:grpSpPr>
        <p:sp>
          <p:nvSpPr>
            <p:cNvPr id="18" name="Rounded Rectangle 17"/>
            <p:cNvSpPr/>
            <p:nvPr/>
          </p:nvSpPr>
          <p:spPr>
            <a:xfrm>
              <a:off x="106461" y="1176693"/>
              <a:ext cx="1391582" cy="15271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5"/>
            <p:cNvSpPr/>
            <p:nvPr/>
          </p:nvSpPr>
          <p:spPr>
            <a:xfrm>
              <a:off x="174392" y="1244624"/>
              <a:ext cx="1255720" cy="1391320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Triple P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31438" y="2516132"/>
            <a:ext cx="1037189" cy="1001991"/>
            <a:chOff x="1749779" y="1145386"/>
            <a:chExt cx="1431502" cy="1527182"/>
          </a:xfrm>
          <a:solidFill>
            <a:srgbClr val="FFDC0D"/>
          </a:solidFill>
        </p:grpSpPr>
        <p:sp>
          <p:nvSpPr>
            <p:cNvPr id="16" name="Rounded Rectangle 15"/>
            <p:cNvSpPr/>
            <p:nvPr/>
          </p:nvSpPr>
          <p:spPr>
            <a:xfrm>
              <a:off x="1749779" y="1145386"/>
              <a:ext cx="1431502" cy="15271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7"/>
            <p:cNvSpPr/>
            <p:nvPr/>
          </p:nvSpPr>
          <p:spPr>
            <a:xfrm>
              <a:off x="1819659" y="1215266"/>
              <a:ext cx="1291742" cy="138742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Effective Parenting Practices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264803" y="2527792"/>
            <a:ext cx="1008265" cy="1001991"/>
            <a:chOff x="3394266" y="1160933"/>
            <a:chExt cx="1391582" cy="1527182"/>
          </a:xfrm>
          <a:solidFill>
            <a:srgbClr val="FFE757"/>
          </a:solidFill>
        </p:grpSpPr>
        <p:sp>
          <p:nvSpPr>
            <p:cNvPr id="14" name="Rounded Rectangle 13"/>
            <p:cNvSpPr/>
            <p:nvPr/>
          </p:nvSpPr>
          <p:spPr>
            <a:xfrm>
              <a:off x="3394266" y="1160933"/>
              <a:ext cx="1391582" cy="15271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9"/>
            <p:cNvSpPr/>
            <p:nvPr/>
          </p:nvSpPr>
          <p:spPr>
            <a:xfrm>
              <a:off x="3462197" y="1228864"/>
              <a:ext cx="1255720" cy="1391320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Improved Child Behavior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527923" y="2539612"/>
            <a:ext cx="1008265" cy="1001991"/>
            <a:chOff x="5078425" y="1176693"/>
            <a:chExt cx="1391582" cy="1527182"/>
          </a:xfrm>
          <a:solidFill>
            <a:srgbClr val="FFEE8B"/>
          </a:solidFill>
        </p:grpSpPr>
        <p:sp>
          <p:nvSpPr>
            <p:cNvPr id="12" name="Rounded Rectangle 11"/>
            <p:cNvSpPr/>
            <p:nvPr/>
          </p:nvSpPr>
          <p:spPr>
            <a:xfrm>
              <a:off x="5078425" y="1176693"/>
              <a:ext cx="1391582" cy="15271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11"/>
            <p:cNvSpPr/>
            <p:nvPr/>
          </p:nvSpPr>
          <p:spPr>
            <a:xfrm>
              <a:off x="5146356" y="1244624"/>
              <a:ext cx="1323651" cy="139131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Decreased Parent Stress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519183" y="274952"/>
            <a:ext cx="7381663" cy="90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b="1" kern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Triple P - Positive Parenting Program</a:t>
            </a:r>
            <a:endParaRPr lang="en-US" sz="2400" kern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14000"/>
              </a:lnSpc>
            </a:pPr>
            <a:r>
              <a:rPr lang="en-US" sz="1600" b="1" i="1" kern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Cabarrus County, North Carolina</a:t>
            </a:r>
            <a:endParaRPr lang="en-US" sz="1600" i="1" kern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19000"/>
              </a:lnSpc>
            </a:pPr>
            <a:r>
              <a:rPr lang="en-US" sz="600" kern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 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484162" y="2010373"/>
            <a:ext cx="2733190" cy="2108857"/>
          </a:xfrm>
          <a:prstGeom prst="roundRect">
            <a:avLst/>
          </a:prstGeom>
          <a:solidFill>
            <a:srgbClr val="FFD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0056" lvl="1" indent="-192881" defTabSz="257175">
              <a:buFont typeface="Arial" panose="020B0604020202020204" pitchFamily="34" charset="0"/>
              <a:buChar char="•"/>
              <a:defRPr/>
            </a:pPr>
            <a:endParaRPr lang="en-US" sz="1350" dirty="0"/>
          </a:p>
        </p:txBody>
      </p:sp>
      <p:graphicFrame>
        <p:nvGraphicFramePr>
          <p:cNvPr id="23" name="Content Placeholder 8"/>
          <p:cNvGraphicFramePr>
            <a:graphicFrameLocks/>
          </p:cNvGraphicFramePr>
          <p:nvPr>
            <p:extLst/>
          </p:nvPr>
        </p:nvGraphicFramePr>
        <p:xfrm>
          <a:off x="1014297" y="7590582"/>
          <a:ext cx="5631597" cy="3241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4865221"/>
              </p:ext>
            </p:extLst>
          </p:nvPr>
        </p:nvGraphicFramePr>
        <p:xfrm>
          <a:off x="7332457" y="3847559"/>
          <a:ext cx="2831402" cy="2789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195883" y="4314232"/>
            <a:ext cx="33097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050" dirty="0"/>
              <a:t>Stress of parenting…1-not at all  5-extremely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01766" y="4073472"/>
            <a:ext cx="34523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Caregivers report parenting is </a:t>
            </a:r>
            <a:r>
              <a:rPr lang="en-US" sz="1350" b="1" u="sng" dirty="0"/>
              <a:t>less</a:t>
            </a:r>
            <a:r>
              <a:rPr lang="en-US" sz="1350" b="1" dirty="0"/>
              <a:t> stressful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93964" y="2039521"/>
            <a:ext cx="260839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lvl="1" algn="ctr" defTabSz="257175">
              <a:defRPr/>
            </a:pPr>
            <a:r>
              <a:rPr lang="en-US" sz="1500" b="1" dirty="0"/>
              <a:t>Outcome Goals</a:t>
            </a:r>
          </a:p>
          <a:p>
            <a:pPr marL="450056" lvl="1" indent="-192881" defTabSz="257175">
              <a:buFont typeface="Arial" panose="020B0604020202020204" pitchFamily="34" charset="0"/>
              <a:buChar char="•"/>
              <a:defRPr/>
            </a:pPr>
            <a:endParaRPr lang="en-US" sz="800" dirty="0"/>
          </a:p>
          <a:p>
            <a:pPr marL="450056" lvl="1" indent="-192881" defTabSz="257175">
              <a:buFont typeface="Arial" panose="020B0604020202020204" pitchFamily="34" charset="0"/>
              <a:buChar char="•"/>
              <a:defRPr/>
            </a:pPr>
            <a:r>
              <a:rPr lang="en-US" sz="1350" dirty="0"/>
              <a:t>Reduce out-of-home placements </a:t>
            </a:r>
          </a:p>
          <a:p>
            <a:pPr marL="450056" lvl="1" indent="-192881" defTabSz="257175">
              <a:buFont typeface="Arial" panose="020B0604020202020204" pitchFamily="34" charset="0"/>
              <a:buChar char="•"/>
              <a:defRPr/>
            </a:pPr>
            <a:r>
              <a:rPr lang="en-US" sz="1350" dirty="0"/>
              <a:t>Reduce substantiated child abuse cases </a:t>
            </a:r>
          </a:p>
          <a:p>
            <a:pPr marL="450056" lvl="1" indent="-192881" defTabSz="257175">
              <a:buFont typeface="Arial" panose="020B0604020202020204" pitchFamily="34" charset="0"/>
              <a:buChar char="•"/>
              <a:defRPr/>
            </a:pPr>
            <a:r>
              <a:rPr lang="en-US" sz="1350" dirty="0"/>
              <a:t>Reduce hospitalization/ER visits for child maltreatment injuries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524000" y="6731537"/>
            <a:ext cx="9144000" cy="113016"/>
          </a:xfrm>
          <a:prstGeom prst="rect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1519182" y="0"/>
            <a:ext cx="9148818" cy="199758"/>
            <a:chOff x="-4818" y="0"/>
            <a:chExt cx="9148818" cy="19975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3016"/>
            </a:xfrm>
            <a:prstGeom prst="rect">
              <a:avLst/>
            </a:prstGeom>
            <a:solidFill>
              <a:srgbClr val="0E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-4818" y="142229"/>
              <a:ext cx="9144000" cy="57529"/>
            </a:xfrm>
            <a:prstGeom prst="rect">
              <a:avLst/>
            </a:prstGeom>
            <a:solidFill>
              <a:srgbClr val="FFDE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96490"/>
              <a:ext cx="9144000" cy="57529"/>
            </a:xfrm>
            <a:prstGeom prst="rect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ED1C24"/>
                </a:solidFill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1549427" y="1097522"/>
            <a:ext cx="9144000" cy="68142"/>
          </a:xfrm>
          <a:prstGeom prst="rect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419" y="258814"/>
            <a:ext cx="2019360" cy="14540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5" r="15493"/>
          <a:stretch/>
        </p:blipFill>
        <p:spPr>
          <a:xfrm>
            <a:off x="40400107" y="28556607"/>
            <a:ext cx="3091323" cy="3132647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597358" y="1186144"/>
            <a:ext cx="7351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Triple P is a multi-tiered system of evidence-based education and support for caregivers of children and adolescents.  Cabarrus Health Alliance, in partnership with Triple P America, trains Cabarrus County’s existing workforce in clinical and non-clinical settings to deliver evidence-based Triple P interventions to parents. </a:t>
            </a:r>
            <a:endParaRPr lang="en-US" altLang="en-US" sz="5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53425" y="3884497"/>
            <a:ext cx="2719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Existing Workforce Trained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754121"/>
              </p:ext>
            </p:extLst>
          </p:nvPr>
        </p:nvGraphicFramePr>
        <p:xfrm>
          <a:off x="1568367" y="3871669"/>
          <a:ext cx="972987" cy="2486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Image" r:id="rId9" imgW="4647600" imgH="11275920" progId="Photoshop.Image.13">
                  <p:embed/>
                </p:oleObj>
              </mc:Choice>
              <mc:Fallback>
                <p:oleObj name="Image" r:id="rId9" imgW="4647600" imgH="11275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8367" y="3871669"/>
                        <a:ext cx="972987" cy="2486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2852795" y="4291149"/>
            <a:ext cx="3232695" cy="2327086"/>
            <a:chOff x="1623084" y="4238599"/>
            <a:chExt cx="3232695" cy="2327086"/>
          </a:xfrm>
        </p:grpSpPr>
        <p:sp>
          <p:nvSpPr>
            <p:cNvPr id="39" name="TextBox 38"/>
            <p:cNvSpPr txBox="1"/>
            <p:nvPr/>
          </p:nvSpPr>
          <p:spPr>
            <a:xfrm>
              <a:off x="1623084" y="4238599"/>
              <a:ext cx="3232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Community Agencies	       8%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32125" y="4495201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Early Childhood Development    11%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23084" y="4808885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Education 		     25%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32125" y="5068991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Faith Community	       2%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623084" y="5374642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Healthcare		     20%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23084" y="5761764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Mental Health		     25%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632125" y="6057730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Public Safety		       1%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23084" y="6288686"/>
              <a:ext cx="32236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Social Services		       8%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374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1592208" y="1"/>
          <a:ext cx="2528036" cy="3347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32554" y="761316"/>
            <a:ext cx="40491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050" dirty="0"/>
              <a:t>Fulfillment of parenting… 1-not at all  5-extremely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828" y="221086"/>
            <a:ext cx="26829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Caregivers report parenting is </a:t>
            </a:r>
            <a:r>
              <a:rPr lang="en-US" sz="1350" b="1" u="sng" dirty="0"/>
              <a:t>more</a:t>
            </a:r>
            <a:r>
              <a:rPr lang="en-US" sz="1350" b="1" dirty="0"/>
              <a:t> fulfilling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715740" y="257217"/>
            <a:ext cx="2860045" cy="6404352"/>
          </a:xfrm>
          <a:prstGeom prst="roundRect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17145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805339" algn="l"/>
              </a:tabLst>
            </a:pPr>
            <a:endParaRPr lang="en-US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00514" y="346978"/>
            <a:ext cx="3040305" cy="259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algn="ctr">
              <a:lnSpc>
                <a:spcPct val="115000"/>
              </a:lnSpc>
              <a:tabLst>
                <a:tab pos="805339" algn="l"/>
              </a:tabLst>
            </a:pPr>
            <a:r>
              <a:rPr lang="en-US" sz="15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Outcome Findings from Caregiver Survey:</a:t>
            </a:r>
          </a:p>
          <a:p>
            <a:pPr marL="342900" algn="ctr">
              <a:lnSpc>
                <a:spcPct val="115000"/>
              </a:lnSpc>
              <a:tabLst>
                <a:tab pos="805339" algn="l"/>
              </a:tabLst>
            </a:pP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lnSpc>
                <a:spcPct val="115000"/>
              </a:lnSpc>
              <a:spcAft>
                <a:spcPts val="900"/>
              </a:spcAft>
              <a:tabLst>
                <a:tab pos="805339" algn="l"/>
              </a:tabLst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Triple P helps caregivers be </a:t>
            </a:r>
            <a:r>
              <a:rPr lang="en-US" sz="1200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 effective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dealing with child’s problem behavior.</a:t>
            </a:r>
          </a:p>
          <a:p>
            <a:pPr marL="342900">
              <a:lnSpc>
                <a:spcPct val="115000"/>
              </a:lnSpc>
              <a:tabLst>
                <a:tab pos="805339" algn="l"/>
              </a:tabLst>
            </a:pPr>
            <a:r>
              <a:rPr lang="en-US" sz="1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completing Triple P…</a:t>
            </a:r>
          </a:p>
          <a:p>
            <a:pPr marL="514350" indent="-17145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805339" algn="l"/>
              </a:tabLst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scores show </a:t>
            </a:r>
            <a:r>
              <a:rPr lang="en-US" sz="1200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improved child behavior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514350" indent="-17145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805339" algn="l"/>
              </a:tabLst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scores show effective </a:t>
            </a:r>
            <a:r>
              <a:rPr lang="en-US" sz="1200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parenting practices improved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/>
          </p:nvPr>
        </p:nvGraphicFramePr>
        <p:xfrm>
          <a:off x="1609716" y="4150194"/>
          <a:ext cx="6109601" cy="2466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713928" y="3696085"/>
            <a:ext cx="59092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u="sng" dirty="0"/>
              <a:t>Decrease</a:t>
            </a:r>
            <a:r>
              <a:rPr lang="en-US" sz="1350" b="1" dirty="0"/>
              <a:t> in child difficulties &amp; </a:t>
            </a:r>
            <a:r>
              <a:rPr lang="en-US" sz="1350" b="1" u="sng" dirty="0"/>
              <a:t>Increase</a:t>
            </a:r>
            <a:r>
              <a:rPr lang="en-US" sz="1350" b="1" dirty="0"/>
              <a:t> in child strengths</a:t>
            </a:r>
            <a:endParaRPr lang="en-US" sz="1350" dirty="0"/>
          </a:p>
        </p:txBody>
      </p:sp>
      <p:graphicFrame>
        <p:nvGraphicFramePr>
          <p:cNvPr id="21" name="Chart 20"/>
          <p:cNvGraphicFramePr>
            <a:graphicFrameLocks/>
          </p:cNvGraphicFramePr>
          <p:nvPr>
            <p:extLst/>
          </p:nvPr>
        </p:nvGraphicFramePr>
        <p:xfrm>
          <a:off x="4767017" y="1152627"/>
          <a:ext cx="2769173" cy="2287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542980" y="232730"/>
            <a:ext cx="30637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u="sng" dirty="0"/>
              <a:t>Decrease</a:t>
            </a:r>
            <a:r>
              <a:rPr lang="en-US" sz="1350" b="1" dirty="0"/>
              <a:t> in dysfunctional parenting practices</a:t>
            </a:r>
            <a:endParaRPr lang="en-US" sz="1350" b="1" u="sng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752975" y="3526872"/>
            <a:ext cx="5580011" cy="0"/>
          </a:xfrm>
          <a:prstGeom prst="line">
            <a:avLst/>
          </a:prstGeom>
          <a:ln>
            <a:solidFill>
              <a:srgbClr val="0E76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503506" y="323535"/>
            <a:ext cx="4400" cy="3024252"/>
          </a:xfrm>
          <a:prstGeom prst="line">
            <a:avLst/>
          </a:prstGeom>
          <a:ln>
            <a:solidFill>
              <a:srgbClr val="0E76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149226" y="756885"/>
            <a:ext cx="1933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Parenting Scale Tool Total Score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01369" y="3940509"/>
            <a:ext cx="27823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Strength and Difficulties Questionnaire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15815" y="3378221"/>
            <a:ext cx="2748081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Statistical analyses indicate statistically significant improvements in: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Difficulty of child’s behavior, parenting is rewarding, parenting is demanding, parenting is stressful, parenting is fulfilling, parenting is depressing, parent’s confidence in parenting, and parent’s perceived support in parenting </a:t>
            </a:r>
            <a:r>
              <a:rPr lang="en-US" sz="1050" i="1" dirty="0">
                <a:solidFill>
                  <a:schemeClr val="bg1"/>
                </a:solidFill>
              </a:rPr>
              <a:t>(Parenting Experience Survey)</a:t>
            </a:r>
            <a:endParaRPr lang="en-US" sz="1200" i="1" dirty="0">
              <a:solidFill>
                <a:schemeClr val="bg1"/>
              </a:solidFill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Total difficulties, Emotional symptoms, conduct problems, and prosocial behavior </a:t>
            </a:r>
            <a:r>
              <a:rPr lang="en-US" sz="1050" i="1" dirty="0">
                <a:solidFill>
                  <a:schemeClr val="bg1"/>
                </a:solidFill>
              </a:rPr>
              <a:t>(SDQ)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Total Score, Laxness, over-reactivity </a:t>
            </a:r>
            <a:r>
              <a:rPr lang="en-US" sz="1050" i="1" dirty="0">
                <a:solidFill>
                  <a:schemeClr val="bg1"/>
                </a:solidFill>
              </a:rPr>
              <a:t>(Parenting Scale)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858496" y="3184210"/>
            <a:ext cx="2574530" cy="3709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519182" y="0"/>
            <a:ext cx="9148818" cy="199758"/>
            <a:chOff x="-4818" y="0"/>
            <a:chExt cx="9148818" cy="199758"/>
          </a:xfrm>
        </p:grpSpPr>
        <p:sp>
          <p:nvSpPr>
            <p:cNvPr id="27" name="Rectangle 26"/>
            <p:cNvSpPr/>
            <p:nvPr/>
          </p:nvSpPr>
          <p:spPr>
            <a:xfrm>
              <a:off x="0" y="0"/>
              <a:ext cx="9144000" cy="113016"/>
            </a:xfrm>
            <a:prstGeom prst="rect">
              <a:avLst/>
            </a:prstGeom>
            <a:solidFill>
              <a:srgbClr val="0E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-4818" y="142229"/>
              <a:ext cx="9144000" cy="57529"/>
            </a:xfrm>
            <a:prstGeom prst="rect">
              <a:avLst/>
            </a:prstGeom>
            <a:solidFill>
              <a:srgbClr val="FFDE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0" y="96490"/>
              <a:ext cx="9144000" cy="57529"/>
            </a:xfrm>
            <a:prstGeom prst="rect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ED1C24"/>
                </a:solidFill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580" y1="81173" x2="12466" y2="79809"/>
                        <a14:foregroundMark x1="11101" y1="80832" x2="20291" y2="90587"/>
                        <a14:foregroundMark x1="71247" y1="67735" x2="78617" y2="96589"/>
                        <a14:foregroundMark x1="76843" y1="25171" x2="76843" y2="25171"/>
                        <a14:foregroundMark x1="69927" y1="21828" x2="69927" y2="21828"/>
                        <a14:foregroundMark x1="81756" y1="24829" x2="81756" y2="24829"/>
                        <a14:foregroundMark x1="91811" y1="22169" x2="88490" y2="25853"/>
                        <a14:foregroundMark x1="90036" y1="19782" x2="86033" y2="25171"/>
                        <a14:foregroundMark x1="30983" y1="36562" x2="29208" y2="37244"/>
                        <a14:foregroundMark x1="70382" y1="24488" x2="69245" y2="19782"/>
                        <a14:backgroundMark x1="70610" y1="21828" x2="70519" y2="19645"/>
                        <a14:backgroundMark x1="68972" y1="20464" x2="69791" y2="20464"/>
                        <a14:backgroundMark x1="69700" y1="19236" x2="68062" y2="203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010" y="3621925"/>
            <a:ext cx="3464004" cy="230933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524000" y="6748311"/>
            <a:ext cx="9144000" cy="113016"/>
          </a:xfrm>
          <a:prstGeom prst="rect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9788526" y="4886326"/>
            <a:ext cx="45719" cy="45719"/>
          </a:xfrm>
          <a:prstGeom prst="ellipse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0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Processes/Results</a:t>
            </a:r>
            <a:br>
              <a:rPr lang="en-US" dirty="0" smtClean="0"/>
            </a:br>
            <a:r>
              <a:rPr lang="en-US" sz="2800" i="1" dirty="0" smtClean="0"/>
              <a:t>(Collaboration with UNC-C)</a:t>
            </a:r>
            <a:endParaRPr lang="en-US" i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Social perspectives and student knowledge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1143000" y="2961707"/>
            <a:ext cx="4754880" cy="338328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Pre/post test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Goal setting, healthy relationships, substance use, conflict resolution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Control and intervention students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Apart from spring 2015 semester, all subsequent </a:t>
            </a:r>
            <a:r>
              <a:rPr lang="en-US" sz="2400" b="1" dirty="0" smtClean="0">
                <a:solidFill>
                  <a:schemeClr val="tx1"/>
                </a:solidFill>
              </a:rPr>
              <a:t>intervention students significantly increased their knowledge and understanding (compared to control)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School climate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263640" y="2961707"/>
            <a:ext cx="4754880" cy="338328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orbel" panose="020B0503020204020204" pitchFamily="34" charset="0"/>
              </a:rPr>
              <a:t>10% of entire </a:t>
            </a:r>
            <a:r>
              <a:rPr lang="en-US" sz="2400" dirty="0" smtClean="0">
                <a:solidFill>
                  <a:schemeClr val="tx1"/>
                </a:solidFill>
                <a:latin typeface="Corbel" panose="020B0503020204020204" pitchFamily="34" charset="0"/>
              </a:rPr>
              <a:t>school surveyed</a:t>
            </a:r>
            <a:endParaRPr lang="en-US" sz="24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April 2015, 2016, 2017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Safety, relationships, morale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Significant improvements in all intervention sites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Control schools (2) saw no improvements or declines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340" y="586007"/>
            <a:ext cx="2520218" cy="122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7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267"/>
    </mc:Choice>
    <mc:Fallback xmlns="">
      <p:transition spd="slow" advTm="4226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241" y="1238030"/>
            <a:ext cx="5820905" cy="5170519"/>
          </a:xfrm>
        </p:spPr>
        <p:txBody>
          <a:bodyPr>
            <a:noAutofit/>
          </a:bodyPr>
          <a:lstStyle/>
          <a:p>
            <a:pPr>
              <a:buClrTx/>
            </a:pPr>
            <a:r>
              <a:rPr lang="en-US" sz="1200" b="1" dirty="0" smtClean="0">
                <a:solidFill>
                  <a:schemeClr val="tx1"/>
                </a:solidFill>
              </a:rPr>
              <a:t>School feedback</a:t>
            </a:r>
          </a:p>
          <a:p>
            <a:pPr lvl="1">
              <a:buClrTx/>
            </a:pPr>
            <a:r>
              <a:rPr lang="en-US" sz="1200" dirty="0" smtClean="0">
                <a:solidFill>
                  <a:schemeClr val="tx1"/>
                </a:solidFill>
              </a:rPr>
              <a:t>Focus group feedback: Participants </a:t>
            </a:r>
            <a:r>
              <a:rPr lang="en-US" sz="1200" dirty="0">
                <a:solidFill>
                  <a:schemeClr val="tx1"/>
                </a:solidFill>
              </a:rPr>
              <a:t>unanimously supported the role of CHA and the STARS </a:t>
            </a:r>
            <a:r>
              <a:rPr lang="en-US" sz="1200" dirty="0" smtClean="0">
                <a:solidFill>
                  <a:schemeClr val="tx1"/>
                </a:solidFill>
              </a:rPr>
              <a:t>leadership.</a:t>
            </a:r>
          </a:p>
          <a:p>
            <a:pPr lvl="1">
              <a:buClrTx/>
            </a:pPr>
            <a:r>
              <a:rPr lang="en-US" sz="1200" dirty="0" smtClean="0">
                <a:solidFill>
                  <a:schemeClr val="tx1"/>
                </a:solidFill>
              </a:rPr>
              <a:t>Areas </a:t>
            </a:r>
            <a:r>
              <a:rPr lang="en-US" sz="1200" dirty="0">
                <a:solidFill>
                  <a:schemeClr val="tx1"/>
                </a:solidFill>
              </a:rPr>
              <a:t>of strength were identified as: 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777240" lvl="2" indent="-228600">
              <a:buClrTx/>
              <a:buAutoNum type="arabicParenBoth"/>
            </a:pPr>
            <a:r>
              <a:rPr lang="en-US" sz="1000" dirty="0" smtClean="0">
                <a:solidFill>
                  <a:schemeClr val="tx1"/>
                </a:solidFill>
              </a:rPr>
              <a:t>Good </a:t>
            </a:r>
            <a:r>
              <a:rPr lang="en-US" sz="1000" dirty="0">
                <a:solidFill>
                  <a:schemeClr val="tx1"/>
                </a:solidFill>
              </a:rPr>
              <a:t>communication </a:t>
            </a:r>
            <a:r>
              <a:rPr lang="en-US" sz="1000" dirty="0" smtClean="0">
                <a:solidFill>
                  <a:schemeClr val="tx1"/>
                </a:solidFill>
              </a:rPr>
              <a:t>channels</a:t>
            </a:r>
            <a:endParaRPr lang="en-US" sz="1000" dirty="0">
              <a:solidFill>
                <a:schemeClr val="tx1"/>
              </a:solidFill>
            </a:endParaRPr>
          </a:p>
          <a:p>
            <a:pPr marL="777240" lvl="2" indent="-228600">
              <a:buClrTx/>
              <a:buAutoNum type="arabicParenBoth"/>
            </a:pPr>
            <a:r>
              <a:rPr lang="en-US" sz="1000" dirty="0">
                <a:solidFill>
                  <a:schemeClr val="tx1"/>
                </a:solidFill>
              </a:rPr>
              <a:t>E</a:t>
            </a:r>
            <a:r>
              <a:rPr lang="en-US" sz="1000" dirty="0" smtClean="0">
                <a:solidFill>
                  <a:schemeClr val="tx1"/>
                </a:solidFill>
              </a:rPr>
              <a:t>ffective </a:t>
            </a:r>
            <a:r>
              <a:rPr lang="en-US" sz="1000" dirty="0">
                <a:solidFill>
                  <a:schemeClr val="tx1"/>
                </a:solidFill>
              </a:rPr>
              <a:t>use of </a:t>
            </a:r>
            <a:r>
              <a:rPr lang="en-US" sz="1000" dirty="0" smtClean="0">
                <a:solidFill>
                  <a:schemeClr val="tx1"/>
                </a:solidFill>
              </a:rPr>
              <a:t>resources</a:t>
            </a:r>
          </a:p>
          <a:p>
            <a:pPr marL="777240" lvl="2" indent="-228600">
              <a:buClrTx/>
              <a:buAutoNum type="arabicParenBoth"/>
            </a:pPr>
            <a:r>
              <a:rPr lang="en-US" sz="1000" dirty="0">
                <a:solidFill>
                  <a:schemeClr val="tx1"/>
                </a:solidFill>
              </a:rPr>
              <a:t>L</a:t>
            </a:r>
            <a:r>
              <a:rPr lang="en-US" sz="1000" dirty="0" smtClean="0">
                <a:solidFill>
                  <a:schemeClr val="tx1"/>
                </a:solidFill>
              </a:rPr>
              <a:t>eadership </a:t>
            </a:r>
            <a:r>
              <a:rPr lang="en-US" sz="1000" dirty="0">
                <a:solidFill>
                  <a:schemeClr val="tx1"/>
                </a:solidFill>
              </a:rPr>
              <a:t>responsiveness to the needs of school </a:t>
            </a:r>
            <a:r>
              <a:rPr lang="en-US" sz="1000" dirty="0" smtClean="0">
                <a:solidFill>
                  <a:schemeClr val="tx1"/>
                </a:solidFill>
              </a:rPr>
              <a:t>personnel</a:t>
            </a:r>
          </a:p>
          <a:p>
            <a:pPr marL="777240" lvl="2" indent="-228600">
              <a:buClrTx/>
              <a:buAutoNum type="arabicParenBoth"/>
            </a:pPr>
            <a:r>
              <a:rPr lang="en-US" sz="1000" dirty="0" smtClean="0">
                <a:solidFill>
                  <a:schemeClr val="tx1"/>
                </a:solidFill>
              </a:rPr>
              <a:t>Ability </a:t>
            </a:r>
            <a:r>
              <a:rPr lang="en-US" sz="1000" dirty="0">
                <a:solidFill>
                  <a:schemeClr val="tx1"/>
                </a:solidFill>
              </a:rPr>
              <a:t>to organize and execute programmatic </a:t>
            </a:r>
            <a:r>
              <a:rPr lang="en-US" sz="1000" dirty="0" smtClean="0">
                <a:solidFill>
                  <a:schemeClr val="tx1"/>
                </a:solidFill>
              </a:rPr>
              <a:t>pieces</a:t>
            </a:r>
          </a:p>
          <a:p>
            <a:pPr marL="777240" lvl="2" indent="-228600">
              <a:buClrTx/>
              <a:buAutoNum type="arabicParenBoth"/>
            </a:pPr>
            <a:r>
              <a:rPr lang="en-US" sz="1000" dirty="0">
                <a:solidFill>
                  <a:schemeClr val="tx1"/>
                </a:solidFill>
              </a:rPr>
              <a:t>F</a:t>
            </a:r>
            <a:r>
              <a:rPr lang="en-US" sz="1000" dirty="0" smtClean="0">
                <a:solidFill>
                  <a:schemeClr val="tx1"/>
                </a:solidFill>
              </a:rPr>
              <a:t>lexibility </a:t>
            </a:r>
            <a:r>
              <a:rPr lang="en-US" sz="1000" dirty="0">
                <a:solidFill>
                  <a:schemeClr val="tx1"/>
                </a:solidFill>
              </a:rPr>
              <a:t>in working with the daily structures of educational </a:t>
            </a:r>
            <a:r>
              <a:rPr lang="en-US" sz="1000" dirty="0" smtClean="0">
                <a:solidFill>
                  <a:schemeClr val="tx1"/>
                </a:solidFill>
              </a:rPr>
              <a:t>institutions</a:t>
            </a:r>
          </a:p>
          <a:p>
            <a:pPr marL="777240" lvl="2" indent="-228600">
              <a:buClrTx/>
              <a:buAutoNum type="arabicParenBoth"/>
            </a:pPr>
            <a:r>
              <a:rPr lang="en-US" sz="1000" dirty="0" smtClean="0">
                <a:solidFill>
                  <a:schemeClr val="tx1"/>
                </a:solidFill>
              </a:rPr>
              <a:t>Team-oriented </a:t>
            </a:r>
            <a:r>
              <a:rPr lang="en-US" sz="1000" dirty="0">
                <a:solidFill>
                  <a:schemeClr val="tx1"/>
                </a:solidFill>
              </a:rPr>
              <a:t>nature of their approach to </a:t>
            </a:r>
            <a:r>
              <a:rPr lang="en-US" sz="1000" dirty="0" smtClean="0">
                <a:solidFill>
                  <a:schemeClr val="tx1"/>
                </a:solidFill>
              </a:rPr>
              <a:t>STARS</a:t>
            </a:r>
          </a:p>
          <a:p>
            <a:pPr marL="777240" lvl="2" indent="-228600">
              <a:buClrTx/>
              <a:buAutoNum type="arabicParenBoth"/>
            </a:pPr>
            <a:r>
              <a:rPr lang="en-US" sz="1000" dirty="0" smtClean="0">
                <a:solidFill>
                  <a:schemeClr val="tx1"/>
                </a:solidFill>
              </a:rPr>
              <a:t>The </a:t>
            </a:r>
            <a:r>
              <a:rPr lang="en-US" sz="1000" dirty="0">
                <a:solidFill>
                  <a:schemeClr val="tx1"/>
                </a:solidFill>
              </a:rPr>
              <a:t>social support they offer to program participants and school staff</a:t>
            </a:r>
            <a:r>
              <a:rPr lang="en-US" sz="1000" dirty="0" smtClean="0">
                <a:solidFill>
                  <a:schemeClr val="tx1"/>
                </a:solidFill>
              </a:rPr>
              <a:t>.</a:t>
            </a:r>
          </a:p>
          <a:p>
            <a:pPr>
              <a:buClrTx/>
            </a:pPr>
            <a:r>
              <a:rPr lang="en-US" sz="1200" b="1" dirty="0" smtClean="0">
                <a:solidFill>
                  <a:schemeClr val="tx1"/>
                </a:solidFill>
              </a:rPr>
              <a:t>Reach of trainings</a:t>
            </a:r>
          </a:p>
          <a:p>
            <a:pPr lvl="1">
              <a:buClrTx/>
            </a:pPr>
            <a:r>
              <a:rPr lang="en-US" sz="1200" dirty="0">
                <a:solidFill>
                  <a:schemeClr val="tx1"/>
                </a:solidFill>
              </a:rPr>
              <a:t>700+ school and community members have received ACEs presentation</a:t>
            </a:r>
          </a:p>
          <a:p>
            <a:pPr lvl="1">
              <a:buClrTx/>
            </a:pPr>
            <a:r>
              <a:rPr lang="en-US" sz="1200" dirty="0">
                <a:solidFill>
                  <a:schemeClr val="tx1"/>
                </a:solidFill>
              </a:rPr>
              <a:t>50 school staff members have undergone YMHFA training</a:t>
            </a:r>
          </a:p>
          <a:p>
            <a:pPr lvl="1">
              <a:buClrTx/>
            </a:pPr>
            <a:r>
              <a:rPr lang="en-US" sz="1200" dirty="0">
                <a:solidFill>
                  <a:schemeClr val="tx1"/>
                </a:solidFill>
              </a:rPr>
              <a:t>25 school staff members have sat in on SAP training</a:t>
            </a:r>
          </a:p>
          <a:p>
            <a:pPr lvl="1">
              <a:buClrTx/>
            </a:pPr>
            <a:r>
              <a:rPr lang="en-US" sz="1200" dirty="0">
                <a:solidFill>
                  <a:schemeClr val="tx1"/>
                </a:solidFill>
              </a:rPr>
              <a:t>Nearly 300 attended screening of </a:t>
            </a:r>
            <a:r>
              <a:rPr lang="en-US" sz="1200" i="1" dirty="0">
                <a:solidFill>
                  <a:schemeClr val="tx1"/>
                </a:solidFill>
              </a:rPr>
              <a:t>Paper </a:t>
            </a:r>
            <a:r>
              <a:rPr lang="en-US" sz="1200" i="1" dirty="0" smtClean="0">
                <a:solidFill>
                  <a:schemeClr val="tx1"/>
                </a:solidFill>
              </a:rPr>
              <a:t>Tigers</a:t>
            </a:r>
            <a:endParaRPr lang="en-US" sz="1200" b="1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sz="1200" b="1" dirty="0" smtClean="0">
                <a:solidFill>
                  <a:schemeClr val="tx1"/>
                </a:solidFill>
              </a:rPr>
              <a:t>Individual &amp; Group Activities</a:t>
            </a:r>
          </a:p>
          <a:p>
            <a:pPr lvl="1">
              <a:buClrTx/>
            </a:pPr>
            <a:r>
              <a:rPr lang="en-US" sz="1200" dirty="0" smtClean="0">
                <a:solidFill>
                  <a:schemeClr val="tx1"/>
                </a:solidFill>
              </a:rPr>
              <a:t>Positive relationships with students</a:t>
            </a:r>
          </a:p>
          <a:p>
            <a:pPr lvl="1">
              <a:buClrTx/>
            </a:pPr>
            <a:r>
              <a:rPr lang="en-US" sz="1200" dirty="0" smtClean="0">
                <a:solidFill>
                  <a:schemeClr val="tx1"/>
                </a:solidFill>
              </a:rPr>
              <a:t>Exceeded our 60 student per semester goal each semester</a:t>
            </a:r>
          </a:p>
          <a:p>
            <a:pPr lvl="1">
              <a:buClrTx/>
            </a:pPr>
            <a:r>
              <a:rPr lang="en-US" sz="1200" dirty="0" smtClean="0">
                <a:solidFill>
                  <a:schemeClr val="tx1"/>
                </a:solidFill>
              </a:rPr>
              <a:t>Service learning projects and increased sense of community belonging</a:t>
            </a:r>
          </a:p>
          <a:p>
            <a:pPr marL="45720" indent="0">
              <a:buNone/>
            </a:pPr>
            <a:endParaRPr lang="en-US" sz="1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385302" y="548699"/>
            <a:ext cx="5370163" cy="3070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/>
              <a:t>“STARS is helping me </a:t>
            </a:r>
            <a:r>
              <a:rPr lang="en-US" sz="1100" b="1" i="1" dirty="0"/>
              <a:t>get through obstacles </a:t>
            </a:r>
            <a:r>
              <a:rPr lang="en-US" sz="1100" i="1" dirty="0"/>
              <a:t>and helping me </a:t>
            </a:r>
            <a:r>
              <a:rPr lang="en-US" sz="1100" b="1" i="1" dirty="0"/>
              <a:t>chase my dreams </a:t>
            </a:r>
            <a:r>
              <a:rPr lang="en-US" sz="1100" i="1" dirty="0"/>
              <a:t>and helping me try to </a:t>
            </a:r>
            <a:r>
              <a:rPr lang="en-US" sz="1100" b="1" i="1" dirty="0"/>
              <a:t>get to college </a:t>
            </a:r>
            <a:r>
              <a:rPr lang="en-US" sz="1100" i="1" dirty="0"/>
              <a:t>and be a successful young man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“In STARS, I’m learning how to </a:t>
            </a:r>
            <a:r>
              <a:rPr lang="en-US" sz="1100" b="1" i="1" dirty="0"/>
              <a:t>avoid dangerous and unhealthy situations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“STARS is helping me by telling me how to make </a:t>
            </a:r>
            <a:r>
              <a:rPr lang="en-US" sz="1100" b="1" i="1" dirty="0"/>
              <a:t>good decisions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“What I like most about STARS is that we do everything as a class and you get to speak and </a:t>
            </a:r>
            <a:r>
              <a:rPr lang="en-US" sz="1100" b="1" i="1" dirty="0"/>
              <a:t>everyone listens and pays attention</a:t>
            </a:r>
            <a:r>
              <a:rPr lang="en-US" sz="1100" i="1" dirty="0"/>
              <a:t>.” </a:t>
            </a:r>
            <a:r>
              <a:rPr lang="en-US" sz="1100" i="1" dirty="0" smtClean="0"/>
              <a:t/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“What I like most about STARS is that </a:t>
            </a:r>
            <a:r>
              <a:rPr lang="en-US" sz="1100" b="1" i="1" dirty="0"/>
              <a:t>it’s fun and we can share how we feel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“STARS is helping me </a:t>
            </a:r>
            <a:r>
              <a:rPr lang="en-US" sz="1100" b="1" i="1" dirty="0"/>
              <a:t>keep out of trouble </a:t>
            </a:r>
            <a:r>
              <a:rPr lang="en-US" sz="1100" i="1" dirty="0"/>
              <a:t>when I’m in school and when I’m at home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“STARS is helping me </a:t>
            </a:r>
            <a:r>
              <a:rPr lang="en-US" sz="1100" b="1" i="1" dirty="0"/>
              <a:t>think</a:t>
            </a:r>
            <a:r>
              <a:rPr lang="en-US" sz="1100" i="1" dirty="0"/>
              <a:t> and fix my problems</a:t>
            </a:r>
            <a:r>
              <a:rPr lang="en-US" sz="1100" i="1" dirty="0" smtClean="0"/>
              <a:t>.”</a:t>
            </a:r>
            <a:br>
              <a:rPr lang="en-US" sz="1100" i="1" dirty="0" smtClean="0"/>
            </a:br>
            <a:r>
              <a:rPr lang="en-US" sz="1100" i="1" dirty="0"/>
              <a:t/>
            </a:r>
            <a:br>
              <a:rPr lang="en-US" sz="1100" i="1" dirty="0"/>
            </a:br>
            <a:r>
              <a:rPr lang="en-US" sz="1100" i="1" dirty="0"/>
              <a:t>STARS has shown me how to </a:t>
            </a:r>
            <a:r>
              <a:rPr lang="en-US" sz="1100" b="1" i="1" dirty="0"/>
              <a:t>believe in myself</a:t>
            </a:r>
            <a:r>
              <a:rPr lang="en-US" sz="1100" i="1" dirty="0"/>
              <a:t>.”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6241" y="274770"/>
            <a:ext cx="9875520" cy="1019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Successes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136" y="3525863"/>
            <a:ext cx="4039891" cy="302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07"/>
    </mc:Choice>
    <mc:Fallback xmlns="">
      <p:transition spd="slow" advTm="27807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697" y="182369"/>
            <a:ext cx="9875520" cy="135636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Relationships with Students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175" y="1204665"/>
            <a:ext cx="4603626" cy="5244922"/>
          </a:xfrm>
        </p:spPr>
        <p:txBody>
          <a:bodyPr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Positive Youth Development 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Group sessions – weekly meetings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Summer enrichment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Merit trips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Male facilitators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Enrichment sessions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Referral process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b="1" dirty="0" smtClean="0">
                <a:solidFill>
                  <a:schemeClr val="tx1"/>
                </a:solidFill>
              </a:rPr>
              <a:t>Male role models 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YES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Inc.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Boys and Girls club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Mentors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Case manager</a:t>
            </a:r>
          </a:p>
          <a:p>
            <a:pPr lvl="2"/>
            <a:r>
              <a:rPr lang="en-US" sz="1200" dirty="0" smtClean="0">
                <a:solidFill>
                  <a:schemeClr val="tx1"/>
                </a:solidFill>
              </a:rPr>
              <a:t>ALC</a:t>
            </a:r>
          </a:p>
          <a:p>
            <a:pPr lvl="2"/>
            <a:r>
              <a:rPr lang="en-US" sz="1200" dirty="0" smtClean="0">
                <a:solidFill>
                  <a:schemeClr val="tx1"/>
                </a:solidFill>
              </a:rPr>
              <a:t>Interactive journaling</a:t>
            </a:r>
          </a:p>
          <a:p>
            <a:r>
              <a:rPr lang="en-US" sz="1400" b="1" dirty="0" smtClean="0">
                <a:solidFill>
                  <a:schemeClr val="tx1"/>
                </a:solidFill>
              </a:rPr>
              <a:t>Police-youth relationships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Pizza with Police </a:t>
            </a:r>
          </a:p>
          <a:p>
            <a:pPr lvl="1"/>
            <a:r>
              <a:rPr lang="en-US" sz="1400" dirty="0" smtClean="0">
                <a:solidFill>
                  <a:schemeClr val="tx1"/>
                </a:solidFill>
              </a:rPr>
              <a:t>Involvement of SRO’s</a:t>
            </a:r>
          </a:p>
          <a:p>
            <a:endParaRPr lang="en-US" sz="1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24" y="987380"/>
            <a:ext cx="4134118" cy="2325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24" y="3920811"/>
            <a:ext cx="4134118" cy="23254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263" y="2520904"/>
            <a:ext cx="3117225" cy="223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2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259"/>
    </mc:Choice>
    <mc:Fallback xmlns="">
      <p:transition spd="slow" advTm="117259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593" y="236091"/>
            <a:ext cx="9875520" cy="1356360"/>
          </a:xfrm>
        </p:spPr>
        <p:txBody>
          <a:bodyPr/>
          <a:lstStyle/>
          <a:p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665" y="1592451"/>
            <a:ext cx="10271952" cy="481609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Weekly Metrics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Collaborative Meetings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PYD Sessions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One-on-Ones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Community Education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Mentoring &amp; Service Learning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Date, Time, Purpose, Attendees, Description, etc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Monthly Metrics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Mentor Activity Logs by the </a:t>
            </a:r>
            <a:r>
              <a:rPr lang="en-US" dirty="0" smtClean="0">
                <a:solidFill>
                  <a:schemeClr val="tx1"/>
                </a:solidFill>
              </a:rPr>
              <a:t>5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Quarterly Reports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CCI and OMH drafts due 2 weeks prior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Reviewed by team for feedback/changes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Submitted by the 30th</a:t>
            </a:r>
          </a:p>
          <a:p>
            <a:pPr marL="27432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94" y="3582699"/>
            <a:ext cx="3488830" cy="2616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938" y="689675"/>
            <a:ext cx="4718604" cy="211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376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078" y="1428749"/>
            <a:ext cx="7636790" cy="4296905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Issue</a:t>
            </a:r>
            <a:r>
              <a:rPr lang="en-US" sz="1600" dirty="0" smtClean="0">
                <a:solidFill>
                  <a:schemeClr val="tx1"/>
                </a:solidFill>
              </a:rPr>
              <a:t>: Not knowing what schools wanted, needed, and already had – therefore, attendance was low at early trainings</a:t>
            </a:r>
          </a:p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Means to address this</a:t>
            </a:r>
            <a:r>
              <a:rPr lang="en-US" sz="1600" dirty="0" smtClean="0">
                <a:solidFill>
                  <a:schemeClr val="tx1"/>
                </a:solidFill>
              </a:rPr>
              <a:t>: Quarterly check-ins, surveying</a:t>
            </a:r>
          </a:p>
          <a:p>
            <a:pPr marL="45720" indent="0">
              <a:buNone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Issue</a:t>
            </a:r>
            <a:r>
              <a:rPr lang="en-US" sz="1600" dirty="0" smtClean="0">
                <a:solidFill>
                  <a:schemeClr val="tx1"/>
                </a:solidFill>
              </a:rPr>
              <a:t>: Group mentoring – mentors felt like they were in a classroom management role versus a relational/mentoring partnership</a:t>
            </a:r>
          </a:p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Means to address this</a:t>
            </a:r>
            <a:r>
              <a:rPr lang="en-US" sz="1600" dirty="0" smtClean="0">
                <a:solidFill>
                  <a:schemeClr val="tx1"/>
                </a:solidFill>
              </a:rPr>
              <a:t>: Mentors individually paired with interested students</a:t>
            </a:r>
          </a:p>
          <a:p>
            <a:pPr marL="45720" indent="0">
              <a:buNone/>
            </a:pPr>
            <a:endParaRPr lang="en-US" sz="16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Issue</a:t>
            </a:r>
            <a:r>
              <a:rPr lang="en-US" sz="1600" dirty="0" smtClean="0">
                <a:solidFill>
                  <a:schemeClr val="tx1"/>
                </a:solidFill>
              </a:rPr>
              <a:t>: Lack of parental engagement</a:t>
            </a:r>
          </a:p>
          <a:p>
            <a:pPr marL="45720" indent="0"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Means to address this</a:t>
            </a:r>
            <a:r>
              <a:rPr lang="en-US" sz="1600" dirty="0" smtClean="0">
                <a:solidFill>
                  <a:schemeClr val="tx1"/>
                </a:solidFill>
              </a:rPr>
              <a:t>: Ongoing process; development STARS-PLUS; “triple threat” of calls, emails, and home visits to receive paperwork, etc.</a:t>
            </a:r>
          </a:p>
          <a:p>
            <a:pPr marL="45720" indent="0">
              <a:buNone/>
            </a:pP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68" y="771685"/>
            <a:ext cx="3658750" cy="20580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68" y="3353551"/>
            <a:ext cx="3658750" cy="274406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35902" y="361627"/>
            <a:ext cx="9875520" cy="1356360"/>
          </a:xfrm>
        </p:spPr>
        <p:txBody>
          <a:bodyPr/>
          <a:lstStyle/>
          <a:p>
            <a:r>
              <a:rPr lang="en-US" dirty="0" smtClean="0"/>
              <a:t>Challenges/Obstacles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5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27"/>
    </mc:Choice>
    <mc:Fallback xmlns="">
      <p:transition spd="slow" advTm="8502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837" y="319266"/>
            <a:ext cx="9875520" cy="1356360"/>
          </a:xfrm>
        </p:spPr>
        <p:txBody>
          <a:bodyPr/>
          <a:lstStyle/>
          <a:p>
            <a:r>
              <a:rPr lang="en-US" dirty="0" smtClean="0"/>
              <a:t>Cabarrus STARS Overview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4145924"/>
              </p:ext>
            </p:extLst>
          </p:nvPr>
        </p:nvGraphicFramePr>
        <p:xfrm>
          <a:off x="6145079" y="2022418"/>
          <a:ext cx="5773118" cy="4358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2925" y="2820812"/>
            <a:ext cx="209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+mj-lt"/>
              </a:rPr>
              <a:t>Project Goals</a:t>
            </a:r>
            <a:endParaRPr lang="en-US" sz="2400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8270" y="1514178"/>
            <a:ext cx="7390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</a:pPr>
            <a:r>
              <a:rPr lang="en-US" altLang="en-US" sz="1600" b="1" dirty="0">
                <a:latin typeface="Corbel" panose="020B0503020204020204" pitchFamily="34" charset="0"/>
              </a:rPr>
              <a:t>Multi-tiered approach to reducing youth violence and improving community-youth relations and interactions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682925" y="3474972"/>
            <a:ext cx="6096000" cy="28212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Reducing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school violence and improving school safety and culture; 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Reducing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bullying and violence victimization; 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Dismantling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positive youth attitudes toward violent behavior; 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Reducing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school disciplinary referrals, suspensions, and expulsions;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Improving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academic achievement; 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Increasing </a:t>
            </a:r>
            <a:r>
              <a:rPr lang="en-US" sz="1600" kern="1400" dirty="0">
                <a:solidFill>
                  <a:srgbClr val="000000"/>
                </a:solidFill>
                <a:latin typeface="+mj-lt"/>
              </a:rPr>
              <a:t>positive encounters with law enforcement among minority male </a:t>
            </a:r>
            <a:r>
              <a:rPr lang="en-US" sz="1600" kern="1400" dirty="0" smtClean="0">
                <a:solidFill>
                  <a:srgbClr val="000000"/>
                </a:solidFill>
                <a:latin typeface="+mj-lt"/>
              </a:rPr>
              <a:t>youth</a:t>
            </a:r>
            <a:endParaRPr lang="en-US" sz="1600" kern="14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ct val="119000"/>
              </a:lnSpc>
              <a:spcAft>
                <a:spcPts val="600"/>
              </a:spcAft>
            </a:pPr>
            <a:r>
              <a:rPr lang="en-US" sz="1600" kern="1400" dirty="0">
                <a:solidFill>
                  <a:srgbClr val="000000"/>
                </a:solidFill>
                <a:latin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896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53"/>
    </mc:Choice>
    <mc:Fallback xmlns="">
      <p:transition spd="slow" advTm="251153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092" y="369376"/>
            <a:ext cx="9875520" cy="1356360"/>
          </a:xfrm>
        </p:spPr>
        <p:txBody>
          <a:bodyPr/>
          <a:lstStyle/>
          <a:p>
            <a:r>
              <a:rPr lang="en-US" dirty="0" smtClean="0"/>
              <a:t>Other Challenges &amp; Obstacles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25736"/>
            <a:ext cx="9872871" cy="4370264"/>
          </a:xfrm>
        </p:spPr>
        <p:txBody>
          <a:bodyPr>
            <a:normAutofit fontScale="92500"/>
          </a:bodyPr>
          <a:lstStyle/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Partner/School Administration Turnover</a:t>
            </a:r>
          </a:p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Working with Law Enforcement</a:t>
            </a:r>
          </a:p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Participant attendance</a:t>
            </a:r>
          </a:p>
          <a:p>
            <a:pPr>
              <a:buClrTx/>
            </a:pPr>
            <a:r>
              <a:rPr lang="en-US" dirty="0">
                <a:solidFill>
                  <a:schemeClr val="tx1"/>
                </a:solidFill>
              </a:rPr>
              <a:t>Few opportunities within school hours to schedule meetings with </a:t>
            </a:r>
            <a:r>
              <a:rPr lang="en-US" dirty="0" smtClean="0">
                <a:solidFill>
                  <a:schemeClr val="tx1"/>
                </a:solidFill>
              </a:rPr>
              <a:t>students</a:t>
            </a:r>
          </a:p>
          <a:p>
            <a:pPr>
              <a:buClrTx/>
            </a:pPr>
            <a:r>
              <a:rPr lang="en-US" dirty="0">
                <a:solidFill>
                  <a:schemeClr val="tx1"/>
                </a:solidFill>
              </a:rPr>
              <a:t>Insufficient meeting time impacts ability to build a relationship and establish trust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Assuring participants hear the same messages at home/when not in a STARS centralized environment</a:t>
            </a:r>
            <a:endParaRPr lang="en-US" dirty="0">
              <a:solidFill>
                <a:schemeClr val="tx1"/>
              </a:solidFill>
            </a:endParaRPr>
          </a:p>
          <a:p>
            <a:pPr lvl="0">
              <a:buClrTx/>
            </a:pPr>
            <a:r>
              <a:rPr lang="en-US" dirty="0" smtClean="0">
                <a:solidFill>
                  <a:schemeClr val="tx1"/>
                </a:solidFill>
              </a:rPr>
              <a:t>Capacity- </a:t>
            </a:r>
            <a:r>
              <a:rPr lang="en-US" dirty="0">
                <a:solidFill>
                  <a:schemeClr val="tx1"/>
                </a:solidFill>
              </a:rPr>
              <a:t>faculty/staff </a:t>
            </a:r>
            <a:r>
              <a:rPr lang="en-US" dirty="0" smtClean="0">
                <a:solidFill>
                  <a:schemeClr val="tx1"/>
                </a:solidFill>
              </a:rPr>
              <a:t>requesting </a:t>
            </a:r>
            <a:r>
              <a:rPr lang="en-US" dirty="0">
                <a:solidFill>
                  <a:schemeClr val="tx1"/>
                </a:solidFill>
              </a:rPr>
              <a:t>support for students  who are not affiliated with </a:t>
            </a:r>
            <a:r>
              <a:rPr lang="en-US" dirty="0" smtClean="0">
                <a:solidFill>
                  <a:schemeClr val="tx1"/>
                </a:solidFill>
              </a:rPr>
              <a:t>STARS</a:t>
            </a:r>
          </a:p>
          <a:p>
            <a:pPr lvl="0">
              <a:buClrTx/>
            </a:pPr>
            <a:r>
              <a:rPr lang="en-US" dirty="0" smtClean="0">
                <a:solidFill>
                  <a:schemeClr val="tx1"/>
                </a:solidFill>
              </a:rPr>
              <a:t>Students </a:t>
            </a:r>
            <a:r>
              <a:rPr lang="en-US" dirty="0">
                <a:solidFill>
                  <a:schemeClr val="tx1"/>
                </a:solidFill>
              </a:rPr>
              <a:t>struggle with letting go at the end of the </a:t>
            </a:r>
            <a:r>
              <a:rPr lang="en-US" dirty="0" smtClean="0">
                <a:solidFill>
                  <a:schemeClr val="tx1"/>
                </a:solidFill>
              </a:rPr>
              <a:t>program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Finding an alternative </a:t>
            </a:r>
            <a:r>
              <a:rPr lang="en-US" dirty="0">
                <a:solidFill>
                  <a:schemeClr val="tx1"/>
                </a:solidFill>
              </a:rPr>
              <a:t>to suspension</a:t>
            </a:r>
          </a:p>
          <a:p>
            <a:pPr>
              <a:buClrTx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80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092" y="369376"/>
            <a:ext cx="9875520" cy="1356360"/>
          </a:xfrm>
        </p:spPr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56841"/>
            <a:ext cx="9872871" cy="463915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Development of school “teams”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Start programming as early as possible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Chart activities daily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Incentives, Incentives, Incentives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Need for parent interest meetings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Additional partnerships (eg. Connect Christian Church for Youth Summits)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</a:rPr>
              <a:t>Teacher </a:t>
            </a:r>
            <a:r>
              <a:rPr lang="en-US" dirty="0">
                <a:solidFill>
                  <a:schemeClr val="tx1"/>
                </a:solidFill>
              </a:rPr>
              <a:t>involvement </a:t>
            </a:r>
            <a:r>
              <a:rPr lang="en-US" dirty="0" smtClean="0">
                <a:solidFill>
                  <a:schemeClr val="tx1"/>
                </a:solidFill>
              </a:rPr>
              <a:t>needed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</a:rPr>
              <a:t>Extend services beyond one semester </a:t>
            </a:r>
          </a:p>
          <a:p>
            <a:r>
              <a:rPr lang="en-US" dirty="0">
                <a:solidFill>
                  <a:schemeClr val="tx1"/>
                </a:solidFill>
              </a:rPr>
              <a:t> Start the sustainability conversation in Year 1 (Curriculum &amp; Mentors)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837" y="319266"/>
            <a:ext cx="9875520" cy="1356360"/>
          </a:xfrm>
        </p:spPr>
        <p:txBody>
          <a:bodyPr/>
          <a:lstStyle/>
          <a:p>
            <a:r>
              <a:rPr lang="en-US" dirty="0" smtClean="0"/>
              <a:t>Cabarrus STARS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11412"/>
              </p:ext>
            </p:extLst>
          </p:nvPr>
        </p:nvGraphicFramePr>
        <p:xfrm>
          <a:off x="2622313" y="1958450"/>
          <a:ext cx="7598044" cy="4764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2622313" y="1532001"/>
            <a:ext cx="7390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</a:pPr>
            <a:r>
              <a:rPr lang="en-US" altLang="en-US" sz="1600" dirty="0">
                <a:latin typeface="Corbel" panose="020B0503020204020204" pitchFamily="34" charset="0"/>
              </a:rPr>
              <a:t>Multi-tiered approach to reducing youth violence and improving community-youth relations and interactions</a:t>
            </a:r>
          </a:p>
        </p:txBody>
      </p:sp>
    </p:spTree>
    <p:extLst>
      <p:ext uri="{BB962C8B-B14F-4D97-AF65-F5344CB8AC3E}">
        <p14:creationId xmlns:p14="http://schemas.microsoft.com/office/powerpoint/2010/main" val="192363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53"/>
    </mc:Choice>
    <mc:Fallback xmlns="">
      <p:transition spd="slow" advTm="25115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89" y="404544"/>
            <a:ext cx="203041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056646" y="3139250"/>
            <a:ext cx="4064362" cy="346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9000"/>
              </a:lnSpc>
              <a:spcAft>
                <a:spcPts val="500"/>
              </a:spcAft>
            </a:pPr>
            <a:r>
              <a:rPr lang="en-US" sz="1000" kern="1400" dirty="0" smtClean="0">
                <a:solidFill>
                  <a:schemeClr val="bg1"/>
                </a:solidFill>
                <a:latin typeface="Symbol" panose="05050102010706020507" pitchFamily="18" charset="2"/>
              </a:rPr>
              <a:t>* </a:t>
            </a:r>
            <a:r>
              <a:rPr lang="en-US" sz="1000" kern="1400" dirty="0" smtClean="0">
                <a:solidFill>
                  <a:schemeClr val="bg1"/>
                </a:solidFill>
                <a:latin typeface="Californian FB" panose="0207040306080B030204" pitchFamily="18" charset="0"/>
              </a:rPr>
              <a:t>STARS 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has reached </a:t>
            </a:r>
            <a:r>
              <a:rPr lang="en-US" sz="1000" b="1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225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 students through Tier 2 &amp; 3 activities</a:t>
            </a:r>
          </a:p>
          <a:p>
            <a:pPr marL="228600" indent="-228600">
              <a:lnSpc>
                <a:spcPct val="119000"/>
              </a:lnSpc>
              <a:spcAft>
                <a:spcPts val="500"/>
              </a:spcAft>
            </a:pP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* STARS hosted a Youth Engagement Summit on 1/9/16 with </a:t>
            </a:r>
            <a:r>
              <a:rPr lang="en-US" sz="1000" b="1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98 </a:t>
            </a:r>
            <a:r>
              <a:rPr lang="en-US" sz="1000" kern="1400" dirty="0" smtClean="0">
                <a:solidFill>
                  <a:schemeClr val="bg1"/>
                </a:solidFill>
                <a:latin typeface="Californian FB" panose="0207040306080B030204" pitchFamily="18" charset="0"/>
              </a:rPr>
              <a:t>students from 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participating schools in attendance along with teachers.</a:t>
            </a:r>
          </a:p>
          <a:p>
            <a:pPr>
              <a:lnSpc>
                <a:spcPct val="119000"/>
              </a:lnSpc>
              <a:spcAft>
                <a:spcPts val="500"/>
              </a:spcAft>
            </a:pP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*  STARS has provided professional development opportunities to </a:t>
            </a:r>
            <a:b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</a:b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         </a:t>
            </a:r>
            <a:r>
              <a:rPr lang="en-US" sz="1000" b="1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200+ 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teachers </a:t>
            </a:r>
            <a:r>
              <a:rPr lang="en-US" sz="1000" kern="1400" dirty="0" smtClean="0">
                <a:solidFill>
                  <a:schemeClr val="bg1"/>
                </a:solidFill>
                <a:latin typeface="Californian FB" panose="0207040306080B030204" pitchFamily="18" charset="0"/>
              </a:rPr>
              <a:t>within the two school districts.</a:t>
            </a:r>
            <a:endParaRPr lang="en-US" sz="1000" kern="1400" dirty="0">
              <a:solidFill>
                <a:schemeClr val="bg1"/>
              </a:solidFill>
              <a:latin typeface="Californian FB" panose="0207040306080B030204" pitchFamily="18" charset="0"/>
            </a:endParaRPr>
          </a:p>
          <a:p>
            <a:pPr>
              <a:lnSpc>
                <a:spcPct val="119000"/>
              </a:lnSpc>
              <a:spcAft>
                <a:spcPts val="500"/>
              </a:spcAft>
            </a:pP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* STARS participants have completed </a:t>
            </a:r>
            <a:r>
              <a:rPr lang="en-US" sz="1000" b="1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48 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hours of service with the </a:t>
            </a:r>
            <a:b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</a:b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          Rowan Homeless Shelter for the Needy, Cooperative Christian </a:t>
            </a:r>
            <a:b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</a:b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          Ministry, Forest Park Elementary School, and Church of God’s </a:t>
            </a:r>
            <a:b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</a:b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          Children’s Home.</a:t>
            </a:r>
          </a:p>
          <a:p>
            <a:pPr marL="171450" indent="-171450">
              <a:lnSpc>
                <a:spcPct val="119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000" kern="1400" dirty="0" smtClean="0">
                <a:solidFill>
                  <a:schemeClr val="bg1"/>
                </a:solidFill>
                <a:latin typeface="Californian FB" panose="0207040306080B030204" pitchFamily="18" charset="0"/>
              </a:rPr>
              <a:t>STARS 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co-hosted a community screening of </a:t>
            </a:r>
            <a:r>
              <a:rPr lang="en-US" sz="1000" b="1" i="1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Paper Tigers,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a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/>
            </a:r>
            <a:b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    documentary focusing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on trauma-sensitive schools in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/>
            </a:r>
            <a:b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     Washington State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and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the importance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of staff education on the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/>
            </a:r>
            <a:b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     impact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of trauma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on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students’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ability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to perform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positive </a:t>
            </a:r>
            <a:b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     academically and socially.  Three hundred eighty </a:t>
            </a:r>
            <a:r>
              <a:rPr lang="en-US" sz="1000" b="1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(380)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school staff,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/>
            </a:r>
            <a:b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      students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, and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community members 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were in </a:t>
            </a:r>
            <a:r>
              <a:rPr lang="en-US" sz="1000" dirty="0" smtClean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attendance</a:t>
            </a:r>
            <a:r>
              <a:rPr lang="en-US" sz="1000" dirty="0">
                <a:solidFill>
                  <a:schemeClr val="bg1"/>
                </a:solidFill>
                <a:latin typeface="Californian FB" panose="0207040306080B030204" pitchFamily="18" charset="0"/>
                <a:ea typeface="Times New Roman" panose="02020603050405020304" pitchFamily="18" charset="0"/>
              </a:rPr>
              <a:t>. </a:t>
            </a:r>
            <a:endParaRPr lang="en-US" sz="1000" kern="1400" dirty="0">
              <a:solidFill>
                <a:schemeClr val="bg1"/>
              </a:solidFill>
              <a:latin typeface="Californian FB" panose="0207040306080B030204" pitchFamily="18" charset="0"/>
            </a:endParaRPr>
          </a:p>
          <a:p>
            <a:pPr marL="228600" indent="-228600">
              <a:spcAft>
                <a:spcPts val="500"/>
              </a:spcAft>
            </a:pP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* Monthly column regarding Tier 1 activities within the two districts we serve can be found at www.EDNC.org</a:t>
            </a:r>
            <a:r>
              <a:rPr lang="en-US" sz="1000" kern="1400" dirty="0">
                <a:solidFill>
                  <a:schemeClr val="bg1"/>
                </a:solidFill>
                <a:latin typeface="Calibri" panose="020F0502020204030204" pitchFamily="34" charset="0"/>
              </a:rPr>
              <a:t> </a:t>
            </a:r>
            <a:r>
              <a:rPr lang="en-US" sz="1000" kern="1400" dirty="0">
                <a:solidFill>
                  <a:schemeClr val="bg1"/>
                </a:solidFill>
                <a:latin typeface="Californian FB" panose="0207040306080B030204" pitchFamily="18" charset="0"/>
              </a:rPr>
              <a:t> </a:t>
            </a:r>
            <a:endParaRPr lang="en-US" sz="1000" kern="1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3" name="Chart 12"/>
          <p:cNvGraphicFramePr/>
          <p:nvPr>
            <p:extLst/>
          </p:nvPr>
        </p:nvGraphicFramePr>
        <p:xfrm>
          <a:off x="819199" y="1976581"/>
          <a:ext cx="4020880" cy="3426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8" name="Chart 37"/>
          <p:cNvGraphicFramePr/>
          <p:nvPr>
            <p:extLst/>
          </p:nvPr>
        </p:nvGraphicFramePr>
        <p:xfrm>
          <a:off x="6483203" y="1985817"/>
          <a:ext cx="4020879" cy="3426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308" y="404544"/>
            <a:ext cx="592020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Program Demographics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283 Males</a:t>
            </a:r>
            <a:endParaRPr lang="en-US" sz="2400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5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339" y="307383"/>
            <a:ext cx="9875520" cy="878237"/>
          </a:xfrm>
        </p:spPr>
        <p:txBody>
          <a:bodyPr/>
          <a:lstStyle/>
          <a:p>
            <a:r>
              <a:rPr lang="en-US" dirty="0" smtClean="0"/>
              <a:t>Key Partners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5318" y="1100380"/>
            <a:ext cx="3847456" cy="547512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n-US" sz="1400" b="1" dirty="0" smtClean="0">
                <a:solidFill>
                  <a:schemeClr val="tx1"/>
                </a:solidFill>
              </a:rPr>
              <a:t>School based programming</a:t>
            </a:r>
          </a:p>
          <a:p>
            <a:r>
              <a:rPr lang="en-US" sz="1400" dirty="0">
                <a:solidFill>
                  <a:schemeClr val="tx1"/>
                </a:solidFill>
              </a:rPr>
              <a:t>Cabarrus County Schools 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Kannapolis City Schools</a:t>
            </a:r>
          </a:p>
          <a:p>
            <a:r>
              <a:rPr lang="en-US" sz="1400" dirty="0">
                <a:solidFill>
                  <a:schemeClr val="tx1"/>
                </a:solidFill>
              </a:rPr>
              <a:t>Boys and Girls Club </a:t>
            </a:r>
            <a:r>
              <a:rPr lang="en-US" sz="1400" dirty="0" smtClean="0">
                <a:solidFill>
                  <a:schemeClr val="tx1"/>
                </a:solidFill>
              </a:rPr>
              <a:t>(facilitator)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Youth Educational Society, </a:t>
            </a:r>
            <a:r>
              <a:rPr lang="en-US" sz="1400" dirty="0">
                <a:solidFill>
                  <a:schemeClr val="tx1"/>
                </a:solidFill>
              </a:rPr>
              <a:t>Inc. </a:t>
            </a:r>
            <a:r>
              <a:rPr lang="en-US" sz="1400" dirty="0" smtClean="0">
                <a:solidFill>
                  <a:schemeClr val="tx1"/>
                </a:solidFill>
              </a:rPr>
              <a:t>(facilitator)</a:t>
            </a:r>
            <a:endParaRPr lang="en-US" sz="1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sz="1400" b="1" dirty="0">
                <a:solidFill>
                  <a:schemeClr val="tx1"/>
                </a:solidFill>
              </a:rPr>
              <a:t>Evidence-Based Materials</a:t>
            </a:r>
          </a:p>
          <a:p>
            <a:r>
              <a:rPr lang="en-US" sz="1400" dirty="0">
                <a:solidFill>
                  <a:schemeClr val="tx1"/>
                </a:solidFill>
              </a:rPr>
              <a:t>Mendez Foundation </a:t>
            </a:r>
            <a:r>
              <a:rPr lang="en-US" sz="1400" dirty="0" smtClean="0">
                <a:solidFill>
                  <a:schemeClr val="tx1"/>
                </a:solidFill>
              </a:rPr>
              <a:t>(group)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The Change Companies </a:t>
            </a:r>
            <a:r>
              <a:rPr lang="en-US" sz="1400" dirty="0" smtClean="0">
                <a:solidFill>
                  <a:schemeClr val="tx1"/>
                </a:solidFill>
              </a:rPr>
              <a:t>(individual)</a:t>
            </a:r>
            <a:endParaRPr lang="en-US" sz="1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1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sz="1400" b="1" dirty="0" smtClean="0">
                <a:solidFill>
                  <a:schemeClr val="tx1"/>
                </a:solidFill>
              </a:rPr>
              <a:t>Individualized </a:t>
            </a:r>
            <a:r>
              <a:rPr lang="en-US" sz="1400" b="1" dirty="0">
                <a:solidFill>
                  <a:schemeClr val="tx1"/>
                </a:solidFill>
              </a:rPr>
              <a:t>Services</a:t>
            </a:r>
          </a:p>
          <a:p>
            <a:pPr marL="285750" indent="-285750"/>
            <a:r>
              <a:rPr lang="en-US" sz="1400" dirty="0">
                <a:solidFill>
                  <a:schemeClr val="tx1"/>
                </a:solidFill>
              </a:rPr>
              <a:t>Carolina </a:t>
            </a:r>
            <a:r>
              <a:rPr lang="en-US" sz="1400" dirty="0" smtClean="0">
                <a:solidFill>
                  <a:schemeClr val="tx1"/>
                </a:solidFill>
              </a:rPr>
              <a:t>Counseling 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/>
            <a:r>
              <a:rPr lang="en-US" sz="1400" dirty="0">
                <a:solidFill>
                  <a:schemeClr val="tx1"/>
                </a:solidFill>
              </a:rPr>
              <a:t>Triple P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1400" dirty="0"/>
          </a:p>
          <a:p>
            <a:pPr marL="45720" indent="0">
              <a:buNone/>
            </a:pPr>
            <a:r>
              <a:rPr lang="en-US" sz="1400" b="1" dirty="0" smtClean="0"/>
              <a:t> </a:t>
            </a:r>
            <a:endParaRPr lang="en-US" sz="1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3175" y="936677"/>
            <a:ext cx="4754880" cy="343675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1400" b="1" dirty="0" smtClean="0">
                <a:solidFill>
                  <a:schemeClr val="tx1"/>
                </a:solidFill>
              </a:rPr>
              <a:t>Professional Development</a:t>
            </a:r>
            <a:endParaRPr lang="en-US" sz="1400" b="1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Cardinal Innovations 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Nashville </a:t>
            </a:r>
            <a:r>
              <a:rPr lang="en-US" sz="1400" dirty="0">
                <a:solidFill>
                  <a:schemeClr val="tx1"/>
                </a:solidFill>
              </a:rPr>
              <a:t>STARS 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Western </a:t>
            </a:r>
            <a:r>
              <a:rPr lang="en-US" sz="1400" dirty="0">
                <a:solidFill>
                  <a:schemeClr val="tx1"/>
                </a:solidFill>
              </a:rPr>
              <a:t>North Carolina Resiliency </a:t>
            </a:r>
            <a:r>
              <a:rPr lang="en-US" sz="1400" dirty="0" smtClean="0">
                <a:solidFill>
                  <a:schemeClr val="tx1"/>
                </a:solidFill>
              </a:rPr>
              <a:t>Collaborative</a:t>
            </a:r>
          </a:p>
          <a:p>
            <a:pPr marL="45720" indent="0"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 </a:t>
            </a:r>
            <a:endParaRPr lang="en-US" sz="1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sz="1400" b="1" dirty="0" smtClean="0">
                <a:solidFill>
                  <a:schemeClr val="tx1"/>
                </a:solidFill>
              </a:rPr>
              <a:t>Evaluation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UNC-Charlotte </a:t>
            </a:r>
          </a:p>
          <a:p>
            <a:endParaRPr lang="en-US" sz="1100" dirty="0"/>
          </a:p>
          <a:p>
            <a:pPr marL="45720" indent="0">
              <a:buNone/>
            </a:pPr>
            <a:endParaRPr lang="en-US" sz="1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330" y="3978844"/>
            <a:ext cx="3908297" cy="25966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91841" y="733246"/>
            <a:ext cx="312833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45720" indent="0">
              <a:buNone/>
            </a:pPr>
            <a:r>
              <a:rPr lang="en-US" sz="1400" b="1" dirty="0"/>
              <a:t>Enrichment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Cabarrus County District Attorney’s Office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</a:t>
            </a:r>
            <a:r>
              <a:rPr lang="en-US" sz="1400" dirty="0" smtClean="0"/>
              <a:t>apstone </a:t>
            </a:r>
            <a:r>
              <a:rPr lang="en-US" sz="1400" dirty="0"/>
              <a:t>Climbing and Adventures, Inc. </a:t>
            </a: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Ketchmore Kids, Inc</a:t>
            </a:r>
            <a:r>
              <a:rPr lang="en-US" sz="1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North Carolina State University </a:t>
            </a:r>
            <a:r>
              <a:rPr lang="en-US" sz="1400" dirty="0" smtClean="0"/>
              <a:t>Cooperative Extension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Rowan Cabarrus Community College</a:t>
            </a:r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pPr marL="45720" indent="0">
              <a:buNone/>
            </a:pPr>
            <a:r>
              <a:rPr lang="en-US" sz="1400" b="1" dirty="0"/>
              <a:t>Mentoring</a:t>
            </a:r>
            <a:r>
              <a:rPr lang="en-US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Concord Police Department </a:t>
            </a: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Kannapolis City Police </a:t>
            </a:r>
            <a:r>
              <a:rPr lang="en-US" sz="1400" dirty="0" smtClean="0"/>
              <a:t>Department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Community Members (pastors, teachers, coaches, </a:t>
            </a:r>
            <a:r>
              <a:rPr lang="en-US" sz="1400" dirty="0" smtClean="0"/>
              <a:t>firefighters,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Empowerment </a:t>
            </a:r>
            <a:r>
              <a:rPr lang="en-US" sz="1400" dirty="0" smtClean="0"/>
              <a:t>Exchange, Inc. </a:t>
            </a:r>
            <a:r>
              <a:rPr lang="en-US" sz="1400" dirty="0"/>
              <a:t>(trainer)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0158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42"/>
    </mc:Choice>
    <mc:Fallback xmlns="">
      <p:transition spd="slow" advTm="274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827" y="410705"/>
            <a:ext cx="9875520" cy="135636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Partner Buy-In &amp; Engagement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943" y="1739685"/>
            <a:ext cx="6102458" cy="4468679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1800" dirty="0">
                <a:solidFill>
                  <a:schemeClr val="tx1"/>
                </a:solidFill>
              </a:rPr>
              <a:t>Identify lead/leaders for STARS “team” (Schools, police departments)</a:t>
            </a:r>
          </a:p>
          <a:p>
            <a:pPr>
              <a:buClrTx/>
            </a:pPr>
            <a:r>
              <a:rPr lang="en-US" sz="1800" dirty="0" smtClean="0">
                <a:solidFill>
                  <a:schemeClr val="tx1"/>
                </a:solidFill>
              </a:rPr>
              <a:t>Development of MOUs (Schools)</a:t>
            </a:r>
          </a:p>
          <a:p>
            <a:pPr>
              <a:buClrTx/>
            </a:pPr>
            <a:r>
              <a:rPr lang="en-US" sz="1800" dirty="0" smtClean="0">
                <a:solidFill>
                  <a:schemeClr val="tx1"/>
                </a:solidFill>
              </a:rPr>
              <a:t>Contractual agreements</a:t>
            </a:r>
          </a:p>
          <a:p>
            <a:pPr lvl="1">
              <a:buClrTx/>
            </a:pPr>
            <a:r>
              <a:rPr lang="en-US" sz="1600" dirty="0" smtClean="0">
                <a:solidFill>
                  <a:schemeClr val="tx1"/>
                </a:solidFill>
              </a:rPr>
              <a:t>Dates of engagement</a:t>
            </a:r>
          </a:p>
          <a:p>
            <a:pPr lvl="1">
              <a:buClrTx/>
            </a:pPr>
            <a:r>
              <a:rPr lang="en-US" sz="1600" dirty="0" smtClean="0">
                <a:solidFill>
                  <a:schemeClr val="tx1"/>
                </a:solidFill>
              </a:rPr>
              <a:t>Services provided</a:t>
            </a:r>
          </a:p>
          <a:p>
            <a:pPr lvl="1">
              <a:buClrTx/>
            </a:pPr>
            <a:r>
              <a:rPr lang="en-US" sz="1600" dirty="0" smtClean="0">
                <a:solidFill>
                  <a:schemeClr val="tx1"/>
                </a:solidFill>
              </a:rPr>
              <a:t>Agency and CHA contacts responsible</a:t>
            </a:r>
          </a:p>
          <a:p>
            <a:pPr lvl="1">
              <a:buClrTx/>
            </a:pPr>
            <a:r>
              <a:rPr lang="en-US" sz="1600" dirty="0" smtClean="0">
                <a:solidFill>
                  <a:schemeClr val="tx1"/>
                </a:solidFill>
              </a:rPr>
              <a:t>Payment</a:t>
            </a:r>
          </a:p>
          <a:p>
            <a:pPr>
              <a:buClrTx/>
            </a:pPr>
            <a:r>
              <a:rPr lang="en-US" sz="1800" dirty="0" smtClean="0">
                <a:solidFill>
                  <a:schemeClr val="tx1"/>
                </a:solidFill>
              </a:rPr>
              <a:t>Partner meetings (All partners)</a:t>
            </a:r>
          </a:p>
          <a:p>
            <a:pPr>
              <a:buClrTx/>
            </a:pPr>
            <a:r>
              <a:rPr lang="en-US" sz="1800" dirty="0" smtClean="0">
                <a:solidFill>
                  <a:schemeClr val="tx1"/>
                </a:solidFill>
              </a:rPr>
              <a:t>Evaluation results shared (STARS, UNC-C)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34027" y="410705"/>
            <a:ext cx="3543946" cy="26579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027" y="3868119"/>
            <a:ext cx="3543946" cy="265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483"/>
    </mc:Choice>
    <mc:Fallback xmlns="">
      <p:transition spd="slow" advTm="12448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580" y="280520"/>
            <a:ext cx="9875520" cy="1356360"/>
          </a:xfrm>
        </p:spPr>
        <p:txBody>
          <a:bodyPr/>
          <a:lstStyle/>
          <a:p>
            <a:r>
              <a:rPr lang="en-US" dirty="0" smtClean="0"/>
              <a:t>Cabarrus STARS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1057592"/>
              </p:ext>
            </p:extLst>
          </p:nvPr>
        </p:nvGraphicFramePr>
        <p:xfrm>
          <a:off x="2320871" y="1636879"/>
          <a:ext cx="7757626" cy="4964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151684" y="3872567"/>
            <a:ext cx="6096000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/>
              <a:t>Professional development for teachers/student support staff </a:t>
            </a:r>
          </a:p>
          <a:p>
            <a:pPr lvl="1"/>
            <a:r>
              <a:rPr lang="en-US" sz="1100" i="1" dirty="0"/>
              <a:t>Adverse Childhood ExperienceS (ACEs)</a:t>
            </a:r>
          </a:p>
          <a:p>
            <a:pPr lvl="1"/>
            <a:r>
              <a:rPr lang="en-US" sz="1100" i="1" dirty="0"/>
              <a:t>Youth Mental Health First Aid</a:t>
            </a:r>
          </a:p>
          <a:p>
            <a:pPr lvl="1"/>
            <a:r>
              <a:rPr lang="en-US" sz="1100" i="1" dirty="0"/>
              <a:t>Community Resiliency Model</a:t>
            </a:r>
          </a:p>
          <a:p>
            <a:pPr lvl="1"/>
            <a:r>
              <a:rPr lang="en-US" sz="1100" i="1" dirty="0"/>
              <a:t>Student Assistance </a:t>
            </a:r>
            <a:r>
              <a:rPr lang="en-US" sz="1100" i="1" dirty="0" smtClean="0"/>
              <a:t>Programming</a:t>
            </a:r>
          </a:p>
          <a:p>
            <a:pPr lvl="1"/>
            <a:r>
              <a:rPr lang="en-US" sz="1100" i="1" dirty="0" smtClean="0"/>
              <a:t>Restorative Practices</a:t>
            </a:r>
            <a:endParaRPr lang="en-US" sz="1100" i="1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100" i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Police Relations</a:t>
            </a:r>
          </a:p>
          <a:p>
            <a:pPr lvl="1"/>
            <a:r>
              <a:rPr lang="en-US" sz="1100" i="1" dirty="0" smtClean="0"/>
              <a:t>Pizza with Police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Youth </a:t>
            </a:r>
            <a:r>
              <a:rPr lang="en-US" sz="1400" dirty="0"/>
              <a:t>leadership </a:t>
            </a:r>
            <a:r>
              <a:rPr lang="en-US" sz="1400" dirty="0" smtClean="0"/>
              <a:t>events</a:t>
            </a:r>
          </a:p>
          <a:p>
            <a:pPr lvl="1"/>
            <a:r>
              <a:rPr lang="en-US" sz="1100" i="1" dirty="0" smtClean="0"/>
              <a:t>Youth </a:t>
            </a:r>
            <a:r>
              <a:rPr lang="en-US" sz="1100" i="1" dirty="0"/>
              <a:t>Engagement </a:t>
            </a:r>
            <a:r>
              <a:rPr lang="en-US" sz="1050" i="1" dirty="0" smtClean="0"/>
              <a:t>Summit</a:t>
            </a:r>
            <a:endParaRPr lang="en-US" sz="1100" i="1" dirty="0" smtClean="0"/>
          </a:p>
          <a:p>
            <a:pPr lvl="1"/>
            <a:r>
              <a:rPr lang="en-US" sz="1100" i="1" dirty="0" smtClean="0"/>
              <a:t>Student Focus Groups</a:t>
            </a:r>
            <a:endParaRPr lang="en-US" sz="1100" i="1" dirty="0"/>
          </a:p>
          <a:p>
            <a:pPr lvl="1"/>
            <a:r>
              <a:rPr lang="en-US" sz="1100" i="1" dirty="0"/>
              <a:t>Move2Stand Bullying </a:t>
            </a:r>
            <a:r>
              <a:rPr lang="en-US" sz="1100" i="1" dirty="0" smtClean="0"/>
              <a:t>Summit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100" i="1" dirty="0"/>
          </a:p>
          <a:p>
            <a:pPr lvl="1"/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315549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53"/>
    </mc:Choice>
    <mc:Fallback xmlns="">
      <p:transition spd="slow" advTm="25115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Custom 4">
      <a:dk1>
        <a:srgbClr val="000000"/>
      </a:dk1>
      <a:lt1>
        <a:sysClr val="window" lastClr="FFFFFF"/>
      </a:lt1>
      <a:dk2>
        <a:srgbClr val="C00000"/>
      </a:dk2>
      <a:lt2>
        <a:srgbClr val="CCDDEA"/>
      </a:lt2>
      <a:accent1>
        <a:srgbClr val="C00000"/>
      </a:accent1>
      <a:accent2>
        <a:srgbClr val="000000"/>
      </a:accent2>
      <a:accent3>
        <a:srgbClr val="865640"/>
      </a:accent3>
      <a:accent4>
        <a:srgbClr val="C00000"/>
      </a:accent4>
      <a:accent5>
        <a:srgbClr val="464646"/>
      </a:accent5>
      <a:accent6>
        <a:srgbClr val="A5A5A5"/>
      </a:accent6>
      <a:hlink>
        <a:srgbClr val="000000"/>
      </a:hlink>
      <a:folHlink>
        <a:srgbClr val="8C8C8C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828</TotalTime>
  <Words>2884</Words>
  <Application>Microsoft Office PowerPoint</Application>
  <PresentationFormat>Widescreen</PresentationFormat>
  <Paragraphs>561</Paragraphs>
  <Slides>41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</vt:lpstr>
      <vt:lpstr>Arial Black</vt:lpstr>
      <vt:lpstr>Arial Rounded MT Bold</vt:lpstr>
      <vt:lpstr>Calibri</vt:lpstr>
      <vt:lpstr>Californian FB</vt:lpstr>
      <vt:lpstr>Corbel</vt:lpstr>
      <vt:lpstr>Symbol</vt:lpstr>
      <vt:lpstr>Times New Roman</vt:lpstr>
      <vt:lpstr>Wingdings</vt:lpstr>
      <vt:lpstr>Basis</vt:lpstr>
      <vt:lpstr>Image</vt:lpstr>
      <vt:lpstr>Acrobat Document</vt:lpstr>
      <vt:lpstr>PowerPoint Presentation</vt:lpstr>
      <vt:lpstr>Youth at risk in Cabarrus County</vt:lpstr>
      <vt:lpstr>Youth at risk in Cabarrus County</vt:lpstr>
      <vt:lpstr>Cabarrus STARS Overview</vt:lpstr>
      <vt:lpstr>Cabarrus STARS Overview</vt:lpstr>
      <vt:lpstr>PowerPoint Presentation</vt:lpstr>
      <vt:lpstr>Key Partners </vt:lpstr>
      <vt:lpstr>Partner Buy-In &amp; Engagement</vt:lpstr>
      <vt:lpstr>Cabarrus STARS Overview</vt:lpstr>
      <vt:lpstr>Trainings</vt:lpstr>
      <vt:lpstr>Adverse Childhood Experiences</vt:lpstr>
      <vt:lpstr>PowerPoint Presentation</vt:lpstr>
      <vt:lpstr>PowerPoint Presentation</vt:lpstr>
      <vt:lpstr>Cabarrus STARS Overview</vt:lpstr>
      <vt:lpstr>PowerPoint Presentation</vt:lpstr>
      <vt:lpstr>Too Good for Drugs (&amp; Violence) Curriculum</vt:lpstr>
      <vt:lpstr>PowerPoint Presentation</vt:lpstr>
      <vt:lpstr>STARS 2015-2016 Field Trips</vt:lpstr>
      <vt:lpstr>STARS Service Learning</vt:lpstr>
      <vt:lpstr>Donations Homeless Shelter</vt:lpstr>
      <vt:lpstr>Reading buddies at Forest Park ES</vt:lpstr>
      <vt:lpstr>Stellar Academic Enrichment Program </vt:lpstr>
      <vt:lpstr>STARS-tastic Summer   One Day Adventures </vt:lpstr>
      <vt:lpstr>Stellar Academic Enrichment Program </vt:lpstr>
      <vt:lpstr>STARS Mentoring</vt:lpstr>
      <vt:lpstr>Cabarrus STARS Overview</vt:lpstr>
      <vt:lpstr>Case Management Overview &amp; Approach </vt:lpstr>
      <vt:lpstr>Interactive Journaling</vt:lpstr>
      <vt:lpstr>Goals Planning</vt:lpstr>
      <vt:lpstr>Goals Planning (cont.)</vt:lpstr>
      <vt:lpstr>Academic Life Coaching (ALC) </vt:lpstr>
      <vt:lpstr>Incentives  </vt:lpstr>
      <vt:lpstr>PowerPoint Presentation</vt:lpstr>
      <vt:lpstr>PowerPoint Presentation</vt:lpstr>
      <vt:lpstr>Evaluation Processes/Results (Collaboration with UNC-C)</vt:lpstr>
      <vt:lpstr>PowerPoint Presentation</vt:lpstr>
      <vt:lpstr>Relationships with Students</vt:lpstr>
      <vt:lpstr>Reporting</vt:lpstr>
      <vt:lpstr>Challenges/Obstacles</vt:lpstr>
      <vt:lpstr>Other Challenges &amp; Obstacles</vt:lpstr>
      <vt:lpstr>Lessons Learned</vt:lpstr>
    </vt:vector>
  </TitlesOfParts>
  <Company>Cabarrus Health Alliance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Cabarrus stars [Students taking a right stand]</dc:title>
  <dc:creator>Katie M Dight</dc:creator>
  <cp:lastModifiedBy>Katie M Dight</cp:lastModifiedBy>
  <cp:revision>96</cp:revision>
  <dcterms:created xsi:type="dcterms:W3CDTF">2016-09-12T13:22:36Z</dcterms:created>
  <dcterms:modified xsi:type="dcterms:W3CDTF">2017-02-17T19:47:13Z</dcterms:modified>
</cp:coreProperties>
</file>